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0" r:id="rId4"/>
    <p:sldId id="266" r:id="rId5"/>
    <p:sldId id="264" r:id="rId6"/>
    <p:sldId id="267" r:id="rId7"/>
    <p:sldId id="268" r:id="rId8"/>
    <p:sldId id="263" r:id="rId9"/>
    <p:sldId id="261" r:id="rId10"/>
    <p:sldId id="262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AE0"/>
    <a:srgbClr val="E3E0D5"/>
    <a:srgbClr val="D6D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4D032E-0C5E-4457-B367-DACAEA332E66}" v="2" dt="2025-04-15T18:39:04.5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3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a Bartosińska" userId="02f38424-c162-48a8-a8be-152fce73c6de" providerId="ADAL" clId="{A94D032E-0C5E-4457-B367-DACAEA332E66}"/>
    <pc:docChg chg="custSel modSld">
      <pc:chgData name="Joanna Bartosińska" userId="02f38424-c162-48a8-a8be-152fce73c6de" providerId="ADAL" clId="{A94D032E-0C5E-4457-B367-DACAEA332E66}" dt="2025-04-15T18:39:17.908" v="53" actId="1076"/>
      <pc:docMkLst>
        <pc:docMk/>
      </pc:docMkLst>
      <pc:sldChg chg="addSp delSp modSp mod">
        <pc:chgData name="Joanna Bartosińska" userId="02f38424-c162-48a8-a8be-152fce73c6de" providerId="ADAL" clId="{A94D032E-0C5E-4457-B367-DACAEA332E66}" dt="2025-04-15T18:39:17.908" v="53" actId="1076"/>
        <pc:sldMkLst>
          <pc:docMk/>
          <pc:sldMk cId="48962681" sldId="256"/>
        </pc:sldMkLst>
        <pc:spChg chg="mod">
          <ac:chgData name="Joanna Bartosińska" userId="02f38424-c162-48a8-a8be-152fce73c6de" providerId="ADAL" clId="{A94D032E-0C5E-4457-B367-DACAEA332E66}" dt="2025-04-15T18:37:03.660" v="39"/>
          <ac:spMkLst>
            <pc:docMk/>
            <pc:sldMk cId="48962681" sldId="256"/>
            <ac:spMk id="3" creationId="{A339F59D-BA81-79A0-EE13-8095E7BE4D74}"/>
          </ac:spMkLst>
        </pc:spChg>
        <pc:picChg chg="add del mod">
          <ac:chgData name="Joanna Bartosińska" userId="02f38424-c162-48a8-a8be-152fce73c6de" providerId="ADAL" clId="{A94D032E-0C5E-4457-B367-DACAEA332E66}" dt="2025-04-15T18:39:08.060" v="50" actId="478"/>
          <ac:picMkLst>
            <pc:docMk/>
            <pc:sldMk cId="48962681" sldId="256"/>
            <ac:picMk id="6" creationId="{1567BEFA-020F-C5F7-C07C-5B586A599D88}"/>
          </ac:picMkLst>
        </pc:picChg>
        <pc:picChg chg="add mod">
          <ac:chgData name="Joanna Bartosińska" userId="02f38424-c162-48a8-a8be-152fce73c6de" providerId="ADAL" clId="{A94D032E-0C5E-4457-B367-DACAEA332E66}" dt="2025-04-15T18:39:17.908" v="53" actId="1076"/>
          <ac:picMkLst>
            <pc:docMk/>
            <pc:sldMk cId="48962681" sldId="256"/>
            <ac:picMk id="8" creationId="{D86B7641-4AE1-850D-E3C7-357224CA13F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9B513-F1DF-4E28-8A26-39F5E9E5A6C1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BFF0E-2887-4B77-8B36-0496E21AD5A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302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BFF0E-2887-4B77-8B36-0496E21AD5A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93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9BBDD-54D4-C168-391E-93F1793D0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F2115F7-8D9D-38D8-A945-BD08D7D2F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FBBAB4-0D4F-525D-EE24-9D3105523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299DC11-2DB8-CB68-D21C-33BDA89F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A82B86-90C3-8154-BBF5-1841A9FF7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336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7415D6-666F-4B29-E828-7F9C614E5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6084C75-372D-74AB-0610-8070F7CD6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5769FC-7D0E-310B-6A1A-47C0618C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7CFEC0-69AD-1A56-EAC3-EB41914D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974405-100F-1500-249F-E96B7DF03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7536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C189F7D-543F-CD45-9339-0E7A3321F4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D78861A-4C32-3364-2CA2-F04D1989B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2D044B-8074-848A-43C6-A47C3DAE4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76C9048-AD82-2814-967F-73B4869C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CE680A-40E3-A3AD-D08D-A20E1C3F1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34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024992-6820-C57C-A08B-32752261B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AC9C28-3BEB-CA3F-8E22-4CCEE8D7B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1394BD-8070-1803-861B-C02D49DCB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A8AD7A-4761-BE4A-9069-EEFDF251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B391C8-21E2-2522-6C83-49EEDBDB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9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B8D067-1C03-D4FF-6433-102DE78A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4053AB-A52E-00F8-D1A8-18618F907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29C146-5416-0F10-B332-34C4FA21B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057BDB-1CE2-777A-27E7-09B92CDB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34D949-BBFB-E659-ED09-3FCE414C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92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8ABEA8-370D-FA7F-2111-C297676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45BFB5-B8BB-8EF0-9E58-ACCFBE0D2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7D4A7D-727C-0936-A790-0464188F0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9EE8A26-7B51-2D62-8E01-C8BE3518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50D9A05-E7A5-37ED-A09F-58456384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47F38C-FA54-8553-C936-D31E420A1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905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FCC600-2D55-BC4D-A5B7-27E965DF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C9FB3CD-82A8-43E6-C485-56E446B3B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BEC6698-78E3-FCE6-90B6-A09721F4E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3983E36-F177-8B7D-83A1-7BEC6E207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870DFA0-9A41-13B1-8162-3142F9BCF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3C76EC7-6F4E-5FF3-BE7F-4E4A0420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B8F3EEC-64FA-0474-8788-FF9A38FE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1CAB431-2DD9-6FA4-85F9-9F9B7D28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597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74B369-B913-C455-C8ED-B9596D74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60B8346-3F1B-2904-3CFA-A8AE9662E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31BB245-3834-FBC3-23A0-05FFC7D55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6A98F11-DB42-046A-CC55-191D6161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590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B327119-48F0-46EB-A957-7E7DA67E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04966BD-A34C-1387-841E-AC46BDC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3D108BB-4710-3CE9-4109-1CA817EC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207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7D89F5-626F-92DC-10F3-A12D381E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AAF215-F34A-A6EE-AC90-119EA1308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8E76351-BC30-DAD1-2B2F-FA509C3DF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89DBA4-CC1B-2935-9985-998709A2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3F262A-2440-3606-F295-563DDE99D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F3A20E-64DC-D163-76D2-10DCB6E6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187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096E5A-485A-555F-BA23-72D4E4B07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4086F7C-7241-A279-03A0-AEF2A7D8A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0F9706-B7CB-F618-2DC5-8A6B30433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4DF5FDE-1032-BAB2-D7E9-14996C18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A2E0D28-1F32-C8C0-E69A-075DFAC3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F713F03-7499-7DF2-94CA-C7B9AAE71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568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28D95F0-9F19-D065-46B1-4BF9C348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80D1101-48F7-0788-AAED-350CD849D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BA1069-0A31-F9E9-7FEE-672B6803E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F33349-24B0-4315-AF65-F3965FF042B5}" type="datetimeFigureOut">
              <a:rPr lang="pl-PL" smtClean="0"/>
              <a:t>15.04.2025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A87E71-A0DE-BAC3-0519-0B41994E9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94FB14-FC9D-51A7-64A3-97227611E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2DC9E9-056B-4B2C-8FEE-C330CEA09D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343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33A87CC-6B82-3A7C-09C7-A10A651EF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8586" y="869121"/>
            <a:ext cx="5624118" cy="3284538"/>
          </a:xfrm>
        </p:spPr>
        <p:txBody>
          <a:bodyPr anchor="b">
            <a:normAutofit/>
          </a:bodyPr>
          <a:lstStyle/>
          <a:p>
            <a:pPr algn="l"/>
            <a:r>
              <a:rPr lang="pl-PL" dirty="0"/>
              <a:t>Prawa konsumenta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39F59D-BA81-79A0-EE13-8095E7BE4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4910" y="4282868"/>
            <a:ext cx="5617794" cy="1150937"/>
          </a:xfrm>
        </p:spPr>
        <p:txBody>
          <a:bodyPr anchor="t">
            <a:normAutofit fontScale="62500" lnSpcReduction="20000"/>
          </a:bodyPr>
          <a:lstStyle/>
          <a:p>
            <a:pPr algn="l"/>
            <a:r>
              <a:rPr lang="pl-PL" dirty="0"/>
              <a:t>Kinga Krzemińska</a:t>
            </a:r>
          </a:p>
          <a:p>
            <a:pPr algn="l"/>
            <a:endParaRPr lang="pl-PL" dirty="0"/>
          </a:p>
          <a:p>
            <a:pPr algn="l"/>
            <a:r>
              <a:rPr lang="pl-PL" dirty="0"/>
              <a:t>Projekt SIŁA DEMOKRACJI</a:t>
            </a:r>
          </a:p>
          <a:p>
            <a:pPr algn="l"/>
            <a:r>
              <a:rPr lang="pl-PL" dirty="0"/>
              <a:t>Nr </a:t>
            </a:r>
            <a:r>
              <a:rPr lang="pl-PL" sz="1800" b="1" i="0" u="none" strike="noStrike" baseline="0" dirty="0">
                <a:latin typeface="Arial" panose="020B0604020202020204" pitchFamily="34" charset="0"/>
              </a:rPr>
              <a:t>2023-3-PL01-ESC30-SOL-000184131</a:t>
            </a:r>
            <a:endParaRPr lang="pl-PL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Grafika 4" descr="Koszyk na zakupy z wypełnieniem pełnym">
            <a:extLst>
              <a:ext uri="{FF2B5EF4-FFF2-40B4-BE49-F238E27FC236}">
                <a16:creationId xmlns:a16="http://schemas.microsoft.com/office/drawing/2014/main" id="{4A616C2E-AE0F-CDF2-5ED9-72BD625F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571" y="1794394"/>
            <a:ext cx="3217333" cy="3217333"/>
          </a:xfrm>
          <a:prstGeom prst="rect">
            <a:avLst/>
          </a:prstGeom>
        </p:spPr>
      </p:pic>
      <p:pic>
        <p:nvPicPr>
          <p:cNvPr id="8" name="Obraz 7" descr="Obraz zawierający tekst, Czcionka, Jaskrawoniebieski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86B7641-4AE1-850D-E3C7-357224CA1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55" y="0"/>
            <a:ext cx="6289040" cy="13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2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1C4FBA-1DE4-DCAC-2EF3-ECAEEFE8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640" y="661479"/>
            <a:ext cx="4646904" cy="1624520"/>
          </a:xfrm>
        </p:spPr>
        <p:txBody>
          <a:bodyPr anchor="ctr">
            <a:normAutofit/>
          </a:bodyPr>
          <a:lstStyle/>
          <a:p>
            <a:r>
              <a:rPr lang="pl-PL" sz="4000" dirty="0"/>
              <a:t>Gwarancja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9400E9-3B64-E0EF-5867-524639ECB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502" y="2477366"/>
            <a:ext cx="4646905" cy="3613149"/>
          </a:xfrm>
        </p:spPr>
        <p:txBody>
          <a:bodyPr anchor="ctr">
            <a:normAutofit lnSpcReduction="10000"/>
          </a:bodyPr>
          <a:lstStyle/>
          <a:p>
            <a:r>
              <a:rPr lang="pl-PL" sz="2400" dirty="0"/>
              <a:t>Dodatkowe, </a:t>
            </a:r>
            <a:r>
              <a:rPr lang="pl-PL" sz="2400" b="1" dirty="0"/>
              <a:t>dobrowolne</a:t>
            </a:r>
            <a:r>
              <a:rPr lang="pl-PL" sz="2400" dirty="0"/>
              <a:t> zobowiązanie</a:t>
            </a:r>
            <a:r>
              <a:rPr lang="pl-PL" sz="2400" b="1" dirty="0"/>
              <a:t> gwaranta </a:t>
            </a:r>
            <a:r>
              <a:rPr lang="pl-PL" sz="2400" dirty="0"/>
              <a:t>do naprawy, wymiany lub zwrotu pieniędzy za  </a:t>
            </a:r>
            <a:r>
              <a:rPr lang="pl-PL" sz="2400" b="1" dirty="0"/>
              <a:t>wadliwy produkt </a:t>
            </a:r>
            <a:r>
              <a:rPr lang="pl-PL" sz="2400" dirty="0"/>
              <a:t>w określonym czasie.</a:t>
            </a:r>
          </a:p>
          <a:p>
            <a:r>
              <a:rPr lang="pl-PL" sz="2400" dirty="0"/>
              <a:t>Karta gwarancyjna to dokument w którym określone są szczegółowo warunki gwarancji, które są różne zależnie od decyzji gwaranta (m.in. Okres gwarancji i zakres usterek).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C7E8640-336C-E45C-CBA9-DF5CA3456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3" r="25872" b="-1"/>
          <a:stretch/>
        </p:blipFill>
        <p:spPr>
          <a:xfrm>
            <a:off x="7167716" y="1261343"/>
            <a:ext cx="4161782" cy="46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6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87A533-9907-3AE4-ABC6-2E871CEB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151" y="477945"/>
            <a:ext cx="10515600" cy="1325563"/>
          </a:xfrm>
        </p:spPr>
        <p:txBody>
          <a:bodyPr/>
          <a:lstStyle/>
          <a:p>
            <a:r>
              <a:rPr lang="pl-PL" dirty="0"/>
              <a:t>Kim jest konsument?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DC6F3C-1978-B4EC-C726-FDB1221B5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151" y="1708339"/>
            <a:ext cx="10017337" cy="862911"/>
          </a:xfrm>
          <a:solidFill>
            <a:schemeClr val="bg1">
              <a:lumMod val="85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Jest to osoba fizyczna, która dokonuje zakupów towarów lub usług w celach </a:t>
            </a:r>
            <a:r>
              <a:rPr lang="pl-PL" sz="2400" b="1" dirty="0"/>
              <a:t>prywatnych</a:t>
            </a:r>
            <a:r>
              <a:rPr lang="pl-PL" sz="2400" dirty="0"/>
              <a:t>, niezwiązanych z jej działalnością gospodarczą lub zawodową.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F7FF201-5046-08DA-6E0F-08BFA7A69484}"/>
              </a:ext>
            </a:extLst>
          </p:cNvPr>
          <p:cNvSpPr txBox="1"/>
          <p:nvPr/>
        </p:nvSpPr>
        <p:spPr>
          <a:xfrm>
            <a:off x="887957" y="2756120"/>
            <a:ext cx="43360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50000"/>
                  </a:schemeClr>
                </a:solidFill>
              </a:rPr>
              <a:t>Przykłady: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Rutynowe zakupy spożywcze w supermarkecie,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Zamawianie dla siebie ubrań w sklepie internetowym,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Korzystanie z usług fryzjerskich,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Uczestnictwo w kursie językowym,</a:t>
            </a:r>
          </a:p>
          <a:p>
            <a:pPr marL="285750" indent="-285750">
              <a:buFontTx/>
              <a:buChar char="-"/>
            </a:pPr>
            <a:r>
              <a:rPr lang="pl-PL" sz="2000" dirty="0"/>
              <a:t>Uzyskanie pożyczki w banku na remont mieszkania.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8E4A543-8803-AABA-C916-19A80C19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527" y="3224901"/>
            <a:ext cx="2772696" cy="192476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7A53802-452D-2CE2-5B6A-694969685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" t="-5997" b="1"/>
          <a:stretch/>
        </p:blipFill>
        <p:spPr>
          <a:xfrm>
            <a:off x="8352872" y="3096448"/>
            <a:ext cx="2624477" cy="20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0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7C5F82-3D83-E6DB-B72E-12E98DF1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539" y="486555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/>
              <a:t>Zawieranie umowy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5EB1280-AD84-DCC8-2451-6220CEAECCD4}"/>
              </a:ext>
            </a:extLst>
          </p:cNvPr>
          <p:cNvSpPr txBox="1">
            <a:spLocks/>
          </p:cNvSpPr>
          <p:nvPr/>
        </p:nvSpPr>
        <p:spPr>
          <a:xfrm>
            <a:off x="908539" y="1667595"/>
            <a:ext cx="8107642" cy="86523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500" dirty="0"/>
              <a:t>Jest to formalne porozumienie między konsumentem, a przedsiębiorcą określające prawa i obowiązki obu stron.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D555F42-6EB3-DDC9-87F1-1E9FD4017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539" y="2779773"/>
            <a:ext cx="10515600" cy="1980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Może mieć formę: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DDF186D-E14F-5319-D7C6-615BEE4DFE9E}"/>
              </a:ext>
            </a:extLst>
          </p:cNvPr>
          <p:cNvSpPr txBox="1"/>
          <p:nvPr/>
        </p:nvSpPr>
        <p:spPr>
          <a:xfrm>
            <a:off x="962097" y="3242096"/>
            <a:ext cx="7517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sz="2400" dirty="0"/>
              <a:t>ustną (np. zamówienie w restauracji), </a:t>
            </a:r>
          </a:p>
          <a:p>
            <a:pPr marL="285750" indent="-285750">
              <a:buFontTx/>
              <a:buChar char="-"/>
            </a:pPr>
            <a:r>
              <a:rPr lang="pl-PL" sz="2400" dirty="0"/>
              <a:t>pisemną (np. podpisanie umowy o zakupie nieruchomości), </a:t>
            </a:r>
          </a:p>
          <a:p>
            <a:pPr marL="285750" indent="-285750">
              <a:buFontTx/>
              <a:buChar char="-"/>
            </a:pPr>
            <a:r>
              <a:rPr lang="pl-PL" sz="2400" dirty="0"/>
              <a:t>elektroniczną (np. zakupy online), </a:t>
            </a:r>
          </a:p>
          <a:p>
            <a:pPr marL="285750" indent="-285750">
              <a:buFontTx/>
              <a:buChar char="-"/>
            </a:pPr>
            <a:r>
              <a:rPr lang="pl-PL" sz="2400" dirty="0"/>
              <a:t>w sposób dorozumiany (np. kasowanie biletu w autobusie)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E6B0873-08AB-D2AA-50D0-0168E770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289" y="2779773"/>
            <a:ext cx="2747363" cy="18315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4372E64-1744-1402-7779-04CB10BFF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289" y="4760596"/>
            <a:ext cx="2788367" cy="185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98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1DB948-DB4C-27AA-6BB1-254E9274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1099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/>
              <a:t>Sposoby zawarcia umowy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2D75A2-5DDC-F70A-AC30-0B3538532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815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Umowy zawierane:</a:t>
            </a:r>
          </a:p>
          <a:p>
            <a:pPr>
              <a:buFontTx/>
              <a:buChar char="-"/>
            </a:pPr>
            <a:r>
              <a:rPr lang="pl-PL" sz="2400" b="1" dirty="0"/>
              <a:t>w sposób tradycyjny</a:t>
            </a:r>
            <a:r>
              <a:rPr lang="pl-PL" sz="2400" dirty="0"/>
              <a:t>- w lokalu przedsiębiorstwa, przy jednoczesnej obecności obu stron(np. zakupy w sklepie, umowa o pożyczkę),</a:t>
            </a:r>
          </a:p>
          <a:p>
            <a:pPr>
              <a:buFontTx/>
              <a:buChar char="-"/>
            </a:pPr>
            <a:r>
              <a:rPr lang="pl-PL" sz="2400" b="1" dirty="0"/>
              <a:t>poza lokalem przedsiębiorstwa</a:t>
            </a:r>
            <a:r>
              <a:rPr lang="pl-PL" sz="2400" dirty="0"/>
              <a:t>- przy jednoczesnej obecności obu stron, ale w innym miejscu niż lokal przedsiębiorstwa (np. dom klienta, pokaz w wynajętej sali)</a:t>
            </a:r>
          </a:p>
          <a:p>
            <a:pPr>
              <a:buFontTx/>
              <a:buChar char="-"/>
            </a:pPr>
            <a:r>
              <a:rPr lang="pl-PL" sz="2400" b="1" dirty="0"/>
              <a:t>na odległość</a:t>
            </a:r>
            <a:r>
              <a:rPr lang="pl-PL" sz="2400" dirty="0"/>
              <a:t>- bez jednoczesnej obecności stron, za pośrednictwem środka porozumiewania na odległość (np. zakupy w sklepie internetowym)   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77C81AF-B553-7F03-37CD-D328F7D68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958" y="2334218"/>
            <a:ext cx="3212870" cy="259712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FC50727-5CC2-D07A-6046-F5A0625DF5D5}"/>
              </a:ext>
            </a:extLst>
          </p:cNvPr>
          <p:cNvSpPr txBox="1"/>
          <p:nvPr/>
        </p:nvSpPr>
        <p:spPr>
          <a:xfrm>
            <a:off x="7905136" y="802215"/>
            <a:ext cx="2707648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Sposób zawarcia umowy ma wpływ na prawa konsumenta</a:t>
            </a:r>
          </a:p>
        </p:txBody>
      </p:sp>
    </p:spTree>
    <p:extLst>
      <p:ext uri="{BB962C8B-B14F-4D97-AF65-F5344CB8AC3E}">
        <p14:creationId xmlns:p14="http://schemas.microsoft.com/office/powerpoint/2010/main" val="1213597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">
            <a:extLst>
              <a:ext uri="{FF2B5EF4-FFF2-40B4-BE49-F238E27FC236}">
                <a16:creationId xmlns:a16="http://schemas.microsoft.com/office/drawing/2014/main" id="{B11C179D-808F-4D23-BAFC-A14C6DCDA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8137D4-4D0A-4ED1-BFB8-97D4A8335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0" y="2058839"/>
            <a:ext cx="5410198" cy="479916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059A8FF-81E8-CDBC-F95D-C6EED3E0C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84809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88E3D-EB78-ED01-E4E2-9C109EE6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178" y="833636"/>
            <a:ext cx="5285139" cy="1350818"/>
          </a:xfrm>
        </p:spPr>
        <p:txBody>
          <a:bodyPr>
            <a:normAutofit/>
          </a:bodyPr>
          <a:lstStyle/>
          <a:p>
            <a:r>
              <a:rPr lang="pl-PL" sz="4000" dirty="0"/>
              <a:t>Instytucje chroniące prawa konsumentów: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C47AEC-BF25-DC27-D20C-C85A261F2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585884"/>
            <a:ext cx="7068027" cy="3605170"/>
          </a:xfrm>
        </p:spPr>
        <p:txBody>
          <a:bodyPr anchor="ctr">
            <a:normAutofit fontScale="77500" lnSpcReduction="20000"/>
          </a:bodyPr>
          <a:lstStyle/>
          <a:p>
            <a:r>
              <a:rPr lang="pl-PL" sz="2900" b="1" dirty="0">
                <a:solidFill>
                  <a:schemeClr val="bg2">
                    <a:lumMod val="25000"/>
                  </a:schemeClr>
                </a:solidFill>
              </a:rPr>
              <a:t>Urząd Ochrony Konkurencji i Konsumentów (UOKiK) </a:t>
            </a:r>
            <a:r>
              <a:rPr lang="pl-PL" sz="2900" dirty="0"/>
              <a:t>- dba o zbiorowe prawa konsumentów, monitoruje działalność przedsiębiorców, zapewniając uczciwość konkurencji. </a:t>
            </a:r>
          </a:p>
          <a:p>
            <a:r>
              <a:rPr lang="pl-PL" sz="2900" b="1" dirty="0">
                <a:solidFill>
                  <a:schemeClr val="bg2">
                    <a:lumMod val="25000"/>
                  </a:schemeClr>
                </a:solidFill>
              </a:rPr>
              <a:t>Inspekcja Handlowa (IH)</a:t>
            </a:r>
            <a:r>
              <a:rPr lang="pl-PL" sz="2900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pl-PL" sz="2900" dirty="0"/>
              <a:t>nadzoruje przestrzeganie praw konsumentów, kontroluje jakość i ceny towarów, poziom obsługi klienta.</a:t>
            </a:r>
          </a:p>
          <a:p>
            <a:r>
              <a:rPr lang="pl-PL" sz="2900" b="1" dirty="0">
                <a:solidFill>
                  <a:schemeClr val="bg2">
                    <a:lumMod val="25000"/>
                  </a:schemeClr>
                </a:solidFill>
              </a:rPr>
              <a:t>Rzecznicy konsumentów</a:t>
            </a:r>
            <a:r>
              <a:rPr lang="pl-PL" sz="2900" dirty="0">
                <a:solidFill>
                  <a:schemeClr val="bg2">
                    <a:lumMod val="25000"/>
                  </a:schemeClr>
                </a:solidFill>
              </a:rPr>
              <a:t>- </a:t>
            </a:r>
            <a:r>
              <a:rPr lang="pl-PL" sz="2900" dirty="0"/>
              <a:t>udzielanie konsumentom bezpłatnych porad prawnych, pomoc indywidualna w sporach z przedsiębiorcami.</a:t>
            </a:r>
          </a:p>
          <a:p>
            <a:r>
              <a:rPr lang="pl-PL" sz="2900" dirty="0"/>
              <a:t>Inne instytucje pozarządowe m.in. Federacja Konsumentów oraz Stowarzyszenie Konsumentów Polskich.</a:t>
            </a:r>
          </a:p>
          <a:p>
            <a:endParaRPr lang="pl-PL" sz="1200" dirty="0"/>
          </a:p>
        </p:txBody>
      </p:sp>
      <p:pic>
        <p:nvPicPr>
          <p:cNvPr id="6" name="Obraz 5" descr="Pracownik biurowy wyszukujący pliki">
            <a:extLst>
              <a:ext uri="{FF2B5EF4-FFF2-40B4-BE49-F238E27FC236}">
                <a16:creationId xmlns:a16="http://schemas.microsoft.com/office/drawing/2014/main" id="{01B6C087-1F14-8EB2-0AB1-1FC8F7AAC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r="23854"/>
          <a:stretch/>
        </p:blipFill>
        <p:spPr>
          <a:xfrm>
            <a:off x="7829828" y="2058839"/>
            <a:ext cx="3846385" cy="43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4CD398-2B7D-BF90-C9AB-5A76DF0E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729574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/>
              <a:t>Prawo do informacji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8E1F3C-F42D-D715-F63E-82F231C9C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580"/>
            <a:ext cx="6731000" cy="4351338"/>
          </a:xfrm>
        </p:spPr>
        <p:txBody>
          <a:bodyPr/>
          <a:lstStyle/>
          <a:p>
            <a:r>
              <a:rPr lang="pl-PL" sz="2400" dirty="0"/>
              <a:t>Konsument ma prawo do uzyskania jasnych i </a:t>
            </a:r>
            <a:r>
              <a:rPr lang="pl-PL" sz="2400" b="1" dirty="0"/>
              <a:t>dokładnych informacji </a:t>
            </a:r>
            <a:r>
              <a:rPr lang="pl-PL" sz="2400" dirty="0"/>
              <a:t>dotyczących produktów lub usług (m.in. Ich skład, zastosowanie, cenę, warunki umowy) </a:t>
            </a:r>
            <a:r>
              <a:rPr lang="pl-PL" sz="2400" b="1" dirty="0"/>
              <a:t>przed dokonaniem zakupu</a:t>
            </a:r>
            <a:r>
              <a:rPr lang="pl-PL" sz="2400" dirty="0"/>
              <a:t>.</a:t>
            </a:r>
          </a:p>
          <a:p>
            <a:r>
              <a:rPr lang="pl-PL" sz="2400" dirty="0"/>
              <a:t>Umożliwia konsumentowi podjęcie </a:t>
            </a:r>
            <a:r>
              <a:rPr lang="pl-PL" sz="2400" b="1" dirty="0"/>
              <a:t>świadomego wyboru </a:t>
            </a:r>
            <a:r>
              <a:rPr lang="pl-PL" sz="2400" dirty="0"/>
              <a:t>oraz ochronę przed nieuczciwymi praktykami handlowymi.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76248D7-044B-E737-170B-5C8F46074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548" y="1755050"/>
            <a:ext cx="3342977" cy="334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3049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677C4D-2698-8524-6CDB-C4DF9556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42" y="677862"/>
            <a:ext cx="10515600" cy="1325563"/>
          </a:xfrm>
        </p:spPr>
        <p:txBody>
          <a:bodyPr>
            <a:normAutofit/>
          </a:bodyPr>
          <a:lstStyle/>
          <a:p>
            <a:r>
              <a:rPr lang="pl-PL" sz="4000" dirty="0"/>
              <a:t>Prawo do bezpieczeństwa i ochrony zdrowia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463128-9FE2-77EA-7C8D-35C4A3082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3425"/>
            <a:ext cx="6211529" cy="4351338"/>
          </a:xfrm>
        </p:spPr>
        <p:txBody>
          <a:bodyPr>
            <a:normAutofit/>
          </a:bodyPr>
          <a:lstStyle/>
          <a:p>
            <a:r>
              <a:rPr lang="pl-PL" sz="2400" dirty="0"/>
              <a:t>Oferowane na rynku produkty muszą być bezpieczne, </a:t>
            </a:r>
            <a:r>
              <a:rPr lang="pl-PL" sz="2400" b="1" dirty="0"/>
              <a:t>nie zagrażając życiu i zdrowiu konsumentów</a:t>
            </a:r>
            <a:r>
              <a:rPr lang="pl-PL" sz="2400" dirty="0"/>
              <a:t>. Uzyskują różne certyfikaty, które potwierdzają ich zgodność z normami ustanawianymi przez prawo.</a:t>
            </a:r>
          </a:p>
          <a:p>
            <a:r>
              <a:rPr lang="pl-PL" sz="2400" dirty="0"/>
              <a:t>W przypadku wykrycia niebezpiecznego produktu, powinien zostać jak najszybciej </a:t>
            </a:r>
            <a:r>
              <a:rPr lang="pl-PL" sz="2400" b="1" dirty="0"/>
              <a:t>wycofany</a:t>
            </a:r>
            <a:r>
              <a:rPr lang="pl-PL" sz="2400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4B3AC37-B793-4C06-E9D3-60509BA8A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" t="9178" r="54675" b="7222"/>
          <a:stretch/>
        </p:blipFill>
        <p:spPr>
          <a:xfrm>
            <a:off x="7244644" y="1936955"/>
            <a:ext cx="3725343" cy="337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441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EDDDDC-7B3D-0192-8EB6-82664CD24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44" y="546841"/>
            <a:ext cx="4646904" cy="1624520"/>
          </a:xfrm>
        </p:spPr>
        <p:txBody>
          <a:bodyPr anchor="ctr">
            <a:normAutofit/>
          </a:bodyPr>
          <a:lstStyle/>
          <a:p>
            <a:r>
              <a:rPr lang="pl-PL" sz="4000" dirty="0"/>
              <a:t>Zwrot produktu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9748CD-588D-C205-F68B-71E4CB65B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123" y="2101851"/>
            <a:ext cx="5815979" cy="3613149"/>
          </a:xfrm>
        </p:spPr>
        <p:txBody>
          <a:bodyPr anchor="ctr">
            <a:normAutofit fontScale="92500"/>
          </a:bodyPr>
          <a:lstStyle/>
          <a:p>
            <a:r>
              <a:rPr lang="pl-PL" sz="2400" dirty="0"/>
              <a:t>Proces, w ramach którego konsument może oddać zakupiony towar i otrzymać zwrot pieniędzy lub wymianę na inny produkt. </a:t>
            </a:r>
          </a:p>
          <a:p>
            <a:r>
              <a:rPr lang="pl-PL" sz="2400" dirty="0"/>
              <a:t>Podstawą prawną jest </a:t>
            </a:r>
            <a:r>
              <a:rPr lang="pl-PL" sz="2600" b="1" dirty="0"/>
              <a:t>prawo konsumenta do odstąpienia od umowy </a:t>
            </a:r>
            <a:r>
              <a:rPr lang="pl-PL" sz="2400" dirty="0"/>
              <a:t>zawartej poza lokalem lub na odległość w ciągu </a:t>
            </a:r>
            <a:r>
              <a:rPr lang="pl-PL" sz="2400" b="1" dirty="0"/>
              <a:t>14 dni </a:t>
            </a:r>
            <a:r>
              <a:rPr lang="pl-PL" sz="2400" dirty="0"/>
              <a:t>od otrzymania towaru.</a:t>
            </a:r>
          </a:p>
          <a:p>
            <a:r>
              <a:rPr lang="pl-PL" sz="2400" dirty="0"/>
              <a:t>Towar musi być w oryginalnym opakowaniu, </a:t>
            </a:r>
            <a:r>
              <a:rPr lang="pl-PL" sz="2400" b="1" dirty="0"/>
              <a:t>bez śladów użytkowania. </a:t>
            </a:r>
            <a:r>
              <a:rPr lang="pl-PL" sz="2400" dirty="0"/>
              <a:t>Czasami konsument ponosi koszty zwrotu.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748EF29-EFA2-419D-26ED-B74FC7465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6" t="8582" r="1465" b="6081"/>
          <a:stretch/>
        </p:blipFill>
        <p:spPr>
          <a:xfrm>
            <a:off x="7021286" y="1578429"/>
            <a:ext cx="4362591" cy="4136571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chemeClr val="bg1"/>
            </a:outerShdw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9032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7BFC76-2DD2-E2D9-151F-0B7D9DD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55" y="586884"/>
            <a:ext cx="4646904" cy="1624520"/>
          </a:xfrm>
        </p:spPr>
        <p:txBody>
          <a:bodyPr anchor="ctr">
            <a:normAutofit/>
          </a:bodyPr>
          <a:lstStyle/>
          <a:p>
            <a:r>
              <a:rPr lang="pl-PL" sz="4000" dirty="0"/>
              <a:t>Reklamacja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6B05D0-432F-8CEE-C18A-4C7163BE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614" y="2378946"/>
            <a:ext cx="4646905" cy="3613149"/>
          </a:xfrm>
        </p:spPr>
        <p:txBody>
          <a:bodyPr anchor="ctr">
            <a:normAutofit/>
          </a:bodyPr>
          <a:lstStyle/>
          <a:p>
            <a:r>
              <a:rPr lang="pl-PL" sz="2400" dirty="0"/>
              <a:t>Proces zgłoszenia przez konsumenta </a:t>
            </a:r>
            <a:r>
              <a:rPr lang="pl-PL" sz="2400" b="1" dirty="0"/>
              <a:t>wady towaru lub usługi</a:t>
            </a:r>
            <a:r>
              <a:rPr lang="pl-PL" sz="2400" dirty="0"/>
              <a:t>, w celu uzyskania naprawy, wymiany, obniżki ceny lub zwrotu pieniędzy. </a:t>
            </a:r>
          </a:p>
          <a:p>
            <a:r>
              <a:rPr lang="pl-PL" sz="2400" dirty="0"/>
              <a:t>Obowiązuje przez dwa lata od daty zakupu, </a:t>
            </a:r>
            <a:r>
              <a:rPr lang="pl-PL" sz="2400" b="1" dirty="0"/>
              <a:t>na mocy prawa. </a:t>
            </a:r>
          </a:p>
          <a:p>
            <a:r>
              <a:rPr lang="pl-PL" sz="2400" dirty="0"/>
              <a:t>Odpowiedzialność ponosi </a:t>
            </a:r>
            <a:r>
              <a:rPr lang="pl-PL" sz="2400" b="1" dirty="0"/>
              <a:t>sprzedawca</a:t>
            </a:r>
            <a:r>
              <a:rPr lang="pl-PL" sz="2400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D7C35FF-A3BA-C0BD-FFCB-D12496FB4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" r="41256" b="-1"/>
          <a:stretch/>
        </p:blipFill>
        <p:spPr>
          <a:xfrm>
            <a:off x="7237422" y="1238864"/>
            <a:ext cx="4312538" cy="48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064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536</Words>
  <Application>Microsoft Office PowerPoint</Application>
  <PresentationFormat>Panoramiczny</PresentationFormat>
  <Paragraphs>49</Paragraphs>
  <Slides>10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5" baseType="lpstr">
      <vt:lpstr>Meiryo</vt:lpstr>
      <vt:lpstr>Aptos</vt:lpstr>
      <vt:lpstr>Aptos Display</vt:lpstr>
      <vt:lpstr>Arial</vt:lpstr>
      <vt:lpstr>Motyw pakietu Office</vt:lpstr>
      <vt:lpstr>Prawa konsumenta</vt:lpstr>
      <vt:lpstr>Kim jest konsument?</vt:lpstr>
      <vt:lpstr>Zawieranie umowy</vt:lpstr>
      <vt:lpstr>Sposoby zawarcia umowy</vt:lpstr>
      <vt:lpstr>Instytucje chroniące prawa konsumentów:</vt:lpstr>
      <vt:lpstr>Prawo do informacji</vt:lpstr>
      <vt:lpstr>Prawo do bezpieczeństwa i ochrony zdrowia</vt:lpstr>
      <vt:lpstr>Zwrot produktu </vt:lpstr>
      <vt:lpstr>Reklamacja</vt:lpstr>
      <vt:lpstr>Gwarancja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Prawo konsumenta</dc:title>
  <dc:creator>Kinga Krzemińska</dc:creator>
  <cp:lastModifiedBy>Joanna Bartosińska</cp:lastModifiedBy>
  <cp:revision>20</cp:revision>
  <dcterms:created xsi:type="dcterms:W3CDTF">2024-06-13T14:13:26Z</dcterms:created>
  <dcterms:modified xsi:type="dcterms:W3CDTF">2025-04-15T18:39:24Z</dcterms:modified>
</cp:coreProperties>
</file>