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arelia" panose="020B0604020202020204" charset="-18"/>
      <p:regular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Tangerine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B0E41A-6597-4D81-A5A2-E6A0E95576F1}" v="1" dt="2025-04-15T18:50:56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917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na Bartosińska" userId="02f38424-c162-48a8-a8be-152fce73c6de" providerId="ADAL" clId="{27B0E41A-6597-4D81-A5A2-E6A0E95576F1}"/>
    <pc:docChg chg="modSld">
      <pc:chgData name="Joanna Bartosińska" userId="02f38424-c162-48a8-a8be-152fce73c6de" providerId="ADAL" clId="{27B0E41A-6597-4D81-A5A2-E6A0E95576F1}" dt="2025-04-15T18:51:09.549" v="35" actId="14100"/>
      <pc:docMkLst>
        <pc:docMk/>
      </pc:docMkLst>
      <pc:sldChg chg="addSp modSp mod">
        <pc:chgData name="Joanna Bartosińska" userId="02f38424-c162-48a8-a8be-152fce73c6de" providerId="ADAL" clId="{27B0E41A-6597-4D81-A5A2-E6A0E95576F1}" dt="2025-04-15T18:51:09.549" v="35" actId="14100"/>
        <pc:sldMkLst>
          <pc:docMk/>
          <pc:sldMk cId="0" sldId="256"/>
        </pc:sldMkLst>
        <pc:spChg chg="mod">
          <ac:chgData name="Joanna Bartosińska" userId="02f38424-c162-48a8-a8be-152fce73c6de" providerId="ADAL" clId="{27B0E41A-6597-4D81-A5A2-E6A0E95576F1}" dt="2025-04-15T18:50:21.581" v="29" actId="1076"/>
          <ac:spMkLst>
            <pc:docMk/>
            <pc:sldMk cId="0" sldId="256"/>
            <ac:spMk id="14" creationId="{00000000-0000-0000-0000-000000000000}"/>
          </ac:spMkLst>
        </pc:spChg>
        <pc:picChg chg="add mod">
          <ac:chgData name="Joanna Bartosińska" userId="02f38424-c162-48a8-a8be-152fce73c6de" providerId="ADAL" clId="{27B0E41A-6597-4D81-A5A2-E6A0E95576F1}" dt="2025-04-15T18:51:09.549" v="35" actId="14100"/>
          <ac:picMkLst>
            <pc:docMk/>
            <pc:sldMk cId="0" sldId="256"/>
            <ac:picMk id="20" creationId="{8BD6EA95-6636-A8F8-01AB-C99E1AFD4B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3.sv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jpeg"/><Relationship Id="rId7" Type="http://schemas.openxmlformats.org/officeDocument/2006/relationships/image" Target="../media/image2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jpeg"/><Relationship Id="rId7" Type="http://schemas.openxmlformats.org/officeDocument/2006/relationships/image" Target="../media/image3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5.jpe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2" name="Freeform 12"/>
          <p:cNvSpPr/>
          <p:nvPr/>
        </p:nvSpPr>
        <p:spPr>
          <a:xfrm rot="-296991">
            <a:off x="3055702" y="143568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 rot="-2700000">
            <a:off x="-3021635" y="2042349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192863" y="9289460"/>
            <a:ext cx="6905402" cy="1132984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r>
              <a:rPr lang="pl-PL" sz="1800" b="1" i="0" u="none" strike="noStrike" baseline="0" dirty="0">
                <a:latin typeface="Arial" panose="020B0604020202020204" pitchFamily="34" charset="0"/>
              </a:rPr>
              <a:t>Projekt SIŁA DEMOKRACJI</a:t>
            </a:r>
            <a:br>
              <a:rPr lang="pl-PL" sz="1800" b="1" i="0" u="none" strike="noStrike" baseline="0" dirty="0">
                <a:latin typeface="Arial" panose="020B0604020202020204" pitchFamily="34" charset="0"/>
              </a:rPr>
            </a:br>
            <a:r>
              <a:rPr lang="pl-PL" sz="1800" b="1" i="0" u="none" strike="noStrike" baseline="0" dirty="0">
                <a:latin typeface="Arial" panose="020B0604020202020204" pitchFamily="34" charset="0"/>
              </a:rPr>
              <a:t>2023-3-PL01-ESC30-SOL-000184131</a:t>
            </a:r>
            <a:endParaRPr lang="pl-PL" dirty="0"/>
          </a:p>
        </p:txBody>
      </p:sp>
      <p:sp>
        <p:nvSpPr>
          <p:cNvPr id="15" name="TextBox 15"/>
          <p:cNvSpPr txBox="1"/>
          <p:nvPr/>
        </p:nvSpPr>
        <p:spPr>
          <a:xfrm rot="-295103">
            <a:off x="4943908" y="3844053"/>
            <a:ext cx="8360231" cy="2311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5999" dirty="0" err="1">
                <a:solidFill>
                  <a:srgbClr val="605048"/>
                </a:solidFill>
                <a:latin typeface="Carelia" panose="020B0604020202020204" charset="-18"/>
              </a:rPr>
              <a:t>PRAWA</a:t>
            </a:r>
            <a:r>
              <a:rPr lang="en-US" sz="5999" dirty="0">
                <a:solidFill>
                  <a:srgbClr val="605048"/>
                </a:solidFill>
                <a:latin typeface="Carelia" panose="020B0604020202020204" charset="-18"/>
              </a:rPr>
              <a:t> I </a:t>
            </a:r>
            <a:r>
              <a:rPr lang="en-US" sz="5999" dirty="0" err="1">
                <a:solidFill>
                  <a:srgbClr val="605048"/>
                </a:solidFill>
                <a:latin typeface="Carelia" panose="020B0604020202020204" charset="-18"/>
              </a:rPr>
              <a:t>OBOWIĄZKI</a:t>
            </a:r>
            <a:r>
              <a:rPr lang="en-US" sz="5999" dirty="0">
                <a:solidFill>
                  <a:srgbClr val="605048"/>
                </a:solidFill>
                <a:latin typeface="Carelia" panose="020B0604020202020204" charset="-18"/>
              </a:rPr>
              <a:t> </a:t>
            </a:r>
            <a:r>
              <a:rPr lang="en-US" sz="5999" dirty="0" err="1">
                <a:solidFill>
                  <a:srgbClr val="605048"/>
                </a:solidFill>
                <a:latin typeface="Carelia" panose="020B0604020202020204" charset="-18"/>
              </a:rPr>
              <a:t>PRACOWNIKA</a:t>
            </a:r>
            <a:r>
              <a:rPr lang="en-US" sz="5999" dirty="0">
                <a:solidFill>
                  <a:srgbClr val="605048"/>
                </a:solidFill>
                <a:latin typeface="Carelia" panose="020B0604020202020204" charset="-18"/>
              </a:rPr>
              <a:t> </a:t>
            </a:r>
            <a:r>
              <a:rPr lang="en-US" sz="5999" dirty="0" err="1">
                <a:solidFill>
                  <a:srgbClr val="605048"/>
                </a:solidFill>
                <a:latin typeface="Carelia" panose="020B0604020202020204" charset="-18"/>
              </a:rPr>
              <a:t>ORAZ</a:t>
            </a:r>
            <a:r>
              <a:rPr lang="en-US" sz="5999" dirty="0">
                <a:solidFill>
                  <a:srgbClr val="605048"/>
                </a:solidFill>
                <a:latin typeface="Carelia" panose="020B0604020202020204" charset="-18"/>
              </a:rPr>
              <a:t> </a:t>
            </a:r>
            <a:r>
              <a:rPr lang="en-US" sz="5999" dirty="0" err="1">
                <a:solidFill>
                  <a:srgbClr val="605048"/>
                </a:solidFill>
                <a:latin typeface="Carelia" panose="020B0604020202020204" charset="-18"/>
              </a:rPr>
              <a:t>PRACODAWCY</a:t>
            </a:r>
            <a:endParaRPr lang="en-US" sz="5999" dirty="0">
              <a:solidFill>
                <a:srgbClr val="605048"/>
              </a:solidFill>
              <a:latin typeface="Carelia" panose="020B0604020202020204" charset="-18"/>
            </a:endParaRPr>
          </a:p>
        </p:txBody>
      </p:sp>
      <p:sp>
        <p:nvSpPr>
          <p:cNvPr id="16" name="TextBox 16"/>
          <p:cNvSpPr txBox="1"/>
          <p:nvPr/>
        </p:nvSpPr>
        <p:spPr>
          <a:xfrm rot="-316139">
            <a:off x="6129098" y="6200751"/>
            <a:ext cx="6242139" cy="121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5"/>
              </a:lnSpc>
            </a:pPr>
            <a:r>
              <a:rPr lang="en-US" sz="6899" spc="68">
                <a:solidFill>
                  <a:srgbClr val="605048"/>
                </a:solidFill>
                <a:latin typeface="Tangerine Bold"/>
              </a:rPr>
              <a:t>zapraszamy</a:t>
            </a:r>
          </a:p>
        </p:txBody>
      </p:sp>
      <p:sp>
        <p:nvSpPr>
          <p:cNvPr id="17" name="Freeform 17"/>
          <p:cNvSpPr/>
          <p:nvPr/>
        </p:nvSpPr>
        <p:spPr>
          <a:xfrm rot="-6273966">
            <a:off x="15633257" y="879567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6" y="0"/>
                </a:lnTo>
                <a:lnTo>
                  <a:pt x="5117166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 rot="27259">
            <a:off x="8362120" y="1519537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20" name="Obraz 19" descr="Obraz zawierający tekst, Czcionka, Jaskrawoniebieski, zrzut ekran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BD6EA95-6636-A8F8-01AB-C99E1AFD4B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29"/>
            <a:ext cx="5334000" cy="1119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2" name="Freeform 12"/>
          <p:cNvSpPr/>
          <p:nvPr/>
        </p:nvSpPr>
        <p:spPr>
          <a:xfrm rot="-296991">
            <a:off x="3055702" y="143568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 rot="-2700000">
            <a:off x="-3021635" y="2042349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 rot="-3569674">
            <a:off x="-2435523" y="-1078537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 rot="-295103">
            <a:off x="4436477" y="3749777"/>
            <a:ext cx="9424348" cy="250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3"/>
              </a:lnSpc>
            </a:pPr>
            <a:r>
              <a:rPr lang="en-US" sz="6636">
                <a:solidFill>
                  <a:srgbClr val="605048"/>
                </a:solidFill>
                <a:latin typeface="Carelia"/>
              </a:rPr>
              <a:t>ZASADY KODEKSU PRACY  ODNOSZĄCE SIĘ DO URLOPU</a:t>
            </a:r>
          </a:p>
        </p:txBody>
      </p:sp>
      <p:sp>
        <p:nvSpPr>
          <p:cNvPr id="16" name="Freeform 16"/>
          <p:cNvSpPr/>
          <p:nvPr/>
        </p:nvSpPr>
        <p:spPr>
          <a:xfrm rot="-6273966">
            <a:off x="15633257" y="879567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6" y="0"/>
                </a:lnTo>
                <a:lnTo>
                  <a:pt x="5117166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 rot="27259">
            <a:off x="8362120" y="1519537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13250164" y="5892590"/>
            <a:ext cx="2641829" cy="2641829"/>
          </a:xfrm>
          <a:custGeom>
            <a:avLst/>
            <a:gdLst/>
            <a:ahLst/>
            <a:cxnLst/>
            <a:rect l="l" t="t" r="r" b="b"/>
            <a:pathLst>
              <a:path w="2641829" h="2641829">
                <a:moveTo>
                  <a:pt x="0" y="0"/>
                </a:moveTo>
                <a:lnTo>
                  <a:pt x="2641829" y="0"/>
                </a:lnTo>
                <a:lnTo>
                  <a:pt x="2641829" y="2641829"/>
                </a:lnTo>
                <a:lnTo>
                  <a:pt x="0" y="26418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710503">
            <a:off x="-3793871" y="8643049"/>
            <a:ext cx="10902197" cy="755078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 rot="4432255">
            <a:off x="14406487" y="376810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144829">
            <a:off x="14174942" y="-4664222"/>
            <a:ext cx="10902197" cy="7550781"/>
            <a:chOff x="0" y="0"/>
            <a:chExt cx="3429000" cy="2374900"/>
          </a:xfrm>
        </p:grpSpPr>
        <p:sp>
          <p:nvSpPr>
            <p:cNvPr id="8" name="Freeform 8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Freeform 10"/>
          <p:cNvSpPr/>
          <p:nvPr/>
        </p:nvSpPr>
        <p:spPr>
          <a:xfrm rot="-6875550">
            <a:off x="-7438727" y="5597915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2326254" y="1380686"/>
            <a:ext cx="13484576" cy="10277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78"/>
              </a:lnSpc>
            </a:pPr>
            <a:r>
              <a:rPr lang="en-US" sz="4912">
                <a:solidFill>
                  <a:srgbClr val="605048"/>
                </a:solidFill>
                <a:latin typeface="Carelia"/>
              </a:rPr>
              <a:t>Urlop wypoczynkowy jest podstawowym prawem pracownika, którego nie można się zrzec. </a:t>
            </a:r>
          </a:p>
          <a:p>
            <a:pPr algn="just">
              <a:lnSpc>
                <a:spcPts val="6878"/>
              </a:lnSpc>
            </a:pPr>
            <a:r>
              <a:rPr lang="en-US" sz="4912">
                <a:solidFill>
                  <a:srgbClr val="605048"/>
                </a:solidFill>
                <a:latin typeface="Carelia"/>
                <a:ea typeface="Carelia"/>
              </a:rPr>
              <a:t>Art. 152. § 1. Pracownikowi przysługuje prawo do corocznego, nieprzerwanego, płatnego urlopu wypoczynkowego, zwanego dalej „urlopem”. </a:t>
            </a:r>
          </a:p>
          <a:p>
            <a:pPr algn="just">
              <a:lnSpc>
                <a:spcPts val="6878"/>
              </a:lnSpc>
            </a:pPr>
            <a:r>
              <a:rPr lang="en-US" sz="4912">
                <a:solidFill>
                  <a:srgbClr val="605048"/>
                </a:solidFill>
                <a:latin typeface="Carelia"/>
                <a:ea typeface="Carelia"/>
              </a:rPr>
              <a:t> § 2. Pracownik nie może zrzec się prawa do urlopu. </a:t>
            </a:r>
          </a:p>
          <a:p>
            <a:pPr algn="just">
              <a:lnSpc>
                <a:spcPts val="6878"/>
              </a:lnSpc>
            </a:pPr>
            <a:endParaRPr lang="en-US" sz="4912">
              <a:solidFill>
                <a:srgbClr val="605048"/>
              </a:solidFill>
              <a:latin typeface="Carelia"/>
              <a:ea typeface="Carelia"/>
            </a:endParaRPr>
          </a:p>
          <a:p>
            <a:pPr algn="just">
              <a:lnSpc>
                <a:spcPts val="6037"/>
              </a:lnSpc>
            </a:pPr>
            <a:endParaRPr lang="en-US" sz="4912">
              <a:solidFill>
                <a:srgbClr val="605048"/>
              </a:solidFill>
              <a:latin typeface="Carelia"/>
              <a:ea typeface="Carelia"/>
            </a:endParaRPr>
          </a:p>
          <a:p>
            <a:pPr algn="just">
              <a:lnSpc>
                <a:spcPts val="6878"/>
              </a:lnSpc>
              <a:spcBef>
                <a:spcPct val="0"/>
              </a:spcBef>
            </a:pPr>
            <a:endParaRPr lang="en-US" sz="4912">
              <a:solidFill>
                <a:srgbClr val="605048"/>
              </a:solidFill>
              <a:latin typeface="Carelia"/>
              <a:ea typeface="Carelia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659510" y="7308539"/>
            <a:ext cx="2302052" cy="2382460"/>
          </a:xfrm>
          <a:custGeom>
            <a:avLst/>
            <a:gdLst/>
            <a:ahLst/>
            <a:cxnLst/>
            <a:rect l="l" t="t" r="r" b="b"/>
            <a:pathLst>
              <a:path w="2302052" h="2382460">
                <a:moveTo>
                  <a:pt x="0" y="0"/>
                </a:moveTo>
                <a:lnTo>
                  <a:pt x="2302052" y="0"/>
                </a:lnTo>
                <a:lnTo>
                  <a:pt x="2302052" y="2382460"/>
                </a:lnTo>
                <a:lnTo>
                  <a:pt x="0" y="23824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188696" y="261453"/>
            <a:ext cx="1985067" cy="2097825"/>
          </a:xfrm>
          <a:custGeom>
            <a:avLst/>
            <a:gdLst/>
            <a:ahLst/>
            <a:cxnLst/>
            <a:rect l="l" t="t" r="r" b="b"/>
            <a:pathLst>
              <a:path w="1985067" h="2097825">
                <a:moveTo>
                  <a:pt x="0" y="0"/>
                </a:moveTo>
                <a:lnTo>
                  <a:pt x="1985067" y="0"/>
                </a:lnTo>
                <a:lnTo>
                  <a:pt x="1985067" y="2097824"/>
                </a:lnTo>
                <a:lnTo>
                  <a:pt x="0" y="20978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710503">
            <a:off x="-3793871" y="8643049"/>
            <a:ext cx="10902197" cy="755078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 rot="4432255">
            <a:off x="14406487" y="376810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144829">
            <a:off x="14174942" y="-4664222"/>
            <a:ext cx="10902197" cy="7550781"/>
            <a:chOff x="0" y="0"/>
            <a:chExt cx="3429000" cy="2374900"/>
          </a:xfrm>
        </p:grpSpPr>
        <p:sp>
          <p:nvSpPr>
            <p:cNvPr id="8" name="Freeform 8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Freeform 10"/>
          <p:cNvSpPr/>
          <p:nvPr/>
        </p:nvSpPr>
        <p:spPr>
          <a:xfrm rot="-6875550">
            <a:off x="-7438727" y="5597915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1204624" y="888750"/>
            <a:ext cx="15878752" cy="843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72"/>
              </a:lnSpc>
            </a:pPr>
            <a:r>
              <a:rPr lang="en-US" sz="3980">
                <a:solidFill>
                  <a:srgbClr val="605048"/>
                </a:solidFill>
                <a:latin typeface="Carelia"/>
              </a:rPr>
              <a:t>Pracownik zyskuje prawo do skorzystania z urlopu już po upływie pierwszego miesiącu proporcjonalnie do wymiaru rocznego. Inaczej wygląda sytuacja w przypadku nieletnich, ponieważ pracownicy młodociani zyskują prawo do urlopu w wymiarze 12 dni po 6 miesiącach pracy.    </a:t>
            </a:r>
          </a:p>
          <a:p>
            <a:pPr algn="just">
              <a:lnSpc>
                <a:spcPts val="5572"/>
              </a:lnSpc>
            </a:pPr>
            <a:r>
              <a:rPr lang="en-US" sz="3980">
                <a:solidFill>
                  <a:srgbClr val="605048"/>
                </a:solidFill>
                <a:latin typeface="Carelia"/>
                <a:ea typeface="Carelia"/>
              </a:rPr>
              <a:t>Art. 153. § 1. Pracownik podejmujący pracę po raz pierwszy, w roku kalendarzowym, w którym podjął pracę, uzyskuje prawo do urlopu z upływem każdego miesiąca pracy, w wymiarze 1/12 wymiaru urlopu przysługującego mu po przepracowaniu roku. </a:t>
            </a:r>
          </a:p>
          <a:p>
            <a:pPr algn="just">
              <a:lnSpc>
                <a:spcPts val="5572"/>
              </a:lnSpc>
            </a:pPr>
            <a:r>
              <a:rPr lang="en-US" sz="3980">
                <a:solidFill>
                  <a:srgbClr val="605048"/>
                </a:solidFill>
                <a:latin typeface="Carelia"/>
                <a:ea typeface="Carelia"/>
              </a:rPr>
              <a:t> § 2. Prawo do kolejnych urlopów pracownik nabywa w każdym następnym roku kalendarzowym. </a:t>
            </a:r>
          </a:p>
          <a:p>
            <a:pPr algn="ctr">
              <a:lnSpc>
                <a:spcPts val="5572"/>
              </a:lnSpc>
            </a:pPr>
            <a:endParaRPr lang="en-US" sz="3980">
              <a:solidFill>
                <a:srgbClr val="605048"/>
              </a:solidFill>
              <a:latin typeface="Carelia"/>
              <a:ea typeface="Careli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710503">
            <a:off x="-3793871" y="8643049"/>
            <a:ext cx="10902197" cy="755078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 rot="4432255">
            <a:off x="14406487" y="376810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144829">
            <a:off x="14174942" y="-4664222"/>
            <a:ext cx="10902197" cy="7550781"/>
            <a:chOff x="0" y="0"/>
            <a:chExt cx="3429000" cy="2374900"/>
          </a:xfrm>
        </p:grpSpPr>
        <p:sp>
          <p:nvSpPr>
            <p:cNvPr id="8" name="Freeform 8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Freeform 10"/>
          <p:cNvSpPr/>
          <p:nvPr/>
        </p:nvSpPr>
        <p:spPr>
          <a:xfrm rot="-6875550">
            <a:off x="-7438727" y="5597915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1380548" y="962025"/>
            <a:ext cx="15878752" cy="9040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52"/>
              </a:lnSpc>
            </a:pPr>
            <a:r>
              <a:rPr lang="en-US" sz="3680">
                <a:solidFill>
                  <a:srgbClr val="605048"/>
                </a:solidFill>
                <a:latin typeface="Carelia"/>
              </a:rPr>
              <a:t> Pracownikowi przez pierwsze 10 lat pracy przysługuje 20 dni urlopu, natomiast po  osiągnięciu 10 letniego stażu pracy liczba dni przysługującego nam urlopu wynosi o 6 dni więcej.</a:t>
            </a:r>
          </a:p>
          <a:p>
            <a:pPr algn="just">
              <a:lnSpc>
                <a:spcPts val="5152"/>
              </a:lnSpc>
            </a:pPr>
            <a:r>
              <a:rPr lang="en-US" sz="3680">
                <a:solidFill>
                  <a:srgbClr val="605048"/>
                </a:solidFill>
                <a:latin typeface="Carelia"/>
                <a:ea typeface="Carelia"/>
              </a:rPr>
              <a:t>Art. 154. § 1. Wymiar urlopu wynosi:  </a:t>
            </a:r>
          </a:p>
          <a:p>
            <a:pPr marL="794584" lvl="1" indent="-397292" algn="just">
              <a:lnSpc>
                <a:spcPts val="5152"/>
              </a:lnSpc>
              <a:buFont typeface="Arial"/>
              <a:buChar char="•"/>
            </a:pPr>
            <a:r>
              <a:rPr lang="en-US" sz="3680">
                <a:solidFill>
                  <a:srgbClr val="605048"/>
                </a:solidFill>
                <a:latin typeface="Carelia"/>
              </a:rPr>
              <a:t>20 dni – jeżeli pracownik jest zatrudniony krócej niż 10 lat; </a:t>
            </a:r>
          </a:p>
          <a:p>
            <a:pPr marL="794584" lvl="1" indent="-397292" algn="just">
              <a:lnSpc>
                <a:spcPts val="5152"/>
              </a:lnSpc>
              <a:buFont typeface="Arial"/>
              <a:buChar char="•"/>
            </a:pPr>
            <a:r>
              <a:rPr lang="en-US" sz="3680">
                <a:solidFill>
                  <a:srgbClr val="605048"/>
                </a:solidFill>
                <a:latin typeface="Carelia"/>
              </a:rPr>
              <a:t>26 dni – jeżeli pracownik jest zatrudniony co najmniej 10 lat.  </a:t>
            </a:r>
          </a:p>
          <a:p>
            <a:pPr algn="just">
              <a:lnSpc>
                <a:spcPts val="5152"/>
              </a:lnSpc>
            </a:pPr>
            <a:r>
              <a:rPr lang="en-US" sz="3680">
                <a:solidFill>
                  <a:srgbClr val="605048"/>
                </a:solidFill>
                <a:latin typeface="Carelia"/>
                <a:ea typeface="Carelia"/>
              </a:rPr>
              <a:t>§ 2. Wymiar urlopu dla pracownika zatrudnionego w niepełnym wymiarze czasu pracy ustala się proporcjonalnie do wymiaru czasu pracy tego pracownika, biorąc za podstawę wymiar urlopu określony w § 1; niepełny dzień urlopu zaokrągla się w górę do pełnego dnia. </a:t>
            </a:r>
          </a:p>
          <a:p>
            <a:pPr algn="just">
              <a:lnSpc>
                <a:spcPts val="5152"/>
              </a:lnSpc>
            </a:pPr>
            <a:r>
              <a:rPr lang="en-US" sz="3680">
                <a:solidFill>
                  <a:srgbClr val="605048"/>
                </a:solidFill>
                <a:latin typeface="Carelia"/>
                <a:ea typeface="Carelia"/>
              </a:rPr>
              <a:t>§ 3. Wymiar urlopu w danym roku kalendarzowym, ustalony na podstawie § 1 i 2, nie może przekroczyć wymiaru określonego w § 1. </a:t>
            </a:r>
          </a:p>
          <a:p>
            <a:pPr algn="just">
              <a:lnSpc>
                <a:spcPts val="5152"/>
              </a:lnSpc>
            </a:pPr>
            <a:endParaRPr lang="en-US" sz="3680">
              <a:solidFill>
                <a:srgbClr val="605048"/>
              </a:solidFill>
              <a:latin typeface="Carelia"/>
              <a:ea typeface="Careli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710503">
            <a:off x="-3793871" y="8643049"/>
            <a:ext cx="10902197" cy="755078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 rot="4432255">
            <a:off x="14406487" y="376810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144829">
            <a:off x="14174942" y="-4664222"/>
            <a:ext cx="10902197" cy="7550781"/>
            <a:chOff x="0" y="0"/>
            <a:chExt cx="3429000" cy="2374900"/>
          </a:xfrm>
        </p:grpSpPr>
        <p:sp>
          <p:nvSpPr>
            <p:cNvPr id="8" name="Freeform 8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Freeform 10"/>
          <p:cNvSpPr/>
          <p:nvPr/>
        </p:nvSpPr>
        <p:spPr>
          <a:xfrm rot="-6875550">
            <a:off x="-7438727" y="5597915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1204624" y="564651"/>
            <a:ext cx="15878752" cy="972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72"/>
              </a:lnSpc>
            </a:pPr>
            <a:r>
              <a:rPr lang="en-US" sz="3480">
                <a:solidFill>
                  <a:srgbClr val="605048"/>
                </a:solidFill>
                <a:latin typeface="Carelia"/>
              </a:rPr>
              <a:t>Do okresu zatrudnienia wlicza się także okres uczęszczania do szkoły średniej i wyższej.  </a:t>
            </a:r>
          </a:p>
          <a:p>
            <a:pPr algn="just">
              <a:lnSpc>
                <a:spcPts val="4872"/>
              </a:lnSpc>
            </a:pPr>
            <a:r>
              <a:rPr lang="en-US" sz="3480">
                <a:solidFill>
                  <a:srgbClr val="605048"/>
                </a:solidFill>
                <a:latin typeface="Carelia"/>
                <a:ea typeface="Carelia"/>
              </a:rPr>
              <a:t>Art. 155. § 1. Do okresu pracy, od którego zależy wymiar urlopu, wlicza się z tytułu ukończenia: </a:t>
            </a:r>
          </a:p>
          <a:p>
            <a:pPr marL="751405" lvl="1" indent="-375702" algn="just">
              <a:lnSpc>
                <a:spcPts val="4872"/>
              </a:lnSpc>
              <a:buFont typeface="Arial"/>
              <a:buChar char="•"/>
            </a:pPr>
            <a:r>
              <a:rPr lang="en-US" sz="3480">
                <a:solidFill>
                  <a:srgbClr val="605048"/>
                </a:solidFill>
                <a:latin typeface="Carelia"/>
              </a:rPr>
              <a:t>zasadniczej lub innej równorzędnej szkoły zawodowej – przewidziany programem nauczania czas trwania nauki, nie więcej jednak niż 3 lata</a:t>
            </a:r>
          </a:p>
          <a:p>
            <a:pPr marL="751405" lvl="1" indent="-375702" algn="just">
              <a:lnSpc>
                <a:spcPts val="4872"/>
              </a:lnSpc>
              <a:buFont typeface="Arial"/>
              <a:buChar char="•"/>
            </a:pPr>
            <a:r>
              <a:rPr lang="en-US" sz="3480">
                <a:solidFill>
                  <a:srgbClr val="605048"/>
                </a:solidFill>
                <a:latin typeface="Carelia"/>
              </a:rPr>
              <a:t>średniej szkoły zawodowej – przewidziany programem nauczania czas trwania nauki, nie więcej jednak niż 5 lat </a:t>
            </a:r>
          </a:p>
          <a:p>
            <a:pPr marL="751405" lvl="1" indent="-375702" algn="just">
              <a:lnSpc>
                <a:spcPts val="4872"/>
              </a:lnSpc>
              <a:buFont typeface="Arial"/>
              <a:buChar char="•"/>
            </a:pPr>
            <a:r>
              <a:rPr lang="en-US" sz="3480">
                <a:solidFill>
                  <a:srgbClr val="605048"/>
                </a:solidFill>
                <a:latin typeface="Carelia"/>
              </a:rPr>
              <a:t> średniej szkoły zawodowej dla absolwentów zasadniczych (równorzędnych) szkół zawodowych – 5 lat</a:t>
            </a:r>
          </a:p>
          <a:p>
            <a:pPr marL="751405" lvl="1" indent="-375702" algn="just">
              <a:lnSpc>
                <a:spcPts val="4872"/>
              </a:lnSpc>
              <a:buFont typeface="Arial"/>
              <a:buChar char="•"/>
            </a:pPr>
            <a:r>
              <a:rPr lang="en-US" sz="3480">
                <a:solidFill>
                  <a:srgbClr val="605048"/>
                </a:solidFill>
                <a:latin typeface="Carelia"/>
              </a:rPr>
              <a:t>średniej szkoły ogólnokształcącej – 4 lata</a:t>
            </a:r>
          </a:p>
          <a:p>
            <a:pPr marL="751405" lvl="1" indent="-375702" algn="just">
              <a:lnSpc>
                <a:spcPts val="4872"/>
              </a:lnSpc>
              <a:buFont typeface="Arial"/>
              <a:buChar char="•"/>
            </a:pPr>
            <a:r>
              <a:rPr lang="en-US" sz="3480">
                <a:solidFill>
                  <a:srgbClr val="605048"/>
                </a:solidFill>
                <a:latin typeface="Carelia"/>
              </a:rPr>
              <a:t>szkoły policealnej – 6 lat</a:t>
            </a:r>
          </a:p>
          <a:p>
            <a:pPr marL="751405" lvl="1" indent="-375702" algn="just">
              <a:lnSpc>
                <a:spcPts val="4872"/>
              </a:lnSpc>
              <a:buFont typeface="Arial"/>
              <a:buChar char="•"/>
            </a:pPr>
            <a:r>
              <a:rPr lang="en-US" sz="3480">
                <a:solidFill>
                  <a:srgbClr val="605048"/>
                </a:solidFill>
                <a:latin typeface="Carelia"/>
              </a:rPr>
              <a:t>szkoły wyższej – 8 lat</a:t>
            </a:r>
          </a:p>
          <a:p>
            <a:pPr algn="just">
              <a:lnSpc>
                <a:spcPts val="4872"/>
              </a:lnSpc>
            </a:pPr>
            <a:r>
              <a:rPr lang="en-US" sz="3480">
                <a:solidFill>
                  <a:srgbClr val="605048"/>
                </a:solidFill>
                <a:latin typeface="Carelia"/>
              </a:rPr>
              <a:t>Okresy nauki, o których mowa w pkt 1–6, nie podlegają sumowaniu. </a:t>
            </a:r>
          </a:p>
          <a:p>
            <a:pPr algn="just">
              <a:lnSpc>
                <a:spcPts val="4872"/>
              </a:lnSpc>
            </a:pPr>
            <a:endParaRPr lang="en-US" sz="348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12" name="Freeform 12"/>
          <p:cNvSpPr/>
          <p:nvPr/>
        </p:nvSpPr>
        <p:spPr>
          <a:xfrm rot="527213">
            <a:off x="13122803" y="6530951"/>
            <a:ext cx="1919345" cy="2498708"/>
          </a:xfrm>
          <a:custGeom>
            <a:avLst/>
            <a:gdLst/>
            <a:ahLst/>
            <a:cxnLst/>
            <a:rect l="l" t="t" r="r" b="b"/>
            <a:pathLst>
              <a:path w="1919345" h="2498708">
                <a:moveTo>
                  <a:pt x="0" y="0"/>
                </a:moveTo>
                <a:lnTo>
                  <a:pt x="1919345" y="0"/>
                </a:lnTo>
                <a:lnTo>
                  <a:pt x="1919345" y="2498708"/>
                </a:lnTo>
                <a:lnTo>
                  <a:pt x="0" y="24987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710503">
            <a:off x="-3793871" y="8643049"/>
            <a:ext cx="10902197" cy="755078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 rot="4432255">
            <a:off x="14406487" y="376810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144829">
            <a:off x="14174942" y="-4664222"/>
            <a:ext cx="10902197" cy="7550781"/>
            <a:chOff x="0" y="0"/>
            <a:chExt cx="3429000" cy="2374900"/>
          </a:xfrm>
        </p:grpSpPr>
        <p:sp>
          <p:nvSpPr>
            <p:cNvPr id="8" name="Freeform 8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Freeform 10"/>
          <p:cNvSpPr/>
          <p:nvPr/>
        </p:nvSpPr>
        <p:spPr>
          <a:xfrm rot="-6875550">
            <a:off x="-7438727" y="5597915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65005" y="7132270"/>
            <a:ext cx="2046818" cy="262412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1977227"/>
            <a:ext cx="15878752" cy="592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52"/>
              </a:lnSpc>
            </a:pPr>
            <a:r>
              <a:rPr lang="en-US" sz="4180">
                <a:solidFill>
                  <a:srgbClr val="605048"/>
                </a:solidFill>
                <a:latin typeface="Carelia"/>
              </a:rPr>
              <a:t>Każdemu pracownikowi przysługuje prawo do 4 dni urlopu na żądanie.</a:t>
            </a:r>
          </a:p>
          <a:p>
            <a:pPr algn="just">
              <a:lnSpc>
                <a:spcPts val="5852"/>
              </a:lnSpc>
            </a:pPr>
            <a:r>
              <a:rPr lang="en-US" sz="4180">
                <a:solidFill>
                  <a:srgbClr val="605048"/>
                </a:solidFill>
                <a:latin typeface="Carelia"/>
              </a:rPr>
              <a:t>Art. 167. Pracodawca jest obowiązany udzielić na żądanie pracownika i w terminie przez niego wskazanym nie więcej niż 4 dni urlopu w każdym roku kalendarzowym. Pracownik zgłasza żądanie udzielenia urlopu najpóźniej w dniu rozpoczęcia urlopu. </a:t>
            </a:r>
          </a:p>
          <a:p>
            <a:pPr>
              <a:lnSpc>
                <a:spcPts val="5852"/>
              </a:lnSpc>
            </a:pPr>
            <a:endParaRPr lang="en-US" sz="4180">
              <a:solidFill>
                <a:srgbClr val="605048"/>
              </a:solidFill>
              <a:latin typeface="Careli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710503">
            <a:off x="-3793871" y="8643049"/>
            <a:ext cx="10902197" cy="755078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15143912" y="6800300"/>
            <a:ext cx="2115388" cy="2694761"/>
          </a:xfrm>
          <a:custGeom>
            <a:avLst/>
            <a:gdLst/>
            <a:ahLst/>
            <a:cxnLst/>
            <a:rect l="l" t="t" r="r" b="b"/>
            <a:pathLst>
              <a:path w="2115388" h="2694761">
                <a:moveTo>
                  <a:pt x="0" y="0"/>
                </a:moveTo>
                <a:lnTo>
                  <a:pt x="2115388" y="0"/>
                </a:lnTo>
                <a:lnTo>
                  <a:pt x="2115388" y="2694762"/>
                </a:lnTo>
                <a:lnTo>
                  <a:pt x="0" y="2694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4432255">
            <a:off x="14406487" y="376810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 rot="-9144829">
            <a:off x="14174942" y="-4664222"/>
            <a:ext cx="10902197" cy="7550781"/>
            <a:chOff x="0" y="0"/>
            <a:chExt cx="3429000" cy="2374900"/>
          </a:xfrm>
        </p:grpSpPr>
        <p:sp>
          <p:nvSpPr>
            <p:cNvPr id="9" name="Freeform 9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Freeform 11"/>
          <p:cNvSpPr/>
          <p:nvPr/>
        </p:nvSpPr>
        <p:spPr>
          <a:xfrm rot="-6875550">
            <a:off x="-7438727" y="5597915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507903" y="6593949"/>
            <a:ext cx="3089958" cy="310746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04624" y="1277120"/>
            <a:ext cx="15878752" cy="820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32"/>
              </a:lnSpc>
            </a:pPr>
            <a:r>
              <a:rPr lang="en-US" sz="3880">
                <a:solidFill>
                  <a:srgbClr val="605048"/>
                </a:solidFill>
                <a:latin typeface="Carelia"/>
              </a:rPr>
              <a:t>Kodeks pracy dopuszcza udzielanie urlopu bezpłatnego na czas określony w porozumieniu między pracownikiem a pracodawcą  </a:t>
            </a:r>
          </a:p>
          <a:p>
            <a:pPr algn="just">
              <a:lnSpc>
                <a:spcPts val="5432"/>
              </a:lnSpc>
            </a:pPr>
            <a:r>
              <a:rPr lang="en-US" sz="3880">
                <a:solidFill>
                  <a:srgbClr val="605048"/>
                </a:solidFill>
                <a:latin typeface="Carelia"/>
                <a:ea typeface="Carelia"/>
              </a:rPr>
              <a:t>Art. 174. § 1. Na pisemny wniosek pracownika pracodawca może udzielić mu urlopu bezpłatnego.  </a:t>
            </a:r>
          </a:p>
          <a:p>
            <a:pPr algn="just">
              <a:lnSpc>
                <a:spcPts val="5432"/>
              </a:lnSpc>
            </a:pPr>
            <a:r>
              <a:rPr lang="en-US" sz="3880">
                <a:solidFill>
                  <a:srgbClr val="605048"/>
                </a:solidFill>
                <a:latin typeface="Carelia"/>
                <a:ea typeface="Carelia"/>
              </a:rPr>
              <a:t>§ 2. Okresu urlopu bezpłatnego nie wlicza się do okresu pracy, od którego zależą uprawnienia pracownicze. </a:t>
            </a:r>
          </a:p>
          <a:p>
            <a:pPr algn="just">
              <a:lnSpc>
                <a:spcPts val="5432"/>
              </a:lnSpc>
            </a:pPr>
            <a:r>
              <a:rPr lang="en-US" sz="3880">
                <a:solidFill>
                  <a:srgbClr val="605048"/>
                </a:solidFill>
                <a:latin typeface="Carelia"/>
                <a:ea typeface="Carelia"/>
              </a:rPr>
              <a:t> § 3. Przy udzielaniu urlopu bezpłatnego, dłuższego niż 3 miesiące, strony mogą przewidzieć dopuszczalność odwołania pracownika z urlopu z ważnych przyczyn.  </a:t>
            </a:r>
          </a:p>
          <a:p>
            <a:pPr algn="just">
              <a:lnSpc>
                <a:spcPts val="5432"/>
              </a:lnSpc>
            </a:pPr>
            <a:r>
              <a:rPr lang="en-US" sz="3880">
                <a:solidFill>
                  <a:srgbClr val="605048"/>
                </a:solidFill>
                <a:latin typeface="Carelia"/>
                <a:ea typeface="Carelia"/>
              </a:rPr>
              <a:t>§ 4. Przepisów § 2 i 3 nie stosuje się w przypadkach uregulowanych odmiennie przepisami szczególnymi. </a:t>
            </a:r>
          </a:p>
          <a:p>
            <a:pPr algn="just">
              <a:lnSpc>
                <a:spcPts val="5432"/>
              </a:lnSpc>
            </a:pPr>
            <a:endParaRPr lang="en-US" sz="3880">
              <a:solidFill>
                <a:srgbClr val="605048"/>
              </a:solidFill>
              <a:latin typeface="Carelia"/>
              <a:ea typeface="Careli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710503">
            <a:off x="-3793871" y="8643049"/>
            <a:ext cx="10902197" cy="755078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 rot="4432255">
            <a:off x="14406487" y="376810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144829">
            <a:off x="14174942" y="-4664222"/>
            <a:ext cx="10902197" cy="7550781"/>
            <a:chOff x="0" y="0"/>
            <a:chExt cx="3429000" cy="2374900"/>
          </a:xfrm>
        </p:grpSpPr>
        <p:sp>
          <p:nvSpPr>
            <p:cNvPr id="8" name="Freeform 8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Freeform 10"/>
          <p:cNvSpPr/>
          <p:nvPr/>
        </p:nvSpPr>
        <p:spPr>
          <a:xfrm rot="-6875550">
            <a:off x="-7438727" y="5597915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1028700" y="471073"/>
            <a:ext cx="14748009" cy="969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21"/>
              </a:lnSpc>
            </a:pPr>
            <a:r>
              <a:rPr lang="en-US" sz="2872">
                <a:solidFill>
                  <a:srgbClr val="605048"/>
                </a:solidFill>
                <a:latin typeface="Carelia"/>
              </a:rPr>
              <a:t>Kodeks pracy przewiduje również specjalne urlopy związane z rodzicielstwem.  </a:t>
            </a:r>
          </a:p>
          <a:p>
            <a:pPr algn="just">
              <a:lnSpc>
                <a:spcPts val="4021"/>
              </a:lnSpc>
            </a:pPr>
            <a:r>
              <a:rPr lang="en-US" sz="2872">
                <a:solidFill>
                  <a:srgbClr val="605048"/>
                </a:solidFill>
                <a:latin typeface="Carelia"/>
                <a:ea typeface="Carelia"/>
              </a:rPr>
              <a:t>Art. 180. § 1. Pracownicy przysługuje urlop macierzyński w wymiarze: </a:t>
            </a:r>
          </a:p>
          <a:p>
            <a:pPr marL="620133" lvl="1" indent="-310067" algn="just">
              <a:lnSpc>
                <a:spcPts val="4021"/>
              </a:lnSpc>
              <a:buFont typeface="Arial"/>
              <a:buChar char="•"/>
            </a:pPr>
            <a:r>
              <a:rPr lang="en-US" sz="2872">
                <a:solidFill>
                  <a:srgbClr val="605048"/>
                </a:solidFill>
                <a:latin typeface="Carelia"/>
              </a:rPr>
              <a:t>20 tygodni – w przypadku urodzenia jednego dziecka przy jednym porodzie;  </a:t>
            </a:r>
          </a:p>
          <a:p>
            <a:pPr marL="620133" lvl="1" indent="-310067" algn="just">
              <a:lnSpc>
                <a:spcPts val="4021"/>
              </a:lnSpc>
              <a:buFont typeface="Arial"/>
              <a:buChar char="•"/>
            </a:pPr>
            <a:r>
              <a:rPr lang="en-US" sz="2872">
                <a:solidFill>
                  <a:srgbClr val="605048"/>
                </a:solidFill>
                <a:latin typeface="Carelia"/>
              </a:rPr>
              <a:t>31 tygodni – w przypadku urodzenia dwojga dzieci przy jednym porodzie; </a:t>
            </a:r>
          </a:p>
          <a:p>
            <a:pPr marL="620133" lvl="1" indent="-310067" algn="just">
              <a:lnSpc>
                <a:spcPts val="4021"/>
              </a:lnSpc>
              <a:buFont typeface="Arial"/>
              <a:buChar char="•"/>
            </a:pPr>
            <a:r>
              <a:rPr lang="en-US" sz="2872">
                <a:solidFill>
                  <a:srgbClr val="605048"/>
                </a:solidFill>
                <a:latin typeface="Carelia"/>
              </a:rPr>
              <a:t>33 tygodni – w przypadku urodzenia trojga dzieci przy jednym porodzie;  </a:t>
            </a:r>
          </a:p>
          <a:p>
            <a:pPr marL="620133" lvl="1" indent="-310067" algn="just">
              <a:lnSpc>
                <a:spcPts val="4021"/>
              </a:lnSpc>
              <a:buFont typeface="Arial"/>
              <a:buChar char="•"/>
            </a:pPr>
            <a:r>
              <a:rPr lang="en-US" sz="2872">
                <a:solidFill>
                  <a:srgbClr val="605048"/>
                </a:solidFill>
                <a:latin typeface="Carelia"/>
              </a:rPr>
              <a:t>35 tygodni – w przypadku urodzenia czworga dzieci przy jednym porodzie; </a:t>
            </a:r>
          </a:p>
          <a:p>
            <a:pPr marL="620133" lvl="1" indent="-310067" algn="just">
              <a:lnSpc>
                <a:spcPts val="4021"/>
              </a:lnSpc>
              <a:buFont typeface="Arial"/>
              <a:buChar char="•"/>
            </a:pPr>
            <a:r>
              <a:rPr lang="en-US" sz="2872">
                <a:solidFill>
                  <a:srgbClr val="605048"/>
                </a:solidFill>
                <a:latin typeface="Carelia"/>
              </a:rPr>
              <a:t>37 tygodni – w przypadku urodzenia pięciorga i więcej dzieci przy jednym porodzie. </a:t>
            </a:r>
          </a:p>
          <a:p>
            <a:pPr algn="just">
              <a:lnSpc>
                <a:spcPts val="4021"/>
              </a:lnSpc>
            </a:pPr>
            <a:r>
              <a:rPr lang="en-US" sz="2872">
                <a:solidFill>
                  <a:srgbClr val="605048"/>
                </a:solidFill>
                <a:latin typeface="Carelia"/>
              </a:rPr>
              <a:t>Art. 182. Urlop rodzicielski jest udzielany jednorazowo albo nie więcej niż w 5 częściach nie później niż do zakończenia roku kalendarzowego, w którym dziecko kończy 6 rok życia. </a:t>
            </a:r>
          </a:p>
          <a:p>
            <a:pPr algn="just">
              <a:lnSpc>
                <a:spcPts val="4021"/>
              </a:lnSpc>
            </a:pPr>
            <a:r>
              <a:rPr lang="en-US" sz="2872">
                <a:solidFill>
                  <a:srgbClr val="605048"/>
                </a:solidFill>
                <a:latin typeface="Carelia"/>
                <a:ea typeface="Carelia"/>
              </a:rPr>
              <a:t>Art. 186. § 1. Pracownik zatrudniony co najmniej 6 miesięcy ma prawo do urlopu wychowawczego w celu sprawowania osobistej opieki nad dzieckiem. Do sześciomiesięcznego okresu zatrudnienia wlicza się poprzednie okresy zatrudnienia.  </a:t>
            </a:r>
          </a:p>
          <a:p>
            <a:pPr algn="just">
              <a:lnSpc>
                <a:spcPts val="4021"/>
              </a:lnSpc>
            </a:pPr>
            <a:r>
              <a:rPr lang="en-US" sz="2872">
                <a:solidFill>
                  <a:srgbClr val="605048"/>
                </a:solidFill>
                <a:latin typeface="Carelia"/>
                <a:ea typeface="Carelia"/>
              </a:rPr>
              <a:t>§ 2. Wymiar urlopu wychowawczego wynosi do 36 miesięcy. Urlop jest udzielany na okres nie dłuższy niż do zakończenia roku kalendarzowego, w którym dziecko kończy 6 rok życia. </a:t>
            </a:r>
          </a:p>
          <a:p>
            <a:pPr algn="just">
              <a:lnSpc>
                <a:spcPts val="4021"/>
              </a:lnSpc>
            </a:pPr>
            <a:endParaRPr lang="en-US" sz="2872">
              <a:solidFill>
                <a:srgbClr val="605048"/>
              </a:solidFill>
              <a:latin typeface="Carelia"/>
              <a:ea typeface="Carelia"/>
            </a:endParaRPr>
          </a:p>
        </p:txBody>
      </p:sp>
      <p:sp>
        <p:nvSpPr>
          <p:cNvPr id="12" name="Freeform 12"/>
          <p:cNvSpPr/>
          <p:nvPr/>
        </p:nvSpPr>
        <p:spPr>
          <a:xfrm rot="809812">
            <a:off x="15575780" y="159157"/>
            <a:ext cx="2483843" cy="4114800"/>
          </a:xfrm>
          <a:custGeom>
            <a:avLst/>
            <a:gdLst/>
            <a:ahLst/>
            <a:cxnLst/>
            <a:rect l="l" t="t" r="r" b="b"/>
            <a:pathLst>
              <a:path w="2483843" h="4114800">
                <a:moveTo>
                  <a:pt x="0" y="0"/>
                </a:moveTo>
                <a:lnTo>
                  <a:pt x="2483843" y="0"/>
                </a:lnTo>
                <a:lnTo>
                  <a:pt x="24838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15504462" y="7793179"/>
            <a:ext cx="2626480" cy="2636366"/>
          </a:xfrm>
          <a:custGeom>
            <a:avLst/>
            <a:gdLst/>
            <a:ahLst/>
            <a:cxnLst/>
            <a:rect l="l" t="t" r="r" b="b"/>
            <a:pathLst>
              <a:path w="2626480" h="2636366">
                <a:moveTo>
                  <a:pt x="0" y="0"/>
                </a:moveTo>
                <a:lnTo>
                  <a:pt x="2626480" y="0"/>
                </a:lnTo>
                <a:lnTo>
                  <a:pt x="2626480" y="2636367"/>
                </a:lnTo>
                <a:lnTo>
                  <a:pt x="0" y="26363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99611">
            <a:off x="5202483" y="2340477"/>
            <a:ext cx="10183769" cy="7053203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9718871">
            <a:off x="8952017" y="2156731"/>
            <a:ext cx="4725703" cy="7024285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 rot="-331097">
            <a:off x="1173271" y="1456896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899"/>
                </a:lnTo>
                <a:lnTo>
                  <a:pt x="0" y="8305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8718388">
            <a:off x="11706094" y="6808311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4"/>
                </a:lnTo>
                <a:lnTo>
                  <a:pt x="0" y="77942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27259">
            <a:off x="6045169" y="1048914"/>
            <a:ext cx="1077748" cy="1098342"/>
          </a:xfrm>
          <a:custGeom>
            <a:avLst/>
            <a:gdLst/>
            <a:ahLst/>
            <a:cxnLst/>
            <a:rect l="l" t="t" r="r" b="b"/>
            <a:pathLst>
              <a:path w="1077748" h="1098342">
                <a:moveTo>
                  <a:pt x="0" y="0"/>
                </a:moveTo>
                <a:lnTo>
                  <a:pt x="1077748" y="0"/>
                </a:lnTo>
                <a:lnTo>
                  <a:pt x="1077748" y="1098342"/>
                </a:lnTo>
                <a:lnTo>
                  <a:pt x="0" y="10983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 rot="-2700000">
            <a:off x="-3021635" y="2042349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 rot="-3569674">
            <a:off x="-2435523" y="-1078537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 rot="-262989">
            <a:off x="2282511" y="2265823"/>
            <a:ext cx="8649099" cy="219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4"/>
              </a:lnSpc>
            </a:pPr>
            <a:r>
              <a:rPr lang="en-US" sz="7632" spc="45">
                <a:solidFill>
                  <a:srgbClr val="605048"/>
                </a:solidFill>
                <a:latin typeface="Carelia Bold"/>
              </a:rPr>
              <a:t>OBOWIĄZKI PRACODAWCY</a:t>
            </a:r>
          </a:p>
        </p:txBody>
      </p:sp>
      <p:sp>
        <p:nvSpPr>
          <p:cNvPr id="15" name="TextBox 15"/>
          <p:cNvSpPr txBox="1"/>
          <p:nvPr/>
        </p:nvSpPr>
        <p:spPr>
          <a:xfrm rot="-260771">
            <a:off x="1647836" y="4339919"/>
            <a:ext cx="8810667" cy="4375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6540" lvl="1" indent="-298270" algn="just">
              <a:lnSpc>
                <a:spcPts val="3868"/>
              </a:lnSpc>
              <a:buFont typeface="Arial"/>
              <a:buChar char="•"/>
            </a:pPr>
            <a:r>
              <a:rPr lang="en-US" sz="2763">
                <a:solidFill>
                  <a:srgbClr val="605048"/>
                </a:solidFill>
                <a:latin typeface="Carelia"/>
              </a:rPr>
              <a:t>zawarcia umowy o pracę na piśmie przed dopuszczeniem pracownika do pracy </a:t>
            </a:r>
          </a:p>
          <a:p>
            <a:pPr marL="596540" lvl="1" indent="-298270" algn="just">
              <a:lnSpc>
                <a:spcPts val="3868"/>
              </a:lnSpc>
              <a:buFont typeface="Arial"/>
              <a:buChar char="•"/>
            </a:pPr>
            <a:r>
              <a:rPr lang="en-US" sz="2763">
                <a:solidFill>
                  <a:srgbClr val="605048"/>
                </a:solidFill>
                <a:latin typeface="Carelia"/>
              </a:rPr>
              <a:t>poinformowania pracownika o warunkach zatrudnienia i przysługujących mu prawach </a:t>
            </a:r>
          </a:p>
          <a:p>
            <a:pPr marL="596540" lvl="1" indent="-298270" algn="just">
              <a:lnSpc>
                <a:spcPts val="3868"/>
              </a:lnSpc>
              <a:buFont typeface="Arial"/>
              <a:buChar char="•"/>
            </a:pPr>
            <a:r>
              <a:rPr lang="en-US" sz="2763">
                <a:solidFill>
                  <a:srgbClr val="605048"/>
                </a:solidFill>
                <a:latin typeface="Carelia"/>
              </a:rPr>
              <a:t>zapoznania pracowników z ich obowiązkami </a:t>
            </a:r>
          </a:p>
          <a:p>
            <a:pPr marL="596540" lvl="1" indent="-298270" algn="just">
              <a:lnSpc>
                <a:spcPts val="3868"/>
              </a:lnSpc>
              <a:buFont typeface="Arial"/>
              <a:buChar char="•"/>
            </a:pPr>
            <a:r>
              <a:rPr lang="en-US" sz="2763">
                <a:solidFill>
                  <a:srgbClr val="605048"/>
                </a:solidFill>
                <a:latin typeface="Carelia"/>
              </a:rPr>
              <a:t>organizowania pracy z uwzględnieniem kwalifikacji pracowników i przepisów BHP </a:t>
            </a:r>
          </a:p>
          <a:p>
            <a:pPr marL="596540" lvl="1" indent="-298270" algn="just">
              <a:lnSpc>
                <a:spcPts val="3868"/>
              </a:lnSpc>
              <a:buFont typeface="Arial"/>
              <a:buChar char="•"/>
            </a:pPr>
            <a:r>
              <a:rPr lang="en-US" sz="2763">
                <a:solidFill>
                  <a:srgbClr val="605048"/>
                </a:solidFill>
                <a:latin typeface="Carelia"/>
              </a:rPr>
              <a:t>terminowego wypłacania wynagrodzeń </a:t>
            </a:r>
          </a:p>
          <a:p>
            <a:pPr algn="ctr">
              <a:lnSpc>
                <a:spcPts val="3868"/>
              </a:lnSpc>
            </a:pPr>
            <a:endParaRPr lang="en-US" sz="2763">
              <a:solidFill>
                <a:srgbClr val="605048"/>
              </a:solidFill>
              <a:latin typeface="Careli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2" name="Freeform 12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4" name="Freeform 1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808338" y="3762071"/>
            <a:ext cx="9476906" cy="427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9659" lvl="1" indent="-374829" algn="just">
              <a:lnSpc>
                <a:spcPts val="4861"/>
              </a:lnSpc>
              <a:buFont typeface="Arial"/>
              <a:buChar char="•"/>
            </a:pPr>
            <a:r>
              <a:rPr lang="en-US" sz="3472">
                <a:solidFill>
                  <a:srgbClr val="605048"/>
                </a:solidFill>
                <a:latin typeface="Carelia"/>
              </a:rPr>
              <a:t>zatrudniania pracowników zgodnie z przyjętymi przez siebie kryteriami </a:t>
            </a:r>
          </a:p>
          <a:p>
            <a:pPr marL="749659" lvl="1" indent="-374829" algn="just">
              <a:lnSpc>
                <a:spcPts val="4861"/>
              </a:lnSpc>
              <a:buFont typeface="Arial"/>
              <a:buChar char="•"/>
            </a:pPr>
            <a:r>
              <a:rPr lang="en-US" sz="3472">
                <a:solidFill>
                  <a:srgbClr val="605048"/>
                </a:solidFill>
                <a:latin typeface="Carelia"/>
              </a:rPr>
              <a:t>zwalniania pracowników </a:t>
            </a:r>
          </a:p>
          <a:p>
            <a:pPr marL="749659" lvl="1" indent="-374829" algn="just">
              <a:lnSpc>
                <a:spcPts val="4861"/>
              </a:lnSpc>
              <a:buFont typeface="Arial"/>
              <a:buChar char="•"/>
            </a:pPr>
            <a:r>
              <a:rPr lang="en-US" sz="3472">
                <a:solidFill>
                  <a:srgbClr val="605048"/>
                </a:solidFill>
                <a:latin typeface="Carelia"/>
              </a:rPr>
              <a:t>ustalania warunków pracy i płacy </a:t>
            </a:r>
          </a:p>
          <a:p>
            <a:pPr marL="749659" lvl="1" indent="-374829" algn="just">
              <a:lnSpc>
                <a:spcPts val="4861"/>
              </a:lnSpc>
              <a:buFont typeface="Arial"/>
              <a:buChar char="•"/>
            </a:pPr>
            <a:r>
              <a:rPr lang="en-US" sz="3472">
                <a:solidFill>
                  <a:srgbClr val="605048"/>
                </a:solidFill>
                <a:latin typeface="Carelia"/>
              </a:rPr>
              <a:t>udzielania pracownikom awansów i nagród </a:t>
            </a:r>
          </a:p>
          <a:p>
            <a:pPr algn="ctr">
              <a:lnSpc>
                <a:spcPts val="4861"/>
              </a:lnSpc>
            </a:pPr>
            <a:endParaRPr lang="en-US" sz="3472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051339" y="2532603"/>
            <a:ext cx="10666238" cy="95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58"/>
              </a:lnSpc>
            </a:pPr>
            <a:r>
              <a:rPr lang="en-US" sz="6600" spc="158">
                <a:solidFill>
                  <a:srgbClr val="605048"/>
                </a:solidFill>
                <a:latin typeface="Carelia Bold"/>
              </a:rPr>
              <a:t>PRAWA PRACODAWCY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369857">
            <a:off x="-8946082" y="3195344"/>
            <a:ext cx="10934794" cy="7573357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 rot="1921304">
            <a:off x="10065681" y="-4534537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-8793056">
            <a:off x="-5347750" y="6389853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4"/>
                </a:lnTo>
                <a:lnTo>
                  <a:pt x="0" y="77942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5210805" y="3669229"/>
            <a:ext cx="3722983" cy="1082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7"/>
              </a:lnSpc>
            </a:pPr>
            <a:r>
              <a:rPr lang="en-US" sz="3148" dirty="0" err="1">
                <a:solidFill>
                  <a:srgbClr val="605048"/>
                </a:solidFill>
                <a:latin typeface="Carelia"/>
              </a:rPr>
              <a:t>OBOWIĄZKI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PRACOWNIKA</a:t>
            </a:r>
            <a:endParaRPr lang="en-US" sz="3148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650093" y="3559594"/>
            <a:ext cx="1763729" cy="131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790"/>
              </a:lnSpc>
            </a:pPr>
            <a:r>
              <a:rPr lang="en-US" sz="7707">
                <a:solidFill>
                  <a:srgbClr val="605048"/>
                </a:solidFill>
                <a:latin typeface="Carelia"/>
              </a:rPr>
              <a:t>01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98927" y="4804941"/>
            <a:ext cx="3722983" cy="1082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7"/>
              </a:lnSpc>
            </a:pPr>
            <a:r>
              <a:rPr lang="en-US" sz="3148">
                <a:solidFill>
                  <a:srgbClr val="605048"/>
                </a:solidFill>
                <a:latin typeface="Carelia"/>
              </a:rPr>
              <a:t>PRAWA PRACOWNIKA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50093" y="4731172"/>
            <a:ext cx="1763729" cy="131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790"/>
              </a:lnSpc>
            </a:pPr>
            <a:r>
              <a:rPr lang="en-US" sz="7707">
                <a:solidFill>
                  <a:srgbClr val="605048"/>
                </a:solidFill>
                <a:latin typeface="Carelia"/>
              </a:rPr>
              <a:t>02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50093" y="5854929"/>
            <a:ext cx="1763729" cy="131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790"/>
              </a:lnSpc>
            </a:pPr>
            <a:r>
              <a:rPr lang="en-US" sz="7707">
                <a:solidFill>
                  <a:srgbClr val="605048"/>
                </a:solidFill>
                <a:latin typeface="Carelia"/>
              </a:rPr>
              <a:t>03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98927" y="6290199"/>
            <a:ext cx="3722983" cy="529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7"/>
              </a:lnSpc>
            </a:pPr>
            <a:r>
              <a:rPr lang="en-US" sz="3148">
                <a:solidFill>
                  <a:srgbClr val="605048"/>
                </a:solidFill>
                <a:latin typeface="Carelia"/>
              </a:rPr>
              <a:t>URLOP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837655" y="3635713"/>
            <a:ext cx="3722983" cy="1082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7"/>
              </a:lnSpc>
            </a:pPr>
            <a:r>
              <a:rPr lang="en-US" sz="3148">
                <a:solidFill>
                  <a:srgbClr val="605048"/>
                </a:solidFill>
                <a:latin typeface="Carelia"/>
              </a:rPr>
              <a:t>OBOWIĄZKI PRACOWDAWCY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073926" y="3583504"/>
            <a:ext cx="1763729" cy="131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790"/>
              </a:lnSpc>
            </a:pPr>
            <a:r>
              <a:rPr lang="en-US" sz="7707">
                <a:solidFill>
                  <a:srgbClr val="605048"/>
                </a:solidFill>
                <a:latin typeface="Carelia"/>
              </a:rPr>
              <a:t>04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37655" y="4886858"/>
            <a:ext cx="3722983" cy="1082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7"/>
              </a:lnSpc>
            </a:pPr>
            <a:r>
              <a:rPr lang="en-US" sz="3148">
                <a:solidFill>
                  <a:srgbClr val="605048"/>
                </a:solidFill>
                <a:latin typeface="Carelia"/>
              </a:rPr>
              <a:t>PRAWA PRACODAWCY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073926" y="4755082"/>
            <a:ext cx="1763729" cy="131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790"/>
              </a:lnSpc>
            </a:pPr>
            <a:r>
              <a:rPr lang="en-US" sz="7707">
                <a:solidFill>
                  <a:srgbClr val="605048"/>
                </a:solidFill>
                <a:latin typeface="Carelia"/>
              </a:rPr>
              <a:t>05</a:t>
            </a:r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-9081209">
            <a:off x="9755306" y="-5785150"/>
            <a:ext cx="4921956" cy="7315995"/>
            <a:chOff x="0" y="0"/>
            <a:chExt cx="3175000" cy="4719320"/>
          </a:xfrm>
        </p:grpSpPr>
        <p:sp>
          <p:nvSpPr>
            <p:cNvPr id="19" name="Freeform 19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1" name="Freeform 21"/>
          <p:cNvSpPr/>
          <p:nvPr/>
        </p:nvSpPr>
        <p:spPr>
          <a:xfrm rot="8175697">
            <a:off x="15933786" y="8168974"/>
            <a:ext cx="4708429" cy="1171222"/>
          </a:xfrm>
          <a:custGeom>
            <a:avLst/>
            <a:gdLst/>
            <a:ahLst/>
            <a:cxnLst/>
            <a:rect l="l" t="t" r="r" b="b"/>
            <a:pathLst>
              <a:path w="4708429" h="1171222">
                <a:moveTo>
                  <a:pt x="0" y="0"/>
                </a:moveTo>
                <a:lnTo>
                  <a:pt x="4708428" y="0"/>
                </a:lnTo>
                <a:lnTo>
                  <a:pt x="4708428" y="1171221"/>
                </a:lnTo>
                <a:lnTo>
                  <a:pt x="0" y="11712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 rot="7306022">
            <a:off x="15507546" y="8590549"/>
            <a:ext cx="3629837" cy="3566315"/>
          </a:xfrm>
          <a:custGeom>
            <a:avLst/>
            <a:gdLst/>
            <a:ahLst/>
            <a:cxnLst/>
            <a:rect l="l" t="t" r="r" b="b"/>
            <a:pathLst>
              <a:path w="3629837" h="3566315">
                <a:moveTo>
                  <a:pt x="0" y="0"/>
                </a:moveTo>
                <a:lnTo>
                  <a:pt x="3629837" y="0"/>
                </a:lnTo>
                <a:lnTo>
                  <a:pt x="3629837" y="3566315"/>
                </a:lnTo>
                <a:lnTo>
                  <a:pt x="0" y="35663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3883786">
            <a:off x="13894499" y="-2467376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4516119" y="1477337"/>
            <a:ext cx="9255763" cy="7961133"/>
          </a:xfrm>
          <a:custGeom>
            <a:avLst/>
            <a:gdLst/>
            <a:ahLst/>
            <a:cxnLst/>
            <a:rect l="l" t="t" r="r" b="b"/>
            <a:pathLst>
              <a:path w="9255763" h="7961133">
                <a:moveTo>
                  <a:pt x="0" y="0"/>
                </a:moveTo>
                <a:lnTo>
                  <a:pt x="9255762" y="0"/>
                </a:lnTo>
                <a:lnTo>
                  <a:pt x="9255762" y="7961133"/>
                </a:lnTo>
                <a:lnTo>
                  <a:pt x="0" y="7961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5058778" y="2657810"/>
            <a:ext cx="8382434" cy="2208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0"/>
              </a:lnSpc>
            </a:pPr>
            <a:r>
              <a:rPr lang="en-US" sz="5606" spc="151">
                <a:solidFill>
                  <a:srgbClr val="605048"/>
                </a:solidFill>
                <a:latin typeface="Carelia"/>
              </a:rPr>
              <a:t>ULGI PRACODAWCY ZATRUDNIAJĄCEGO OSOBY NIEPEŁNOSPRAWNE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58778" y="5400754"/>
            <a:ext cx="8174391" cy="341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6716" lvl="1" indent="-353358" algn="just">
              <a:lnSpc>
                <a:spcPts val="4582"/>
              </a:lnSpc>
              <a:buFont typeface="Arial"/>
              <a:buChar char="•"/>
            </a:pPr>
            <a:r>
              <a:rPr lang="en-US" sz="3273">
                <a:solidFill>
                  <a:srgbClr val="605048"/>
                </a:solidFill>
                <a:latin typeface="Carelia"/>
              </a:rPr>
              <a:t>zwrot kosztów wyposażenia ich stanowisk pracy </a:t>
            </a:r>
          </a:p>
          <a:p>
            <a:pPr marL="706716" lvl="1" indent="-353358" algn="just">
              <a:lnSpc>
                <a:spcPts val="4582"/>
              </a:lnSpc>
              <a:buFont typeface="Arial"/>
              <a:buChar char="•"/>
            </a:pPr>
            <a:r>
              <a:rPr lang="en-US" sz="3273">
                <a:solidFill>
                  <a:srgbClr val="605048"/>
                </a:solidFill>
                <a:latin typeface="Carelia"/>
              </a:rPr>
              <a:t>dofinansowanie ich wynagrodzeń lub częściową refundację składek ZUS </a:t>
            </a:r>
          </a:p>
          <a:p>
            <a:pPr algn="just">
              <a:lnSpc>
                <a:spcPts val="4582"/>
              </a:lnSpc>
            </a:pPr>
            <a:endParaRPr lang="en-US" sz="3273">
              <a:solidFill>
                <a:srgbClr val="605048"/>
              </a:solidFill>
              <a:latin typeface="Carelia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6438578">
            <a:off x="632588" y="6941815"/>
            <a:ext cx="4146901" cy="6163954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307119">
            <a:off x="-6472809" y="5921589"/>
            <a:ext cx="10902197" cy="7550781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7307119">
            <a:off x="13862558" y="-3533092"/>
            <a:ext cx="10902197" cy="7550781"/>
            <a:chOff x="0" y="0"/>
            <a:chExt cx="3429000" cy="2374900"/>
          </a:xfrm>
        </p:grpSpPr>
        <p:sp>
          <p:nvSpPr>
            <p:cNvPr id="16" name="Freeform 16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2" name="Freeform 12"/>
          <p:cNvSpPr/>
          <p:nvPr/>
        </p:nvSpPr>
        <p:spPr>
          <a:xfrm rot="-296991">
            <a:off x="3055702" y="143568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 rot="-2700000">
            <a:off x="-3021635" y="2042349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 rot="-3569674">
            <a:off x="-2435523" y="-1078537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 rot="-295103">
            <a:off x="5084500" y="3591389"/>
            <a:ext cx="8360231" cy="249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53"/>
              </a:lnSpc>
            </a:pPr>
            <a:r>
              <a:rPr lang="en-US" sz="9748">
                <a:solidFill>
                  <a:srgbClr val="605048"/>
                </a:solidFill>
                <a:latin typeface="Carelia"/>
              </a:rPr>
              <a:t>DZIĘKUJEMY ZA UWAGĘ!</a:t>
            </a:r>
          </a:p>
        </p:txBody>
      </p:sp>
      <p:sp>
        <p:nvSpPr>
          <p:cNvPr id="16" name="Freeform 16"/>
          <p:cNvSpPr/>
          <p:nvPr/>
        </p:nvSpPr>
        <p:spPr>
          <a:xfrm rot="27259">
            <a:off x="8362120" y="1566278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15089405" y="8031421"/>
            <a:ext cx="2822918" cy="1655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7"/>
              </a:lnSpc>
            </a:pPr>
            <a:r>
              <a:rPr lang="en-US" sz="2362">
                <a:solidFill>
                  <a:srgbClr val="605048"/>
                </a:solidFill>
                <a:latin typeface="Open Sans"/>
              </a:rPr>
              <a:t>Paulina Kubis</a:t>
            </a:r>
          </a:p>
          <a:p>
            <a:pPr algn="ctr">
              <a:lnSpc>
                <a:spcPts val="3307"/>
              </a:lnSpc>
            </a:pPr>
            <a:r>
              <a:rPr lang="en-US" sz="2362">
                <a:solidFill>
                  <a:srgbClr val="605048"/>
                </a:solidFill>
                <a:latin typeface="Open Sans"/>
              </a:rPr>
              <a:t>Jagoda Janeta</a:t>
            </a:r>
          </a:p>
          <a:p>
            <a:pPr algn="ctr">
              <a:lnSpc>
                <a:spcPts val="3307"/>
              </a:lnSpc>
            </a:pPr>
            <a:r>
              <a:rPr lang="en-US" sz="2362">
                <a:solidFill>
                  <a:srgbClr val="605048"/>
                </a:solidFill>
                <a:latin typeface="Open Sans"/>
              </a:rPr>
              <a:t>Michał Noga</a:t>
            </a:r>
          </a:p>
          <a:p>
            <a:pPr algn="ctr">
              <a:lnSpc>
                <a:spcPts val="3307"/>
              </a:lnSpc>
            </a:pPr>
            <a:r>
              <a:rPr lang="en-US" sz="2362">
                <a:solidFill>
                  <a:srgbClr val="605048"/>
                </a:solidFill>
                <a:latin typeface="Open Sans"/>
              </a:rPr>
              <a:t>Tomasz Koziarski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811569">
            <a:off x="15851568" y="6176323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4946767">
            <a:off x="-2553911" y="546196"/>
            <a:ext cx="14011226" cy="97040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6375558">
            <a:off x="580266" y="-1593540"/>
            <a:ext cx="5260564" cy="7819303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307119">
            <a:off x="-767933" y="2977766"/>
            <a:ext cx="10902197" cy="7550781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7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5" name="Freeform 15"/>
          <p:cNvSpPr/>
          <p:nvPr/>
        </p:nvSpPr>
        <p:spPr>
          <a:xfrm rot="-5420276">
            <a:off x="348109" y="864475"/>
            <a:ext cx="10158855" cy="8737907"/>
          </a:xfrm>
          <a:custGeom>
            <a:avLst/>
            <a:gdLst/>
            <a:ahLst/>
            <a:cxnLst/>
            <a:rect l="l" t="t" r="r" b="b"/>
            <a:pathLst>
              <a:path w="10158855" h="8737907">
                <a:moveTo>
                  <a:pt x="0" y="0"/>
                </a:moveTo>
                <a:lnTo>
                  <a:pt x="10158855" y="0"/>
                </a:lnTo>
                <a:lnTo>
                  <a:pt x="10158855" y="8737908"/>
                </a:lnTo>
                <a:lnTo>
                  <a:pt x="0" y="87379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 rot="27259">
            <a:off x="4981572" y="314676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2"/>
                </a:lnTo>
                <a:lnTo>
                  <a:pt x="0" y="9089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0182577" y="2397909"/>
            <a:ext cx="7368175" cy="5491182"/>
          </a:xfrm>
          <a:custGeom>
            <a:avLst/>
            <a:gdLst/>
            <a:ahLst/>
            <a:cxnLst/>
            <a:rect l="l" t="t" r="r" b="b"/>
            <a:pathLst>
              <a:path w="7368175" h="5491182">
                <a:moveTo>
                  <a:pt x="0" y="0"/>
                </a:moveTo>
                <a:lnTo>
                  <a:pt x="7368176" y="0"/>
                </a:lnTo>
                <a:lnTo>
                  <a:pt x="7368176" y="5491182"/>
                </a:lnTo>
                <a:lnTo>
                  <a:pt x="0" y="54911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10" r="-421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2670943" y="1312895"/>
            <a:ext cx="5513187" cy="1101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4"/>
              </a:lnSpc>
            </a:pPr>
            <a:r>
              <a:rPr lang="en-US" sz="4300">
                <a:solidFill>
                  <a:srgbClr val="605048"/>
                </a:solidFill>
                <a:latin typeface="Carelia"/>
              </a:rPr>
              <a:t>OBOWIĄZKI PRACOWNIKA</a:t>
            </a:r>
          </a:p>
        </p:txBody>
      </p:sp>
      <p:sp>
        <p:nvSpPr>
          <p:cNvPr id="19" name="TextBox 19"/>
          <p:cNvSpPr txBox="1"/>
          <p:nvPr/>
        </p:nvSpPr>
        <p:spPr>
          <a:xfrm rot="-15471">
            <a:off x="2614524" y="2343854"/>
            <a:ext cx="5626026" cy="782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5222" lvl="1" indent="-302611">
              <a:lnSpc>
                <a:spcPts val="4036"/>
              </a:lnSpc>
              <a:buFont typeface="Arial"/>
              <a:buChar char="•"/>
            </a:pPr>
            <a:r>
              <a:rPr lang="en-US" sz="2803">
                <a:solidFill>
                  <a:srgbClr val="605048"/>
                </a:solidFill>
                <a:latin typeface="Carelia"/>
              </a:rPr>
              <a:t>stosowanie się do poleceń przełożonych, pod warunkiem że są one zgodne z przepisami prawa oraz umową</a:t>
            </a:r>
          </a:p>
          <a:p>
            <a:pPr marL="605222" lvl="1" indent="-302611">
              <a:lnSpc>
                <a:spcPts val="4036"/>
              </a:lnSpc>
              <a:buFont typeface="Arial"/>
              <a:buChar char="•"/>
            </a:pPr>
            <a:r>
              <a:rPr lang="en-US" sz="2803">
                <a:solidFill>
                  <a:srgbClr val="605048"/>
                </a:solidFill>
                <a:latin typeface="Carelia"/>
              </a:rPr>
              <a:t>sumienne wykonywanie swojej pracy</a:t>
            </a:r>
          </a:p>
          <a:p>
            <a:pPr marL="605222" lvl="1" indent="-302611">
              <a:lnSpc>
                <a:spcPts val="4036"/>
              </a:lnSpc>
              <a:buFont typeface="Arial"/>
              <a:buChar char="•"/>
            </a:pPr>
            <a:r>
              <a:rPr lang="en-US" sz="2803">
                <a:solidFill>
                  <a:srgbClr val="605048"/>
                </a:solidFill>
                <a:latin typeface="Carelia"/>
              </a:rPr>
              <a:t>przestrzeganie regulaminu pracy</a:t>
            </a:r>
          </a:p>
          <a:p>
            <a:pPr marL="562043" lvl="1" indent="-281022">
              <a:lnSpc>
                <a:spcPts val="3748"/>
              </a:lnSpc>
              <a:buFont typeface="Arial"/>
              <a:buChar char="•"/>
            </a:pPr>
            <a:r>
              <a:rPr lang="en-US" sz="2603">
                <a:solidFill>
                  <a:srgbClr val="605048"/>
                </a:solidFill>
                <a:latin typeface="Carelia"/>
              </a:rPr>
              <a:t>dbanie o dobro zakładu pracy, ochrona jego mienia oraz zachowanie w tajemnicy informacji, których ujawnienie mogłoby narazić pracodawcę na szkodę</a:t>
            </a:r>
          </a:p>
          <a:p>
            <a:pPr algn="ctr">
              <a:lnSpc>
                <a:spcPts val="4036"/>
              </a:lnSpc>
            </a:pPr>
            <a:endParaRPr lang="en-US" sz="2603">
              <a:solidFill>
                <a:srgbClr val="605048"/>
              </a:solidFill>
              <a:latin typeface="Careli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3883786">
            <a:off x="13894499" y="-2467376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6438578">
            <a:off x="632588" y="6941815"/>
            <a:ext cx="4146901" cy="6163954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7307119">
            <a:off x="-6472809" y="5921589"/>
            <a:ext cx="10902197" cy="7550781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307119">
            <a:off x="13862558" y="-3533092"/>
            <a:ext cx="10902197" cy="7550781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26607" y="1018561"/>
            <a:ext cx="16932693" cy="2786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1"/>
              </a:lnSpc>
            </a:pPr>
            <a:r>
              <a:rPr lang="en-US" sz="8599" spc="111">
                <a:solidFill>
                  <a:srgbClr val="605048"/>
                </a:solidFill>
                <a:latin typeface="Carelia"/>
              </a:rPr>
              <a:t>OBOWIĄZKI PRACOWNIKA WYNIKAJĄCE Z CZASU PRACY</a:t>
            </a:r>
          </a:p>
          <a:p>
            <a:pPr algn="ctr">
              <a:lnSpc>
                <a:spcPts val="7051"/>
              </a:lnSpc>
            </a:pPr>
            <a:endParaRPr lang="en-US" sz="8599" spc="111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21179" y="3178914"/>
            <a:ext cx="14646770" cy="6533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22"/>
              </a:lnSpc>
            </a:pPr>
            <a:r>
              <a:rPr lang="en-US" sz="3730" dirty="0">
                <a:solidFill>
                  <a:srgbClr val="605048"/>
                </a:solidFill>
                <a:latin typeface="Carelia"/>
              </a:rPr>
              <a:t>•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czas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pracy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,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który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nie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przekracza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8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godzin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na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dobę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i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przeciętnie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40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godzin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w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pięciodniowym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tygodniu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pracy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w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przyjętym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okresie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rozliczeniowym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(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nie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dłuższym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niż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4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miesiące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, a w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wyjątkowych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wypadkach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12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miesięcy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)</a:t>
            </a:r>
          </a:p>
          <a:p>
            <a:pPr algn="just">
              <a:lnSpc>
                <a:spcPts val="5222"/>
              </a:lnSpc>
            </a:pPr>
            <a:r>
              <a:rPr lang="en-US" sz="3730" dirty="0">
                <a:solidFill>
                  <a:srgbClr val="605048"/>
                </a:solidFill>
                <a:latin typeface="Carelia"/>
              </a:rPr>
              <a:t>•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konieczność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przestrzegania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obowiązującego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w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firmie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czasu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pracy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i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natychmiastowego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powiadamiania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pracodawcy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o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przyczynie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ewentualnej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nieobecności</a:t>
            </a:r>
            <a:endParaRPr lang="en-US" sz="3730" dirty="0">
              <a:solidFill>
                <a:srgbClr val="605048"/>
              </a:solidFill>
              <a:latin typeface="Carelia"/>
            </a:endParaRPr>
          </a:p>
          <a:p>
            <a:pPr algn="just">
              <a:lnSpc>
                <a:spcPts val="5222"/>
              </a:lnSpc>
            </a:pPr>
            <a:r>
              <a:rPr lang="en-US" sz="3730" dirty="0">
                <a:solidFill>
                  <a:srgbClr val="605048"/>
                </a:solidFill>
                <a:latin typeface="Carelia"/>
              </a:rPr>
              <a:t>•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potwierdzanie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obecności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w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firmie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zgodnie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z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panującymi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w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niej</a:t>
            </a:r>
            <a:r>
              <a:rPr lang="en-US" sz="373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730" dirty="0" err="1">
                <a:solidFill>
                  <a:srgbClr val="605048"/>
                </a:solidFill>
                <a:latin typeface="Carelia"/>
              </a:rPr>
              <a:t>zasadami</a:t>
            </a:r>
            <a:endParaRPr lang="en-US" sz="3730" dirty="0">
              <a:solidFill>
                <a:srgbClr val="605048"/>
              </a:solidFill>
              <a:latin typeface="Carelia"/>
            </a:endParaRPr>
          </a:p>
          <a:p>
            <a:pPr algn="just">
              <a:lnSpc>
                <a:spcPts val="5222"/>
              </a:lnSpc>
            </a:pPr>
            <a:endParaRPr lang="en-US" sz="3730" dirty="0">
              <a:solidFill>
                <a:srgbClr val="605048"/>
              </a:solidFill>
              <a:latin typeface="Careli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3883786">
            <a:off x="13894499" y="-2467376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6438578">
            <a:off x="632588" y="6941815"/>
            <a:ext cx="4146901" cy="6163954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7307119">
            <a:off x="-6472809" y="5921589"/>
            <a:ext cx="10902197" cy="7550781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307119">
            <a:off x="13862558" y="-3533092"/>
            <a:ext cx="10902197" cy="7550781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0" y="436937"/>
            <a:ext cx="14996074" cy="3682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1"/>
              </a:lnSpc>
            </a:pPr>
            <a:r>
              <a:rPr lang="en-US" sz="8599" spc="111">
                <a:solidFill>
                  <a:srgbClr val="605048"/>
                </a:solidFill>
                <a:latin typeface="Carelia"/>
              </a:rPr>
              <a:t>OBOWIĄZKI PRACOWNIKA WYNIKAJĄCE Z ZASAD BHP I PPOŻ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211771" y="4004609"/>
            <a:ext cx="12026658" cy="6695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57"/>
              </a:lnSpc>
            </a:pPr>
            <a:r>
              <a:rPr lang="en-US" sz="3183">
                <a:solidFill>
                  <a:srgbClr val="605048"/>
                </a:solidFill>
                <a:latin typeface="Carelia"/>
              </a:rPr>
              <a:t>• wykonywanie pracy zgodnie z przepisami BHP, np. stosowanie odpowiedniej odzieży oraz obuwia, dbanie o stan maszyn i porządek w miejscu pracy</a:t>
            </a:r>
          </a:p>
          <a:p>
            <a:pPr algn="just">
              <a:lnSpc>
                <a:spcPts val="4457"/>
              </a:lnSpc>
            </a:pPr>
            <a:r>
              <a:rPr lang="en-US" sz="3183">
                <a:solidFill>
                  <a:srgbClr val="605048"/>
                </a:solidFill>
                <a:latin typeface="Carelia"/>
              </a:rPr>
              <a:t>• wykonywanie okresowych badań lekarskich (są one warunkiem dopuszczenia do pracy)</a:t>
            </a:r>
          </a:p>
          <a:p>
            <a:pPr algn="just">
              <a:lnSpc>
                <a:spcPts val="4457"/>
              </a:lnSpc>
            </a:pPr>
            <a:r>
              <a:rPr lang="en-US" sz="3183">
                <a:solidFill>
                  <a:srgbClr val="605048"/>
                </a:solidFill>
                <a:latin typeface="Carelia"/>
              </a:rPr>
              <a:t>• znajomość przepisów BHP i przeciwpożarowych oraz branie udziału w szkoleniach i egzaminach dotyczących tych przepisów</a:t>
            </a:r>
          </a:p>
          <a:p>
            <a:pPr algn="just">
              <a:lnSpc>
                <a:spcPts val="4457"/>
              </a:lnSpc>
            </a:pPr>
            <a:r>
              <a:rPr lang="en-US" sz="3183">
                <a:solidFill>
                  <a:srgbClr val="605048"/>
                </a:solidFill>
                <a:latin typeface="Carelia"/>
              </a:rPr>
              <a:t>Zasady BHP są zależne od konkretnego stanowiska, wpływają na nie miejsce wykonywania zawodu oraz jego specyfika.</a:t>
            </a:r>
          </a:p>
          <a:p>
            <a:pPr algn="just">
              <a:lnSpc>
                <a:spcPts val="4457"/>
              </a:lnSpc>
            </a:pPr>
            <a:endParaRPr lang="en-US" sz="3183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28700" y="3994072"/>
            <a:ext cx="2855648" cy="2855648"/>
          </a:xfrm>
          <a:custGeom>
            <a:avLst/>
            <a:gdLst/>
            <a:ahLst/>
            <a:cxnLst/>
            <a:rect l="l" t="t" r="r" b="b"/>
            <a:pathLst>
              <a:path w="2855648" h="2855648">
                <a:moveTo>
                  <a:pt x="0" y="0"/>
                </a:moveTo>
                <a:lnTo>
                  <a:pt x="2855648" y="0"/>
                </a:lnTo>
                <a:lnTo>
                  <a:pt x="2855648" y="2855648"/>
                </a:lnTo>
                <a:lnTo>
                  <a:pt x="0" y="28556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6916213">
            <a:off x="-3660613" y="2985633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4361421">
            <a:off x="16214549" y="-2435917"/>
            <a:ext cx="4146901" cy="6163954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 rot="4081896">
            <a:off x="14150901" y="-227912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-7225909">
            <a:off x="-7043152" y="6671022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2483131" y="2233902"/>
            <a:ext cx="14776169" cy="7893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1657" lvl="1" indent="-300828" algn="just">
              <a:lnSpc>
                <a:spcPts val="3901"/>
              </a:lnSpc>
              <a:buFont typeface="Arial"/>
              <a:buChar char="•"/>
            </a:pPr>
            <a:r>
              <a:rPr lang="en-US" sz="2786">
                <a:solidFill>
                  <a:srgbClr val="605048"/>
                </a:solidFill>
                <a:latin typeface="Carelia"/>
              </a:rPr>
              <a:t>prawo do odpoczynku – 11-godzinny odpoczynek podczas doby , 35-godzinny w tygodniu oraz co najmniej jedna przerwa 15-minutowa, jeśli czas pracy wynosi powyżej 6 godzin</a:t>
            </a:r>
          </a:p>
          <a:p>
            <a:pPr marL="601657" lvl="1" indent="-300828" algn="just">
              <a:lnSpc>
                <a:spcPts val="3901"/>
              </a:lnSpc>
              <a:buFont typeface="Arial"/>
              <a:buChar char="•"/>
            </a:pPr>
            <a:r>
              <a:rPr lang="en-US" sz="2786">
                <a:solidFill>
                  <a:srgbClr val="605048"/>
                </a:solidFill>
                <a:latin typeface="Carelia"/>
              </a:rPr>
              <a:t>prawo do terminowego otrzymywania wynagrodzenia za pracę</a:t>
            </a:r>
          </a:p>
          <a:p>
            <a:pPr marL="601657" lvl="1" indent="-300828" algn="just">
              <a:lnSpc>
                <a:spcPts val="3901"/>
              </a:lnSpc>
              <a:buFont typeface="Arial"/>
              <a:buChar char="•"/>
            </a:pPr>
            <a:r>
              <a:rPr lang="en-US" sz="2786">
                <a:solidFill>
                  <a:srgbClr val="605048"/>
                </a:solidFill>
                <a:latin typeface="Carelia"/>
              </a:rPr>
              <a:t>prawo do płatnego urlopu wypoczynkowego</a:t>
            </a:r>
          </a:p>
          <a:p>
            <a:pPr marL="601657" lvl="1" indent="-300828" algn="just">
              <a:lnSpc>
                <a:spcPts val="3901"/>
              </a:lnSpc>
              <a:buFont typeface="Arial"/>
              <a:buChar char="•"/>
            </a:pPr>
            <a:r>
              <a:rPr lang="en-US" sz="2786">
                <a:solidFill>
                  <a:srgbClr val="605048"/>
                </a:solidFill>
                <a:latin typeface="Carelia"/>
              </a:rPr>
              <a:t>prawo do korzystania z systemu zabezpieczeń społecznych – pracodawca ma obowiązek ubezpieczenia zdrowotnego i społecznego swojego pracownika</a:t>
            </a:r>
          </a:p>
          <a:p>
            <a:pPr marL="601657" lvl="1" indent="-300828" algn="just">
              <a:lnSpc>
                <a:spcPts val="3901"/>
              </a:lnSpc>
              <a:buFont typeface="Arial"/>
              <a:buChar char="•"/>
            </a:pPr>
            <a:r>
              <a:rPr lang="en-US" sz="2786">
                <a:solidFill>
                  <a:srgbClr val="605048"/>
                </a:solidFill>
                <a:latin typeface="Carelia"/>
              </a:rPr>
              <a:t>prawo do bezpiecznych warunków pracy</a:t>
            </a:r>
          </a:p>
          <a:p>
            <a:pPr marL="601657" lvl="1" indent="-300828" algn="just">
              <a:lnSpc>
                <a:spcPts val="3901"/>
              </a:lnSpc>
              <a:buFont typeface="Arial"/>
              <a:buChar char="•"/>
            </a:pPr>
            <a:r>
              <a:rPr lang="en-US" sz="2786">
                <a:solidFill>
                  <a:srgbClr val="605048"/>
                </a:solidFill>
                <a:latin typeface="Carelia"/>
              </a:rPr>
              <a:t>prawo do godności - obowiązuje całkowity zakaz dyskryminacji w miejscu pracy</a:t>
            </a:r>
          </a:p>
          <a:p>
            <a:pPr marL="601657" lvl="1" indent="-300828" algn="just">
              <a:lnSpc>
                <a:spcPts val="3901"/>
              </a:lnSpc>
              <a:buFont typeface="Arial"/>
              <a:buChar char="•"/>
            </a:pPr>
            <a:r>
              <a:rPr lang="en-US" sz="2786">
                <a:solidFill>
                  <a:srgbClr val="605048"/>
                </a:solidFill>
                <a:latin typeface="Carelia"/>
              </a:rPr>
              <a:t>prawo do świadczeń socjalnych m.in. zasiłku macierzyńskiego lub chorobowego</a:t>
            </a:r>
          </a:p>
          <a:p>
            <a:pPr marL="601657" lvl="1" indent="-300828" algn="just">
              <a:lnSpc>
                <a:spcPts val="3901"/>
              </a:lnSpc>
              <a:buFont typeface="Arial"/>
              <a:buChar char="•"/>
            </a:pPr>
            <a:r>
              <a:rPr lang="en-US" sz="2786">
                <a:solidFill>
                  <a:srgbClr val="605048"/>
                </a:solidFill>
                <a:latin typeface="Carelia"/>
              </a:rPr>
              <a:t>prawo do organizowania się - prawo do tworzenia i wstępowania w organizacje pracownicze</a:t>
            </a:r>
          </a:p>
          <a:p>
            <a:pPr marL="601657" lvl="1" indent="-300828" algn="just">
              <a:lnSpc>
                <a:spcPts val="3901"/>
              </a:lnSpc>
              <a:buFont typeface="Arial"/>
              <a:buChar char="•"/>
            </a:pPr>
            <a:r>
              <a:rPr lang="en-US" sz="2786">
                <a:solidFill>
                  <a:srgbClr val="605048"/>
                </a:solidFill>
                <a:latin typeface="Carelia"/>
              </a:rPr>
              <a:t>prawo do odszkodowania w przypadku naruszenia przez pracodawcę przepisów związanych z równym traktowaniem - odszkodowanie nie może wynosić mniej niż minimalne wynagrodzenie</a:t>
            </a:r>
          </a:p>
          <a:p>
            <a:pPr algn="ctr">
              <a:lnSpc>
                <a:spcPts val="3761"/>
              </a:lnSpc>
            </a:pPr>
            <a:endParaRPr lang="en-US" sz="2786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0" y="1902072"/>
            <a:ext cx="3120175" cy="3682610"/>
          </a:xfrm>
          <a:custGeom>
            <a:avLst/>
            <a:gdLst/>
            <a:ahLst/>
            <a:cxnLst/>
            <a:rect l="l" t="t" r="r" b="b"/>
            <a:pathLst>
              <a:path w="3120175" h="3682610">
                <a:moveTo>
                  <a:pt x="0" y="0"/>
                </a:moveTo>
                <a:lnTo>
                  <a:pt x="3120175" y="0"/>
                </a:lnTo>
                <a:lnTo>
                  <a:pt x="3120175" y="3682610"/>
                </a:lnTo>
                <a:lnTo>
                  <a:pt x="0" y="3682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61001" y="484135"/>
            <a:ext cx="13213580" cy="1417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1620"/>
              </a:lnSpc>
              <a:spcBef>
                <a:spcPct val="0"/>
              </a:spcBef>
            </a:pPr>
            <a:r>
              <a:rPr lang="en-US" sz="8300">
                <a:solidFill>
                  <a:srgbClr val="605048"/>
                </a:solidFill>
                <a:latin typeface="Carelia"/>
              </a:rPr>
              <a:t>PRAWA PRACOWNIKA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028700" y="1002297"/>
            <a:ext cx="14435438" cy="196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38"/>
              </a:lnSpc>
              <a:spcBef>
                <a:spcPct val="0"/>
              </a:spcBef>
            </a:pPr>
            <a:r>
              <a:rPr lang="en-US" sz="5670">
                <a:solidFill>
                  <a:srgbClr val="605048"/>
                </a:solidFill>
                <a:latin typeface="Carelia"/>
              </a:rPr>
              <a:t>DODATKOWE PRAWA MŁODOCIANYCH PRACOWNIKÓW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6916213">
            <a:off x="-3660613" y="2985633"/>
            <a:ext cx="4146901" cy="6163954"/>
            <a:chOff x="0" y="0"/>
            <a:chExt cx="3175000" cy="4719320"/>
          </a:xfrm>
        </p:grpSpPr>
        <p:sp>
          <p:nvSpPr>
            <p:cNvPr id="5" name="Freeform 5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4361421">
            <a:off x="16214549" y="-2435917"/>
            <a:ext cx="4146901" cy="6163954"/>
            <a:chOff x="0" y="0"/>
            <a:chExt cx="3175000" cy="4719320"/>
          </a:xfrm>
        </p:grpSpPr>
        <p:sp>
          <p:nvSpPr>
            <p:cNvPr id="8" name="Freeform 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Freeform 10"/>
          <p:cNvSpPr/>
          <p:nvPr/>
        </p:nvSpPr>
        <p:spPr>
          <a:xfrm rot="4081896">
            <a:off x="14150901" y="-227912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-7225909">
            <a:off x="-7023662" y="6620088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1602215" y="3548305"/>
            <a:ext cx="15014463" cy="6833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27"/>
              </a:lnSpc>
            </a:pPr>
            <a:r>
              <a:rPr lang="en-US" sz="3233">
                <a:solidFill>
                  <a:srgbClr val="605048"/>
                </a:solidFill>
                <a:latin typeface="Carelia"/>
              </a:rPr>
              <a:t>Pracodawca może zatrudnić młodocianego pracownika (osoba w wieku 15-18 lat), który będzie przygotowywać się do zawodu lub wykonywać lekkie prace, które nie utrudniają mu wypełniania obowiązku szkolnego.</a:t>
            </a:r>
          </a:p>
          <a:p>
            <a:pPr algn="just">
              <a:lnSpc>
                <a:spcPts val="4527"/>
              </a:lnSpc>
            </a:pPr>
            <a:r>
              <a:rPr lang="en-US" sz="3233">
                <a:solidFill>
                  <a:srgbClr val="605048"/>
                </a:solidFill>
                <a:latin typeface="Carelia"/>
              </a:rPr>
              <a:t>Młodociany pracownik ma także:</a:t>
            </a:r>
          </a:p>
          <a:p>
            <a:pPr marL="698200" lvl="1" indent="-349100" algn="just">
              <a:lnSpc>
                <a:spcPts val="4527"/>
              </a:lnSpc>
              <a:buFont typeface="Arial"/>
              <a:buChar char="•"/>
            </a:pPr>
            <a:r>
              <a:rPr lang="en-US" sz="3233">
                <a:solidFill>
                  <a:srgbClr val="605048"/>
                </a:solidFill>
                <a:latin typeface="Carelia"/>
              </a:rPr>
              <a:t>prawo do urlopu (po 6 miesiącach jest to 12 dni roboczych, a po roku - 26 dni), który można udzielić tylko w czasie ferii i wakacji</a:t>
            </a:r>
          </a:p>
          <a:p>
            <a:pPr marL="698200" lvl="1" indent="-349100" algn="just">
              <a:lnSpc>
                <a:spcPts val="4527"/>
              </a:lnSpc>
              <a:buFont typeface="Arial"/>
              <a:buChar char="•"/>
            </a:pPr>
            <a:r>
              <a:rPr lang="en-US" sz="3233">
                <a:solidFill>
                  <a:srgbClr val="605048"/>
                </a:solidFill>
                <a:latin typeface="Carelia"/>
              </a:rPr>
              <a:t>ograniczoną liczbę godzin pracy – w wieku do lat 16 – do 6 godzin, a powyżej 16. roku życia – do 8 godzin na dobę. Czas pracy w czasie trwania zajęć szkolnych nie może przekraczać 12 godzin w tygodniu. Młodociany pracownik nie może także pracować w godzinach nadliczbowych i nocą</a:t>
            </a:r>
          </a:p>
          <a:p>
            <a:pPr algn="just">
              <a:lnSpc>
                <a:spcPts val="4527"/>
              </a:lnSpc>
            </a:pPr>
            <a:endParaRPr lang="en-US" sz="3233">
              <a:solidFill>
                <a:srgbClr val="605048"/>
              </a:solidFill>
              <a:latin typeface="Careli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0" y="561892"/>
            <a:ext cx="15756687" cy="1078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02"/>
              </a:lnSpc>
              <a:spcBef>
                <a:spcPct val="0"/>
              </a:spcBef>
            </a:pPr>
            <a:r>
              <a:rPr lang="en-US" sz="6287">
                <a:solidFill>
                  <a:srgbClr val="605048"/>
                </a:solidFill>
                <a:latin typeface="Carelia"/>
              </a:rPr>
              <a:t>PRAWA RODZICÓW MAŁYCH DZIECI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6916213">
            <a:off x="-3660613" y="2985633"/>
            <a:ext cx="4146901" cy="6163954"/>
            <a:chOff x="0" y="0"/>
            <a:chExt cx="3175000" cy="4719320"/>
          </a:xfrm>
        </p:grpSpPr>
        <p:sp>
          <p:nvSpPr>
            <p:cNvPr id="5" name="Freeform 5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4361421">
            <a:off x="16214549" y="-2435917"/>
            <a:ext cx="4146901" cy="6163954"/>
            <a:chOff x="0" y="0"/>
            <a:chExt cx="3175000" cy="4719320"/>
          </a:xfrm>
        </p:grpSpPr>
        <p:sp>
          <p:nvSpPr>
            <p:cNvPr id="8" name="Freeform 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Freeform 10"/>
          <p:cNvSpPr/>
          <p:nvPr/>
        </p:nvSpPr>
        <p:spPr>
          <a:xfrm rot="4081896">
            <a:off x="14150901" y="-227912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-7225909">
            <a:off x="-7043152" y="6671022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75846" y="1445393"/>
            <a:ext cx="2280695" cy="2348596"/>
          </a:xfrm>
          <a:custGeom>
            <a:avLst/>
            <a:gdLst/>
            <a:ahLst/>
            <a:cxnLst/>
            <a:rect l="l" t="t" r="r" b="b"/>
            <a:pathLst>
              <a:path w="2280695" h="2348596">
                <a:moveTo>
                  <a:pt x="0" y="0"/>
                </a:moveTo>
                <a:lnTo>
                  <a:pt x="2280695" y="0"/>
                </a:lnTo>
                <a:lnTo>
                  <a:pt x="2280695" y="2348596"/>
                </a:lnTo>
                <a:lnTo>
                  <a:pt x="0" y="23485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43" b="-64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15756687" y="7531151"/>
            <a:ext cx="2237614" cy="2336934"/>
          </a:xfrm>
          <a:custGeom>
            <a:avLst/>
            <a:gdLst/>
            <a:ahLst/>
            <a:cxnLst/>
            <a:rect l="l" t="t" r="r" b="b"/>
            <a:pathLst>
              <a:path w="2237614" h="2336934">
                <a:moveTo>
                  <a:pt x="0" y="0"/>
                </a:moveTo>
                <a:lnTo>
                  <a:pt x="2237615" y="0"/>
                </a:lnTo>
                <a:lnTo>
                  <a:pt x="2237615" y="2336934"/>
                </a:lnTo>
                <a:lnTo>
                  <a:pt x="0" y="23369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2085014" y="2553016"/>
            <a:ext cx="15029925" cy="757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56"/>
              </a:lnSpc>
            </a:pPr>
            <a:r>
              <a:rPr lang="en-US" sz="3326">
                <a:solidFill>
                  <a:srgbClr val="605048"/>
                </a:solidFill>
                <a:latin typeface="Carelia"/>
              </a:rPr>
              <a:t>Rodzice małych dzieci i kobiety w ciąży podlegają specjalnej ochronie, która wynika z prawa pracy i zapewnia m.in.:</a:t>
            </a:r>
          </a:p>
          <a:p>
            <a:pPr marL="718161" lvl="1" indent="-359080" algn="just">
              <a:lnSpc>
                <a:spcPts val="4656"/>
              </a:lnSpc>
              <a:buFont typeface="Arial"/>
              <a:buChar char="•"/>
            </a:pPr>
            <a:r>
              <a:rPr lang="en-US" sz="3326">
                <a:solidFill>
                  <a:srgbClr val="605048"/>
                </a:solidFill>
                <a:latin typeface="Carelia"/>
              </a:rPr>
              <a:t>prawo do wolnych i płatnych dwóch dni roboczych rocznie z tytułu wychowywania dzieci do 14. roku życia</a:t>
            </a:r>
          </a:p>
          <a:p>
            <a:pPr marL="718161" lvl="1" indent="-359080" algn="just">
              <a:lnSpc>
                <a:spcPts val="4656"/>
              </a:lnSpc>
              <a:buFont typeface="Arial"/>
              <a:buChar char="•"/>
            </a:pPr>
            <a:r>
              <a:rPr lang="en-US" sz="3326">
                <a:solidFill>
                  <a:srgbClr val="605048"/>
                </a:solidFill>
                <a:latin typeface="Carelia"/>
              </a:rPr>
              <a:t>prawo do podstawowego urlopu macierzyńskiego i nieobowiązkowego urlopu rodzicielskiego</a:t>
            </a:r>
          </a:p>
          <a:p>
            <a:pPr marL="718161" lvl="1" indent="-359080" algn="just">
              <a:lnSpc>
                <a:spcPts val="4656"/>
              </a:lnSpc>
              <a:buFont typeface="Arial"/>
              <a:buChar char="•"/>
            </a:pPr>
            <a:r>
              <a:rPr lang="en-US" sz="3326">
                <a:solidFill>
                  <a:srgbClr val="605048"/>
                </a:solidFill>
                <a:latin typeface="Carelia"/>
              </a:rPr>
              <a:t>zakaz wypowiedzenia umowy o pracę kobiecie w ciąży oraz na urlopie macierzyńskim</a:t>
            </a:r>
          </a:p>
          <a:p>
            <a:pPr marL="718161" lvl="1" indent="-359080" algn="just">
              <a:lnSpc>
                <a:spcPts val="4656"/>
              </a:lnSpc>
              <a:buFont typeface="Arial"/>
              <a:buChar char="•"/>
            </a:pPr>
            <a:r>
              <a:rPr lang="en-US" sz="3326">
                <a:solidFill>
                  <a:srgbClr val="605048"/>
                </a:solidFill>
                <a:latin typeface="Carelia"/>
              </a:rPr>
              <a:t>prawo do dodatkowej przerwy na karmienie dziecka piersią</a:t>
            </a:r>
          </a:p>
          <a:p>
            <a:pPr marL="718161" lvl="1" indent="-359080" algn="just">
              <a:lnSpc>
                <a:spcPts val="4656"/>
              </a:lnSpc>
              <a:buFont typeface="Arial"/>
              <a:buChar char="•"/>
            </a:pPr>
            <a:r>
              <a:rPr lang="en-US" sz="3326">
                <a:solidFill>
                  <a:srgbClr val="605048"/>
                </a:solidFill>
                <a:latin typeface="Carelia"/>
              </a:rPr>
              <a:t>prawo do urlopu ojcowskiego w wymiarze dwóch tygodni, z którego można skorzystać przed ukończeniem przez dziecko drugiego roku życia</a:t>
            </a:r>
          </a:p>
          <a:p>
            <a:pPr algn="just">
              <a:lnSpc>
                <a:spcPts val="4656"/>
              </a:lnSpc>
            </a:pPr>
            <a:endParaRPr lang="en-US" sz="3326">
              <a:solidFill>
                <a:srgbClr val="605048"/>
              </a:solidFill>
              <a:latin typeface="Careli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028700" y="792977"/>
            <a:ext cx="14322743" cy="2406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9"/>
              </a:lnSpc>
              <a:spcBef>
                <a:spcPct val="0"/>
              </a:spcBef>
            </a:pPr>
            <a:r>
              <a:rPr lang="en-US" sz="6864">
                <a:solidFill>
                  <a:srgbClr val="605048"/>
                </a:solidFill>
                <a:latin typeface="Carelia"/>
              </a:rPr>
              <a:t>PRAWA PRACOWNIKÓW Z NIEPEŁNOSPRAWNOŚCIAMI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6916213">
            <a:off x="-3660613" y="2985633"/>
            <a:ext cx="4146901" cy="6163954"/>
            <a:chOff x="0" y="0"/>
            <a:chExt cx="3175000" cy="4719320"/>
          </a:xfrm>
        </p:grpSpPr>
        <p:sp>
          <p:nvSpPr>
            <p:cNvPr id="5" name="Freeform 5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4361421">
            <a:off x="16214549" y="-2435917"/>
            <a:ext cx="4146901" cy="6163954"/>
            <a:chOff x="0" y="0"/>
            <a:chExt cx="3175000" cy="4719320"/>
          </a:xfrm>
        </p:grpSpPr>
        <p:sp>
          <p:nvSpPr>
            <p:cNvPr id="8" name="Freeform 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Freeform 10"/>
          <p:cNvSpPr/>
          <p:nvPr/>
        </p:nvSpPr>
        <p:spPr>
          <a:xfrm rot="4081896">
            <a:off x="14150901" y="-227912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-7225909">
            <a:off x="-7043152" y="6671022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2085014" y="3996091"/>
            <a:ext cx="15766502" cy="2153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99" lvl="1" indent="-442599" algn="just">
              <a:lnSpc>
                <a:spcPts val="5740"/>
              </a:lnSpc>
              <a:buFont typeface="Arial"/>
              <a:buChar char="•"/>
            </a:pPr>
            <a:r>
              <a:rPr lang="en-US" sz="4100">
                <a:solidFill>
                  <a:srgbClr val="605048"/>
                </a:solidFill>
                <a:latin typeface="Carelia"/>
              </a:rPr>
              <a:t>mniejszy wymiar czasu pracy </a:t>
            </a:r>
          </a:p>
          <a:p>
            <a:pPr marL="885199" lvl="1" indent="-442599" algn="just">
              <a:lnSpc>
                <a:spcPts val="5740"/>
              </a:lnSpc>
              <a:buFont typeface="Arial"/>
              <a:buChar char="•"/>
            </a:pPr>
            <a:r>
              <a:rPr lang="en-US" sz="4100">
                <a:solidFill>
                  <a:srgbClr val="605048"/>
                </a:solidFill>
                <a:latin typeface="Carelia"/>
              </a:rPr>
              <a:t>zakaz pracy w nocy oraz i godzinach nadliczbowych </a:t>
            </a:r>
          </a:p>
          <a:p>
            <a:pPr marL="885199" lvl="1" indent="-442599" algn="just">
              <a:lnSpc>
                <a:spcPts val="5740"/>
              </a:lnSpc>
              <a:buFont typeface="Arial"/>
              <a:buChar char="•"/>
            </a:pPr>
            <a:r>
              <a:rPr lang="en-US" sz="4100">
                <a:solidFill>
                  <a:srgbClr val="605048"/>
                </a:solidFill>
                <a:latin typeface="Carelia"/>
              </a:rPr>
              <a:t>większe uprawnienia urlopowe</a:t>
            </a:r>
          </a:p>
        </p:txBody>
      </p:sp>
      <p:sp>
        <p:nvSpPr>
          <p:cNvPr id="13" name="Freeform 13"/>
          <p:cNvSpPr/>
          <p:nvPr/>
        </p:nvSpPr>
        <p:spPr>
          <a:xfrm>
            <a:off x="12274814" y="569704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1415</Words>
  <Application>Microsoft Office PowerPoint</Application>
  <PresentationFormat>Niestandardowy</PresentationFormat>
  <Paragraphs>112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8" baseType="lpstr">
      <vt:lpstr>Carelia Bold</vt:lpstr>
      <vt:lpstr>Carelia</vt:lpstr>
      <vt:lpstr>Arial</vt:lpstr>
      <vt:lpstr>Tangerine Bold</vt:lpstr>
      <vt:lpstr>Open Sans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PRAWA</dc:title>
  <dc:creator>Joanna Bartosińska</dc:creator>
  <cp:lastModifiedBy>Joanna Bartosińska</cp:lastModifiedBy>
  <cp:revision>4</cp:revision>
  <dcterms:created xsi:type="dcterms:W3CDTF">2006-08-16T00:00:00Z</dcterms:created>
  <dcterms:modified xsi:type="dcterms:W3CDTF">2025-04-15T18:51:17Z</dcterms:modified>
  <dc:identifier>DAF2gv7EkZ8</dc:identifier>
</cp:coreProperties>
</file>