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sldIdLst>
    <p:sldId id="256" r:id="rId5"/>
    <p:sldId id="257" r:id="rId6"/>
    <p:sldId id="269" r:id="rId7"/>
    <p:sldId id="271" r:id="rId8"/>
    <p:sldId id="272" r:id="rId9"/>
    <p:sldId id="270" r:id="rId10"/>
    <p:sldId id="275" r:id="rId11"/>
    <p:sldId id="258" r:id="rId12"/>
    <p:sldId id="259" r:id="rId13"/>
    <p:sldId id="260" r:id="rId14"/>
    <p:sldId id="261" r:id="rId15"/>
    <p:sldId id="262" r:id="rId16"/>
    <p:sldId id="263" r:id="rId17"/>
    <p:sldId id="266" r:id="rId18"/>
    <p:sldId id="267" r:id="rId19"/>
    <p:sldId id="268" r:id="rId20"/>
    <p:sldId id="277" r:id="rId21"/>
    <p:sldId id="280" r:id="rId22"/>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FAFA"/>
    <a:srgbClr val="F2F2F0"/>
    <a:srgbClr val="FAE7ED"/>
    <a:srgbClr val="FFFAFB"/>
    <a:srgbClr val="D1D1D1"/>
    <a:srgbClr val="FFF2F6"/>
    <a:srgbClr val="D6C8BC"/>
    <a:srgbClr val="CCB39F"/>
    <a:srgbClr val="B99E89"/>
    <a:srgbClr val="FAEC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86A3019-1359-49CC-85E3-24A88DA3D9CC}" v="1" dt="2025-04-15T18:44:16.258"/>
  </p1510:revLst>
</p1510:revInfo>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anna Bartosińska" userId="02f38424-c162-48a8-a8be-152fce73c6de" providerId="ADAL" clId="{686A3019-1359-49CC-85E3-24A88DA3D9CC}"/>
    <pc:docChg chg="custSel modSld">
      <pc:chgData name="Joanna Bartosińska" userId="02f38424-c162-48a8-a8be-152fce73c6de" providerId="ADAL" clId="{686A3019-1359-49CC-85E3-24A88DA3D9CC}" dt="2025-04-15T18:45:16.573" v="40" actId="14100"/>
      <pc:docMkLst>
        <pc:docMk/>
      </pc:docMkLst>
      <pc:sldChg chg="addSp modSp mod">
        <pc:chgData name="Joanna Bartosińska" userId="02f38424-c162-48a8-a8be-152fce73c6de" providerId="ADAL" clId="{686A3019-1359-49CC-85E3-24A88DA3D9CC}" dt="2025-04-15T18:45:16.573" v="40" actId="14100"/>
        <pc:sldMkLst>
          <pc:docMk/>
          <pc:sldMk cId="3298530472" sldId="256"/>
        </pc:sldMkLst>
        <pc:spChg chg="mod">
          <ac:chgData name="Joanna Bartosińska" userId="02f38424-c162-48a8-a8be-152fce73c6de" providerId="ADAL" clId="{686A3019-1359-49CC-85E3-24A88DA3D9CC}" dt="2025-04-15T18:45:16.573" v="40" actId="14100"/>
          <ac:spMkLst>
            <pc:docMk/>
            <pc:sldMk cId="3298530472" sldId="256"/>
            <ac:spMk id="3" creationId="{1B81F05B-9B49-1298-D06A-23DC209D6EE2}"/>
          </ac:spMkLst>
        </pc:spChg>
        <pc:picChg chg="add mod">
          <ac:chgData name="Joanna Bartosińska" userId="02f38424-c162-48a8-a8be-152fce73c6de" providerId="ADAL" clId="{686A3019-1359-49CC-85E3-24A88DA3D9CC}" dt="2025-04-15T18:44:25.240" v="6" actId="1076"/>
          <ac:picMkLst>
            <pc:docMk/>
            <pc:sldMk cId="3298530472" sldId="256"/>
            <ac:picMk id="6" creationId="{12CB41C5-9D8B-0EDF-4D09-EC3087E3D6FB}"/>
          </ac:picMkLst>
        </pc:picChg>
      </pc:sldChg>
    </pc:docChg>
  </pc:docChgLst>
</pc:chgInfo>
</file>

<file path=ppt/diagrams/_rels/data2.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ata3.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10"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28.png"/></Relationships>
</file>

<file path=ppt/diagrams/_rels/data4.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3.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10"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28.png"/></Relationships>
</file>

<file path=ppt/diagrams/_rels/drawing4.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a:alpha val="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717DF5-AA19-4407-9E28-E6FB11EB5D9F}" type="doc">
      <dgm:prSet loTypeId="urn:microsoft.com/office/officeart/2005/8/layout/hierarchy1" loCatId="hierarchy" qsTypeId="urn:microsoft.com/office/officeart/2005/8/quickstyle/simple1" qsCatId="simple" csTypeId="urn:microsoft.com/office/officeart/2005/8/colors/colorful1" csCatId="colorful"/>
      <dgm:spPr/>
      <dgm:t>
        <a:bodyPr/>
        <a:lstStyle/>
        <a:p>
          <a:endParaRPr lang="en-US"/>
        </a:p>
      </dgm:t>
    </dgm:pt>
    <dgm:pt modelId="{D2595637-BC31-4F29-A0CC-F8734F06D51A}">
      <dgm:prSet/>
      <dgm:spPr/>
      <dgm:t>
        <a:bodyPr/>
        <a:lstStyle/>
        <a:p>
          <a:r>
            <a:rPr lang="pl-PL"/>
            <a:t>rozwiązywaniu konfliktów, </a:t>
          </a:r>
          <a:endParaRPr lang="en-US"/>
        </a:p>
      </dgm:t>
    </dgm:pt>
    <dgm:pt modelId="{5608877D-6CA6-4AE4-88F1-1CD80D4B032A}" type="parTrans" cxnId="{DE45E0CC-A8AC-4C87-86A5-6CB9E7B30574}">
      <dgm:prSet/>
      <dgm:spPr/>
      <dgm:t>
        <a:bodyPr/>
        <a:lstStyle/>
        <a:p>
          <a:endParaRPr lang="en-US"/>
        </a:p>
      </dgm:t>
    </dgm:pt>
    <dgm:pt modelId="{27851ADB-36C9-4D24-B038-884C190BD445}" type="sibTrans" cxnId="{DE45E0CC-A8AC-4C87-86A5-6CB9E7B30574}">
      <dgm:prSet/>
      <dgm:spPr/>
      <dgm:t>
        <a:bodyPr/>
        <a:lstStyle/>
        <a:p>
          <a:endParaRPr lang="en-US"/>
        </a:p>
      </dgm:t>
    </dgm:pt>
    <dgm:pt modelId="{F3AA5EE4-7689-4783-9AE2-1188F0A0D4E5}">
      <dgm:prSet/>
      <dgm:spPr/>
      <dgm:t>
        <a:bodyPr/>
        <a:lstStyle/>
        <a:p>
          <a:r>
            <a:rPr lang="pl-PL"/>
            <a:t>realizacji wspólnych interesów</a:t>
          </a:r>
          <a:endParaRPr lang="en-US"/>
        </a:p>
      </dgm:t>
    </dgm:pt>
    <dgm:pt modelId="{FACEC7D4-515A-4476-BA68-F451A5989E9B}" type="parTrans" cxnId="{DA843B47-1BAC-490A-92A2-467F2139329C}">
      <dgm:prSet/>
      <dgm:spPr/>
      <dgm:t>
        <a:bodyPr/>
        <a:lstStyle/>
        <a:p>
          <a:endParaRPr lang="en-US"/>
        </a:p>
      </dgm:t>
    </dgm:pt>
    <dgm:pt modelId="{D1316A41-B837-4EB1-BC64-491F02D494A2}" type="sibTrans" cxnId="{DA843B47-1BAC-490A-92A2-467F2139329C}">
      <dgm:prSet/>
      <dgm:spPr/>
      <dgm:t>
        <a:bodyPr/>
        <a:lstStyle/>
        <a:p>
          <a:endParaRPr lang="en-US"/>
        </a:p>
      </dgm:t>
    </dgm:pt>
    <dgm:pt modelId="{3E2CDC86-523B-4D33-B628-EB821066363E}">
      <dgm:prSet/>
      <dgm:spPr/>
      <dgm:t>
        <a:bodyPr/>
        <a:lstStyle/>
        <a:p>
          <a:pPr rtl="0"/>
          <a:r>
            <a:rPr lang="pl-PL"/>
            <a:t>podejmowaniu decyzji w sprawach, w które zaangażowane</a:t>
          </a:r>
          <a:r>
            <a:rPr lang="pl-PL">
              <a:latin typeface="Calibri Light" panose="020F0302020204030204"/>
            </a:rPr>
            <a:t> są różne strony</a:t>
          </a:r>
          <a:r>
            <a:rPr lang="pl-PL"/>
            <a:t> rozbieżnych poglądach</a:t>
          </a:r>
          <a:endParaRPr lang="en-US"/>
        </a:p>
      </dgm:t>
    </dgm:pt>
    <dgm:pt modelId="{39E073BD-A8A3-4EFC-B60A-73C4044533DA}" type="parTrans" cxnId="{17C03FB7-1C9B-4734-89CA-A18A75E19E5F}">
      <dgm:prSet/>
      <dgm:spPr/>
      <dgm:t>
        <a:bodyPr/>
        <a:lstStyle/>
        <a:p>
          <a:endParaRPr lang="en-US"/>
        </a:p>
      </dgm:t>
    </dgm:pt>
    <dgm:pt modelId="{A79ABD88-38BB-40D1-B693-39A051DCBB46}" type="sibTrans" cxnId="{17C03FB7-1C9B-4734-89CA-A18A75E19E5F}">
      <dgm:prSet/>
      <dgm:spPr/>
      <dgm:t>
        <a:bodyPr/>
        <a:lstStyle/>
        <a:p>
          <a:endParaRPr lang="en-US"/>
        </a:p>
      </dgm:t>
    </dgm:pt>
    <dgm:pt modelId="{9D1B1A1B-467A-4CF7-8984-A69A6A824F32}" type="pres">
      <dgm:prSet presAssocID="{83717DF5-AA19-4407-9E28-E6FB11EB5D9F}" presName="hierChild1" presStyleCnt="0">
        <dgm:presLayoutVars>
          <dgm:chPref val="1"/>
          <dgm:dir/>
          <dgm:animOne val="branch"/>
          <dgm:animLvl val="lvl"/>
          <dgm:resizeHandles/>
        </dgm:presLayoutVars>
      </dgm:prSet>
      <dgm:spPr/>
    </dgm:pt>
    <dgm:pt modelId="{C3D29BB8-9204-4A51-A278-1402658EBC94}" type="pres">
      <dgm:prSet presAssocID="{D2595637-BC31-4F29-A0CC-F8734F06D51A}" presName="hierRoot1" presStyleCnt="0"/>
      <dgm:spPr/>
    </dgm:pt>
    <dgm:pt modelId="{25209159-AB25-4EDF-BDE3-3CD4FDFA194F}" type="pres">
      <dgm:prSet presAssocID="{D2595637-BC31-4F29-A0CC-F8734F06D51A}" presName="composite" presStyleCnt="0"/>
      <dgm:spPr/>
    </dgm:pt>
    <dgm:pt modelId="{1E399944-479E-441E-BEF6-F1DAA03BFA34}" type="pres">
      <dgm:prSet presAssocID="{D2595637-BC31-4F29-A0CC-F8734F06D51A}" presName="background" presStyleLbl="node0" presStyleIdx="0" presStyleCnt="3"/>
      <dgm:spPr/>
    </dgm:pt>
    <dgm:pt modelId="{BA3C7A01-F027-4370-B5E3-C5617468F6C2}" type="pres">
      <dgm:prSet presAssocID="{D2595637-BC31-4F29-A0CC-F8734F06D51A}" presName="text" presStyleLbl="fgAcc0" presStyleIdx="0" presStyleCnt="3">
        <dgm:presLayoutVars>
          <dgm:chPref val="3"/>
        </dgm:presLayoutVars>
      </dgm:prSet>
      <dgm:spPr/>
    </dgm:pt>
    <dgm:pt modelId="{4B7703C7-4E70-49EA-9814-4454BF89932C}" type="pres">
      <dgm:prSet presAssocID="{D2595637-BC31-4F29-A0CC-F8734F06D51A}" presName="hierChild2" presStyleCnt="0"/>
      <dgm:spPr/>
    </dgm:pt>
    <dgm:pt modelId="{CF8A2005-01A7-4CAC-BEDE-8EB631EB3129}" type="pres">
      <dgm:prSet presAssocID="{F3AA5EE4-7689-4783-9AE2-1188F0A0D4E5}" presName="hierRoot1" presStyleCnt="0"/>
      <dgm:spPr/>
    </dgm:pt>
    <dgm:pt modelId="{958FF3DA-A3ED-48A5-A5B4-E601A1465A74}" type="pres">
      <dgm:prSet presAssocID="{F3AA5EE4-7689-4783-9AE2-1188F0A0D4E5}" presName="composite" presStyleCnt="0"/>
      <dgm:spPr/>
    </dgm:pt>
    <dgm:pt modelId="{B6BD358C-FBAD-42FA-80D9-3CCA20D2ECCD}" type="pres">
      <dgm:prSet presAssocID="{F3AA5EE4-7689-4783-9AE2-1188F0A0D4E5}" presName="background" presStyleLbl="node0" presStyleIdx="1" presStyleCnt="3"/>
      <dgm:spPr/>
    </dgm:pt>
    <dgm:pt modelId="{4FB45D00-EFF5-436C-8A6B-050EEA28F371}" type="pres">
      <dgm:prSet presAssocID="{F3AA5EE4-7689-4783-9AE2-1188F0A0D4E5}" presName="text" presStyleLbl="fgAcc0" presStyleIdx="1" presStyleCnt="3">
        <dgm:presLayoutVars>
          <dgm:chPref val="3"/>
        </dgm:presLayoutVars>
      </dgm:prSet>
      <dgm:spPr/>
    </dgm:pt>
    <dgm:pt modelId="{EB7835DF-D510-46B2-AF42-E848077155ED}" type="pres">
      <dgm:prSet presAssocID="{F3AA5EE4-7689-4783-9AE2-1188F0A0D4E5}" presName="hierChild2" presStyleCnt="0"/>
      <dgm:spPr/>
    </dgm:pt>
    <dgm:pt modelId="{6B7D9885-0BB1-486A-B8DE-43261DB2C8A4}" type="pres">
      <dgm:prSet presAssocID="{3E2CDC86-523B-4D33-B628-EB821066363E}" presName="hierRoot1" presStyleCnt="0"/>
      <dgm:spPr/>
    </dgm:pt>
    <dgm:pt modelId="{15523E92-7F8D-40E1-A7DE-F30D6647946C}" type="pres">
      <dgm:prSet presAssocID="{3E2CDC86-523B-4D33-B628-EB821066363E}" presName="composite" presStyleCnt="0"/>
      <dgm:spPr/>
    </dgm:pt>
    <dgm:pt modelId="{D4CB6390-A96E-410F-9C08-EB1376BB8B63}" type="pres">
      <dgm:prSet presAssocID="{3E2CDC86-523B-4D33-B628-EB821066363E}" presName="background" presStyleLbl="node0" presStyleIdx="2" presStyleCnt="3"/>
      <dgm:spPr/>
    </dgm:pt>
    <dgm:pt modelId="{3217E8CF-D421-4659-BFCD-2DCCBCE31488}" type="pres">
      <dgm:prSet presAssocID="{3E2CDC86-523B-4D33-B628-EB821066363E}" presName="text" presStyleLbl="fgAcc0" presStyleIdx="2" presStyleCnt="3">
        <dgm:presLayoutVars>
          <dgm:chPref val="3"/>
        </dgm:presLayoutVars>
      </dgm:prSet>
      <dgm:spPr/>
    </dgm:pt>
    <dgm:pt modelId="{446BC8F2-9508-4281-AB9C-00B85222EBB9}" type="pres">
      <dgm:prSet presAssocID="{3E2CDC86-523B-4D33-B628-EB821066363E}" presName="hierChild2" presStyleCnt="0"/>
      <dgm:spPr/>
    </dgm:pt>
  </dgm:ptLst>
  <dgm:cxnLst>
    <dgm:cxn modelId="{DA843B47-1BAC-490A-92A2-467F2139329C}" srcId="{83717DF5-AA19-4407-9E28-E6FB11EB5D9F}" destId="{F3AA5EE4-7689-4783-9AE2-1188F0A0D4E5}" srcOrd="1" destOrd="0" parTransId="{FACEC7D4-515A-4476-BA68-F451A5989E9B}" sibTransId="{D1316A41-B837-4EB1-BC64-491F02D494A2}"/>
    <dgm:cxn modelId="{B8834579-6963-44DA-AFBF-8FA409FA266E}" type="presOf" srcId="{3E2CDC86-523B-4D33-B628-EB821066363E}" destId="{3217E8CF-D421-4659-BFCD-2DCCBCE31488}" srcOrd="0" destOrd="0" presId="urn:microsoft.com/office/officeart/2005/8/layout/hierarchy1"/>
    <dgm:cxn modelId="{1B2A2087-4C59-4F72-B300-A020E25F444F}" type="presOf" srcId="{F3AA5EE4-7689-4783-9AE2-1188F0A0D4E5}" destId="{4FB45D00-EFF5-436C-8A6B-050EEA28F371}" srcOrd="0" destOrd="0" presId="urn:microsoft.com/office/officeart/2005/8/layout/hierarchy1"/>
    <dgm:cxn modelId="{083988A5-C5DD-4E1A-8604-31B64770FAB8}" type="presOf" srcId="{83717DF5-AA19-4407-9E28-E6FB11EB5D9F}" destId="{9D1B1A1B-467A-4CF7-8984-A69A6A824F32}" srcOrd="0" destOrd="0" presId="urn:microsoft.com/office/officeart/2005/8/layout/hierarchy1"/>
    <dgm:cxn modelId="{17C03FB7-1C9B-4734-89CA-A18A75E19E5F}" srcId="{83717DF5-AA19-4407-9E28-E6FB11EB5D9F}" destId="{3E2CDC86-523B-4D33-B628-EB821066363E}" srcOrd="2" destOrd="0" parTransId="{39E073BD-A8A3-4EFC-B60A-73C4044533DA}" sibTransId="{A79ABD88-38BB-40D1-B693-39A051DCBB46}"/>
    <dgm:cxn modelId="{CA05D8B8-57E1-4A73-AF76-54FA4335D279}" type="presOf" srcId="{D2595637-BC31-4F29-A0CC-F8734F06D51A}" destId="{BA3C7A01-F027-4370-B5E3-C5617468F6C2}" srcOrd="0" destOrd="0" presId="urn:microsoft.com/office/officeart/2005/8/layout/hierarchy1"/>
    <dgm:cxn modelId="{DE45E0CC-A8AC-4C87-86A5-6CB9E7B30574}" srcId="{83717DF5-AA19-4407-9E28-E6FB11EB5D9F}" destId="{D2595637-BC31-4F29-A0CC-F8734F06D51A}" srcOrd="0" destOrd="0" parTransId="{5608877D-6CA6-4AE4-88F1-1CD80D4B032A}" sibTransId="{27851ADB-36C9-4D24-B038-884C190BD445}"/>
    <dgm:cxn modelId="{CA6125D9-03DF-4949-8DEB-9035F7EFBC8A}" type="presParOf" srcId="{9D1B1A1B-467A-4CF7-8984-A69A6A824F32}" destId="{C3D29BB8-9204-4A51-A278-1402658EBC94}" srcOrd="0" destOrd="0" presId="urn:microsoft.com/office/officeart/2005/8/layout/hierarchy1"/>
    <dgm:cxn modelId="{DCB9C0E3-D601-4D0C-999A-14390BEB4FA9}" type="presParOf" srcId="{C3D29BB8-9204-4A51-A278-1402658EBC94}" destId="{25209159-AB25-4EDF-BDE3-3CD4FDFA194F}" srcOrd="0" destOrd="0" presId="urn:microsoft.com/office/officeart/2005/8/layout/hierarchy1"/>
    <dgm:cxn modelId="{DB7DFE55-9347-45FE-92DD-10472C7C97EE}" type="presParOf" srcId="{25209159-AB25-4EDF-BDE3-3CD4FDFA194F}" destId="{1E399944-479E-441E-BEF6-F1DAA03BFA34}" srcOrd="0" destOrd="0" presId="urn:microsoft.com/office/officeart/2005/8/layout/hierarchy1"/>
    <dgm:cxn modelId="{CCAD321F-00EE-475D-96EF-7E3E992B18B7}" type="presParOf" srcId="{25209159-AB25-4EDF-BDE3-3CD4FDFA194F}" destId="{BA3C7A01-F027-4370-B5E3-C5617468F6C2}" srcOrd="1" destOrd="0" presId="urn:microsoft.com/office/officeart/2005/8/layout/hierarchy1"/>
    <dgm:cxn modelId="{7A3C7768-10D7-4A0F-93EF-DCF8BD3175F0}" type="presParOf" srcId="{C3D29BB8-9204-4A51-A278-1402658EBC94}" destId="{4B7703C7-4E70-49EA-9814-4454BF89932C}" srcOrd="1" destOrd="0" presId="urn:microsoft.com/office/officeart/2005/8/layout/hierarchy1"/>
    <dgm:cxn modelId="{610E7958-5085-48B4-B194-B43D85F1473E}" type="presParOf" srcId="{9D1B1A1B-467A-4CF7-8984-A69A6A824F32}" destId="{CF8A2005-01A7-4CAC-BEDE-8EB631EB3129}" srcOrd="1" destOrd="0" presId="urn:microsoft.com/office/officeart/2005/8/layout/hierarchy1"/>
    <dgm:cxn modelId="{10A2C144-3AED-414E-B20D-425639854BCF}" type="presParOf" srcId="{CF8A2005-01A7-4CAC-BEDE-8EB631EB3129}" destId="{958FF3DA-A3ED-48A5-A5B4-E601A1465A74}" srcOrd="0" destOrd="0" presId="urn:microsoft.com/office/officeart/2005/8/layout/hierarchy1"/>
    <dgm:cxn modelId="{CF0FA962-6296-4950-8337-FAE4D8608950}" type="presParOf" srcId="{958FF3DA-A3ED-48A5-A5B4-E601A1465A74}" destId="{B6BD358C-FBAD-42FA-80D9-3CCA20D2ECCD}" srcOrd="0" destOrd="0" presId="urn:microsoft.com/office/officeart/2005/8/layout/hierarchy1"/>
    <dgm:cxn modelId="{500273C3-735B-4F85-BF31-2BCF40F32F5D}" type="presParOf" srcId="{958FF3DA-A3ED-48A5-A5B4-E601A1465A74}" destId="{4FB45D00-EFF5-436C-8A6B-050EEA28F371}" srcOrd="1" destOrd="0" presId="urn:microsoft.com/office/officeart/2005/8/layout/hierarchy1"/>
    <dgm:cxn modelId="{30C6F2C2-1B26-4308-9615-03F5101FDFC1}" type="presParOf" srcId="{CF8A2005-01A7-4CAC-BEDE-8EB631EB3129}" destId="{EB7835DF-D510-46B2-AF42-E848077155ED}" srcOrd="1" destOrd="0" presId="urn:microsoft.com/office/officeart/2005/8/layout/hierarchy1"/>
    <dgm:cxn modelId="{D323CEC4-F3BC-44CF-8A5E-75EF2230B4CE}" type="presParOf" srcId="{9D1B1A1B-467A-4CF7-8984-A69A6A824F32}" destId="{6B7D9885-0BB1-486A-B8DE-43261DB2C8A4}" srcOrd="2" destOrd="0" presId="urn:microsoft.com/office/officeart/2005/8/layout/hierarchy1"/>
    <dgm:cxn modelId="{0FB20E59-5C6E-4495-985A-334297C77321}" type="presParOf" srcId="{6B7D9885-0BB1-486A-B8DE-43261DB2C8A4}" destId="{15523E92-7F8D-40E1-A7DE-F30D6647946C}" srcOrd="0" destOrd="0" presId="urn:microsoft.com/office/officeart/2005/8/layout/hierarchy1"/>
    <dgm:cxn modelId="{2BBB5326-2ACE-47F5-93E2-E67FEAF46E8A}" type="presParOf" srcId="{15523E92-7F8D-40E1-A7DE-F30D6647946C}" destId="{D4CB6390-A96E-410F-9C08-EB1376BB8B63}" srcOrd="0" destOrd="0" presId="urn:microsoft.com/office/officeart/2005/8/layout/hierarchy1"/>
    <dgm:cxn modelId="{6314B42B-416A-4B41-BAF9-846DF2CDBB71}" type="presParOf" srcId="{15523E92-7F8D-40E1-A7DE-F30D6647946C}" destId="{3217E8CF-D421-4659-BFCD-2DCCBCE31488}" srcOrd="1" destOrd="0" presId="urn:microsoft.com/office/officeart/2005/8/layout/hierarchy1"/>
    <dgm:cxn modelId="{3186DD40-48F8-4FC7-9F3A-84B28F865B36}" type="presParOf" srcId="{6B7D9885-0BB1-486A-B8DE-43261DB2C8A4}" destId="{446BC8F2-9508-4281-AB9C-00B85222EBB9}"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76FF757-3E4A-43CB-BCE2-12D9EB6508B9}" type="doc">
      <dgm:prSet loTypeId="urn:microsoft.com/office/officeart/2018/2/layout/IconVerticalSolidList" loCatId="icon" qsTypeId="urn:microsoft.com/office/officeart/2005/8/quickstyle/simple1" qsCatId="simple" csTypeId="urn:microsoft.com/office/officeart/2018/5/colors/Iconchunking_neutralbg_accent2_2" csCatId="accent2" phldr="1"/>
      <dgm:spPr/>
      <dgm:t>
        <a:bodyPr/>
        <a:lstStyle/>
        <a:p>
          <a:endParaRPr lang="en-US"/>
        </a:p>
      </dgm:t>
    </dgm:pt>
    <dgm:pt modelId="{AFA3DF03-57B6-473F-B518-8949AD881037}">
      <dgm:prSet/>
      <dgm:spPr/>
      <dgm:t>
        <a:bodyPr/>
        <a:lstStyle/>
        <a:p>
          <a:r>
            <a:rPr lang="pl-PL" b="1" i="0"/>
            <a:t>Empatia:</a:t>
          </a:r>
          <a:endParaRPr lang="en-US"/>
        </a:p>
      </dgm:t>
    </dgm:pt>
    <dgm:pt modelId="{3ECD4326-ABD3-410B-8DB3-C3E3272961B4}" type="parTrans" cxnId="{5E468E08-8127-4365-A4F1-5B9B0EA0F6C3}">
      <dgm:prSet/>
      <dgm:spPr/>
      <dgm:t>
        <a:bodyPr/>
        <a:lstStyle/>
        <a:p>
          <a:endParaRPr lang="en-US"/>
        </a:p>
      </dgm:t>
    </dgm:pt>
    <dgm:pt modelId="{954B5A20-EBE7-4BCA-9B5D-9FC405D035B5}" type="sibTrans" cxnId="{5E468E08-8127-4365-A4F1-5B9B0EA0F6C3}">
      <dgm:prSet/>
      <dgm:spPr/>
      <dgm:t>
        <a:bodyPr/>
        <a:lstStyle/>
        <a:p>
          <a:endParaRPr lang="en-US"/>
        </a:p>
      </dgm:t>
    </dgm:pt>
    <dgm:pt modelId="{A7429E46-80E3-4B39-8DFC-2524B1D9EA8B}">
      <dgm:prSet/>
      <dgm:spPr/>
      <dgm:t>
        <a:bodyPr/>
        <a:lstStyle/>
        <a:p>
          <a:r>
            <a:rPr lang="pl-PL" b="0" i="0"/>
            <a:t>Umiejętność zrozumienia i współodczuwania uczuć drugiej strony pozwala na lepsze nawigowanie podczas negocjacji. To pomaga budować zaufanie i lepsze relacje.</a:t>
          </a:r>
          <a:endParaRPr lang="en-US"/>
        </a:p>
      </dgm:t>
    </dgm:pt>
    <dgm:pt modelId="{DC2F345B-DBAE-4E3C-A8B5-44D50F0907EB}" type="parTrans" cxnId="{0F008C05-FB8C-4156-A690-F245F5383485}">
      <dgm:prSet/>
      <dgm:spPr/>
      <dgm:t>
        <a:bodyPr/>
        <a:lstStyle/>
        <a:p>
          <a:endParaRPr lang="en-US"/>
        </a:p>
      </dgm:t>
    </dgm:pt>
    <dgm:pt modelId="{E523F80E-50D3-468A-A687-52CFF1190E2B}" type="sibTrans" cxnId="{0F008C05-FB8C-4156-A690-F245F5383485}">
      <dgm:prSet/>
      <dgm:spPr/>
      <dgm:t>
        <a:bodyPr/>
        <a:lstStyle/>
        <a:p>
          <a:endParaRPr lang="en-US"/>
        </a:p>
      </dgm:t>
    </dgm:pt>
    <dgm:pt modelId="{0EC8D2A2-8A6F-4248-990C-2B6FE8353049}">
      <dgm:prSet/>
      <dgm:spPr/>
      <dgm:t>
        <a:bodyPr/>
        <a:lstStyle/>
        <a:p>
          <a:r>
            <a:rPr lang="pl-PL" b="1" i="0"/>
            <a:t>Komunikacja Werbalna i Niewerbalna:</a:t>
          </a:r>
          <a:endParaRPr lang="en-US"/>
        </a:p>
      </dgm:t>
    </dgm:pt>
    <dgm:pt modelId="{CDACF3B0-E6BA-40B4-A722-BB61BFF4592A}" type="parTrans" cxnId="{C4024623-318B-463C-83FA-8021F0570740}">
      <dgm:prSet/>
      <dgm:spPr/>
      <dgm:t>
        <a:bodyPr/>
        <a:lstStyle/>
        <a:p>
          <a:endParaRPr lang="en-US"/>
        </a:p>
      </dgm:t>
    </dgm:pt>
    <dgm:pt modelId="{C8D00D66-E22E-4D37-9F52-C928E0BEE2AA}" type="sibTrans" cxnId="{C4024623-318B-463C-83FA-8021F0570740}">
      <dgm:prSet/>
      <dgm:spPr/>
      <dgm:t>
        <a:bodyPr/>
        <a:lstStyle/>
        <a:p>
          <a:endParaRPr lang="en-US"/>
        </a:p>
      </dgm:t>
    </dgm:pt>
    <dgm:pt modelId="{216B5340-8920-4555-A2A5-2E0533AF6C73}">
      <dgm:prSet/>
      <dgm:spPr/>
      <dgm:t>
        <a:bodyPr/>
        <a:lstStyle/>
        <a:p>
          <a:r>
            <a:rPr lang="pl-PL" b="0" i="0"/>
            <a:t>Jasne i skuteczne wyrażanie myśli poprzez słowa, ton głosu, gesty i mowę ciała jest kluczowe podczas negocjacji. Również zdolność do interpretacji komunikatu drugiej strony jest istotna.</a:t>
          </a:r>
          <a:endParaRPr lang="en-US"/>
        </a:p>
      </dgm:t>
    </dgm:pt>
    <dgm:pt modelId="{3287AB53-B6AF-4381-B39C-7F5A54A150BA}" type="parTrans" cxnId="{787E1D73-C6D3-446F-B5A8-86ADA2A268AA}">
      <dgm:prSet/>
      <dgm:spPr/>
      <dgm:t>
        <a:bodyPr/>
        <a:lstStyle/>
        <a:p>
          <a:endParaRPr lang="en-US"/>
        </a:p>
      </dgm:t>
    </dgm:pt>
    <dgm:pt modelId="{204E0C3A-5E0D-4496-BA24-1113D5FB4216}" type="sibTrans" cxnId="{787E1D73-C6D3-446F-B5A8-86ADA2A268AA}">
      <dgm:prSet/>
      <dgm:spPr/>
      <dgm:t>
        <a:bodyPr/>
        <a:lstStyle/>
        <a:p>
          <a:endParaRPr lang="en-US"/>
        </a:p>
      </dgm:t>
    </dgm:pt>
    <dgm:pt modelId="{7E3F6A6C-EEDF-4177-9572-ADD4DF910870}">
      <dgm:prSet/>
      <dgm:spPr/>
      <dgm:t>
        <a:bodyPr/>
        <a:lstStyle/>
        <a:p>
          <a:r>
            <a:rPr lang="pl-PL" b="1" i="0"/>
            <a:t>Zdolność Słuchania:</a:t>
          </a:r>
          <a:endParaRPr lang="en-US"/>
        </a:p>
      </dgm:t>
    </dgm:pt>
    <dgm:pt modelId="{DCD035FE-67C0-46D0-8AF7-661B03BD7F0E}" type="parTrans" cxnId="{ED9642C5-D1E8-4C4B-87FC-E3D4702D3F98}">
      <dgm:prSet/>
      <dgm:spPr/>
      <dgm:t>
        <a:bodyPr/>
        <a:lstStyle/>
        <a:p>
          <a:endParaRPr lang="en-US"/>
        </a:p>
      </dgm:t>
    </dgm:pt>
    <dgm:pt modelId="{C07A1D0C-9B99-4982-892A-4E357C1ACA24}" type="sibTrans" cxnId="{ED9642C5-D1E8-4C4B-87FC-E3D4702D3F98}">
      <dgm:prSet/>
      <dgm:spPr/>
      <dgm:t>
        <a:bodyPr/>
        <a:lstStyle/>
        <a:p>
          <a:endParaRPr lang="en-US"/>
        </a:p>
      </dgm:t>
    </dgm:pt>
    <dgm:pt modelId="{9A6C685B-6FDE-40B1-B045-42786E5A5363}">
      <dgm:prSet/>
      <dgm:spPr/>
      <dgm:t>
        <a:bodyPr/>
        <a:lstStyle/>
        <a:p>
          <a:r>
            <a:rPr lang="pl-PL" b="0" i="0"/>
            <a:t>Aktywne słuchanie, czyli skupienie się na tym, co mówi druga strona, zamiast planowania własnej odpowiedzi, pomaga zrozumieć jej potrzeby i obawy.</a:t>
          </a:r>
          <a:endParaRPr lang="en-US"/>
        </a:p>
      </dgm:t>
    </dgm:pt>
    <dgm:pt modelId="{4A12C280-5430-4F82-9BCA-C262A7240705}" type="parTrans" cxnId="{57F4757D-85B8-4D28-ADD7-1B072C8A6B00}">
      <dgm:prSet/>
      <dgm:spPr/>
      <dgm:t>
        <a:bodyPr/>
        <a:lstStyle/>
        <a:p>
          <a:endParaRPr lang="en-US"/>
        </a:p>
      </dgm:t>
    </dgm:pt>
    <dgm:pt modelId="{466F223F-C114-4C4C-B69C-6BDE5CC481D0}" type="sibTrans" cxnId="{57F4757D-85B8-4D28-ADD7-1B072C8A6B00}">
      <dgm:prSet/>
      <dgm:spPr/>
      <dgm:t>
        <a:bodyPr/>
        <a:lstStyle/>
        <a:p>
          <a:endParaRPr lang="en-US"/>
        </a:p>
      </dgm:t>
    </dgm:pt>
    <dgm:pt modelId="{4AB317D5-AE06-4CDF-9B11-E73E1622E9C9}">
      <dgm:prSet/>
      <dgm:spPr/>
      <dgm:t>
        <a:bodyPr/>
        <a:lstStyle/>
        <a:p>
          <a:r>
            <a:rPr lang="pl-PL" b="1" i="0"/>
            <a:t>Zarządzanie Emocjami:</a:t>
          </a:r>
          <a:endParaRPr lang="en-US"/>
        </a:p>
      </dgm:t>
    </dgm:pt>
    <dgm:pt modelId="{3F5BB697-DA2D-41F5-BA8C-0DFB117EE6EB}" type="parTrans" cxnId="{9520C8A4-7B53-4AB2-9AB6-9169A2D557E9}">
      <dgm:prSet/>
      <dgm:spPr/>
      <dgm:t>
        <a:bodyPr/>
        <a:lstStyle/>
        <a:p>
          <a:endParaRPr lang="en-US"/>
        </a:p>
      </dgm:t>
    </dgm:pt>
    <dgm:pt modelId="{3BA94B5D-2C28-4975-A272-1E1C0F182408}" type="sibTrans" cxnId="{9520C8A4-7B53-4AB2-9AB6-9169A2D557E9}">
      <dgm:prSet/>
      <dgm:spPr/>
      <dgm:t>
        <a:bodyPr/>
        <a:lstStyle/>
        <a:p>
          <a:endParaRPr lang="en-US"/>
        </a:p>
      </dgm:t>
    </dgm:pt>
    <dgm:pt modelId="{BA80F3A6-7BCC-481B-BB33-07EF6951CE28}">
      <dgm:prSet/>
      <dgm:spPr/>
      <dgm:t>
        <a:bodyPr/>
        <a:lstStyle/>
        <a:p>
          <a:r>
            <a:rPr lang="pl-PL" b="0" i="0"/>
            <a:t>Umiejętność kontrolowania własnych emocji i rozumienie emocji drugiej strony pozwala utrzymać spokojną atmosferę i unikać konfliktów.</a:t>
          </a:r>
          <a:endParaRPr lang="en-US"/>
        </a:p>
      </dgm:t>
    </dgm:pt>
    <dgm:pt modelId="{F86A60E4-FA4C-4949-B201-4E0E3156FC78}" type="parTrans" cxnId="{37965033-1A84-43F6-BB47-A20D7383FA22}">
      <dgm:prSet/>
      <dgm:spPr/>
      <dgm:t>
        <a:bodyPr/>
        <a:lstStyle/>
        <a:p>
          <a:endParaRPr lang="en-US"/>
        </a:p>
      </dgm:t>
    </dgm:pt>
    <dgm:pt modelId="{7E2C299E-43DE-479B-A0F0-366E92EC15F1}" type="sibTrans" cxnId="{37965033-1A84-43F6-BB47-A20D7383FA22}">
      <dgm:prSet/>
      <dgm:spPr/>
      <dgm:t>
        <a:bodyPr/>
        <a:lstStyle/>
        <a:p>
          <a:endParaRPr lang="en-US"/>
        </a:p>
      </dgm:t>
    </dgm:pt>
    <dgm:pt modelId="{BA84E474-877E-4E3E-8020-EF05606B04F8}" type="pres">
      <dgm:prSet presAssocID="{476FF757-3E4A-43CB-BCE2-12D9EB6508B9}" presName="root" presStyleCnt="0">
        <dgm:presLayoutVars>
          <dgm:dir/>
          <dgm:resizeHandles val="exact"/>
        </dgm:presLayoutVars>
      </dgm:prSet>
      <dgm:spPr/>
    </dgm:pt>
    <dgm:pt modelId="{D768D5B4-42CC-4688-8639-54157F2F54C2}" type="pres">
      <dgm:prSet presAssocID="{AFA3DF03-57B6-473F-B518-8949AD881037}" presName="compNode" presStyleCnt="0"/>
      <dgm:spPr/>
    </dgm:pt>
    <dgm:pt modelId="{F3D7E57A-3934-4B67-9239-87628F248278}" type="pres">
      <dgm:prSet presAssocID="{AFA3DF03-57B6-473F-B518-8949AD881037}" presName="bgRect" presStyleLbl="bgShp" presStyleIdx="0" presStyleCnt="4"/>
      <dgm:spPr/>
    </dgm:pt>
    <dgm:pt modelId="{A18554A4-4E33-45D8-8D30-4CE1FE5419E1}" type="pres">
      <dgm:prSet presAssocID="{AFA3DF03-57B6-473F-B518-8949AD881037}"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ścisk dłoni"/>
        </a:ext>
      </dgm:extLst>
    </dgm:pt>
    <dgm:pt modelId="{B7E1DCBC-C35A-4A0D-8911-292A1992D573}" type="pres">
      <dgm:prSet presAssocID="{AFA3DF03-57B6-473F-B518-8949AD881037}" presName="spaceRect" presStyleCnt="0"/>
      <dgm:spPr/>
    </dgm:pt>
    <dgm:pt modelId="{7F508024-2013-440E-A656-7EEB57FC512E}" type="pres">
      <dgm:prSet presAssocID="{AFA3DF03-57B6-473F-B518-8949AD881037}" presName="parTx" presStyleLbl="revTx" presStyleIdx="0" presStyleCnt="8">
        <dgm:presLayoutVars>
          <dgm:chMax val="0"/>
          <dgm:chPref val="0"/>
        </dgm:presLayoutVars>
      </dgm:prSet>
      <dgm:spPr/>
    </dgm:pt>
    <dgm:pt modelId="{B08FDD16-C6A3-4F23-B533-997F89331735}" type="pres">
      <dgm:prSet presAssocID="{AFA3DF03-57B6-473F-B518-8949AD881037}" presName="desTx" presStyleLbl="revTx" presStyleIdx="1" presStyleCnt="8">
        <dgm:presLayoutVars/>
      </dgm:prSet>
      <dgm:spPr/>
    </dgm:pt>
    <dgm:pt modelId="{6BD30034-F72E-4E6E-AA02-61E1E7D4AB08}" type="pres">
      <dgm:prSet presAssocID="{954B5A20-EBE7-4BCA-9B5D-9FC405D035B5}" presName="sibTrans" presStyleCnt="0"/>
      <dgm:spPr/>
    </dgm:pt>
    <dgm:pt modelId="{69212486-09ED-4F25-8594-3AB18F57C86A}" type="pres">
      <dgm:prSet presAssocID="{0EC8D2A2-8A6F-4248-990C-2B6FE8353049}" presName="compNode" presStyleCnt="0"/>
      <dgm:spPr/>
    </dgm:pt>
    <dgm:pt modelId="{FC69C762-1A17-4BC4-865A-D8DC7B39324C}" type="pres">
      <dgm:prSet presAssocID="{0EC8D2A2-8A6F-4248-990C-2B6FE8353049}" presName="bgRect" presStyleLbl="bgShp" presStyleIdx="1" presStyleCnt="4"/>
      <dgm:spPr/>
    </dgm:pt>
    <dgm:pt modelId="{3BBAC0DD-CE7A-4106-99ED-2AA81AE404D6}" type="pres">
      <dgm:prSet presAssocID="{0EC8D2A2-8A6F-4248-990C-2B6FE8353049}"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zat"/>
        </a:ext>
      </dgm:extLst>
    </dgm:pt>
    <dgm:pt modelId="{A1728ECF-FA0D-4E39-8003-DF5E7606E09A}" type="pres">
      <dgm:prSet presAssocID="{0EC8D2A2-8A6F-4248-990C-2B6FE8353049}" presName="spaceRect" presStyleCnt="0"/>
      <dgm:spPr/>
    </dgm:pt>
    <dgm:pt modelId="{F2E5938B-FFD0-4B8F-8681-CFB84F1C32AE}" type="pres">
      <dgm:prSet presAssocID="{0EC8D2A2-8A6F-4248-990C-2B6FE8353049}" presName="parTx" presStyleLbl="revTx" presStyleIdx="2" presStyleCnt="8">
        <dgm:presLayoutVars>
          <dgm:chMax val="0"/>
          <dgm:chPref val="0"/>
        </dgm:presLayoutVars>
      </dgm:prSet>
      <dgm:spPr/>
    </dgm:pt>
    <dgm:pt modelId="{4DD1CBF3-4EF0-4382-99ED-B6E3A071AB8B}" type="pres">
      <dgm:prSet presAssocID="{0EC8D2A2-8A6F-4248-990C-2B6FE8353049}" presName="desTx" presStyleLbl="revTx" presStyleIdx="3" presStyleCnt="8">
        <dgm:presLayoutVars/>
      </dgm:prSet>
      <dgm:spPr/>
    </dgm:pt>
    <dgm:pt modelId="{CF2F88E8-C987-44E2-A96F-7BCE9525BA7A}" type="pres">
      <dgm:prSet presAssocID="{C8D00D66-E22E-4D37-9F52-C928E0BEE2AA}" presName="sibTrans" presStyleCnt="0"/>
      <dgm:spPr/>
    </dgm:pt>
    <dgm:pt modelId="{DBB45B7C-DBA1-4E9B-89B9-8F795C32962D}" type="pres">
      <dgm:prSet presAssocID="{7E3F6A6C-EEDF-4177-9572-ADD4DF910870}" presName="compNode" presStyleCnt="0"/>
      <dgm:spPr/>
    </dgm:pt>
    <dgm:pt modelId="{EDC7EE96-F0EE-43CF-9F3E-5C5E8069A705}" type="pres">
      <dgm:prSet presAssocID="{7E3F6A6C-EEDF-4177-9572-ADD4DF910870}" presName="bgRect" presStyleLbl="bgShp" presStyleIdx="2" presStyleCnt="4"/>
      <dgm:spPr/>
    </dgm:pt>
    <dgm:pt modelId="{99EE1836-F097-4D76-9E71-25686EC34D1C}" type="pres">
      <dgm:prSet presAssocID="{7E3F6A6C-EEDF-4177-9572-ADD4DF910870}"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żytkownik"/>
        </a:ext>
      </dgm:extLst>
    </dgm:pt>
    <dgm:pt modelId="{13341275-6AF7-4967-A37C-D28E886DC21F}" type="pres">
      <dgm:prSet presAssocID="{7E3F6A6C-EEDF-4177-9572-ADD4DF910870}" presName="spaceRect" presStyleCnt="0"/>
      <dgm:spPr/>
    </dgm:pt>
    <dgm:pt modelId="{A0494519-C831-4790-8A93-BAB5173996BF}" type="pres">
      <dgm:prSet presAssocID="{7E3F6A6C-EEDF-4177-9572-ADD4DF910870}" presName="parTx" presStyleLbl="revTx" presStyleIdx="4" presStyleCnt="8">
        <dgm:presLayoutVars>
          <dgm:chMax val="0"/>
          <dgm:chPref val="0"/>
        </dgm:presLayoutVars>
      </dgm:prSet>
      <dgm:spPr/>
    </dgm:pt>
    <dgm:pt modelId="{79FF14B8-AF5A-48D0-A927-32E9213ADCE0}" type="pres">
      <dgm:prSet presAssocID="{7E3F6A6C-EEDF-4177-9572-ADD4DF910870}" presName="desTx" presStyleLbl="revTx" presStyleIdx="5" presStyleCnt="8">
        <dgm:presLayoutVars/>
      </dgm:prSet>
      <dgm:spPr/>
    </dgm:pt>
    <dgm:pt modelId="{4F2598B0-B14E-40AA-B57D-A390CC557D3D}" type="pres">
      <dgm:prSet presAssocID="{C07A1D0C-9B99-4982-892A-4E357C1ACA24}" presName="sibTrans" presStyleCnt="0"/>
      <dgm:spPr/>
    </dgm:pt>
    <dgm:pt modelId="{43FC9C7B-A244-422B-B940-4BA0C270CE33}" type="pres">
      <dgm:prSet presAssocID="{4AB317D5-AE06-4CDF-9B11-E73E1622E9C9}" presName="compNode" presStyleCnt="0"/>
      <dgm:spPr/>
    </dgm:pt>
    <dgm:pt modelId="{C0AB1097-A1E0-43D0-94E7-A6EC14491F13}" type="pres">
      <dgm:prSet presAssocID="{4AB317D5-AE06-4CDF-9B11-E73E1622E9C9}" presName="bgRect" presStyleLbl="bgShp" presStyleIdx="3" presStyleCnt="4"/>
      <dgm:spPr/>
    </dgm:pt>
    <dgm:pt modelId="{F8EA2376-7953-470F-A618-389828F07BCE}" type="pres">
      <dgm:prSet presAssocID="{4AB317D5-AE06-4CDF-9B11-E73E1622E9C9}"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Angry Face with No Fill"/>
        </a:ext>
      </dgm:extLst>
    </dgm:pt>
    <dgm:pt modelId="{8B9BB36F-4E6A-4B0F-8D70-DD44CBF4B62B}" type="pres">
      <dgm:prSet presAssocID="{4AB317D5-AE06-4CDF-9B11-E73E1622E9C9}" presName="spaceRect" presStyleCnt="0"/>
      <dgm:spPr/>
    </dgm:pt>
    <dgm:pt modelId="{1EB13435-5769-4252-B6B9-C7B30FF7E37B}" type="pres">
      <dgm:prSet presAssocID="{4AB317D5-AE06-4CDF-9B11-E73E1622E9C9}" presName="parTx" presStyleLbl="revTx" presStyleIdx="6" presStyleCnt="8">
        <dgm:presLayoutVars>
          <dgm:chMax val="0"/>
          <dgm:chPref val="0"/>
        </dgm:presLayoutVars>
      </dgm:prSet>
      <dgm:spPr/>
    </dgm:pt>
    <dgm:pt modelId="{13003FFB-D00D-4167-9633-CF5BC523710F}" type="pres">
      <dgm:prSet presAssocID="{4AB317D5-AE06-4CDF-9B11-E73E1622E9C9}" presName="desTx" presStyleLbl="revTx" presStyleIdx="7" presStyleCnt="8">
        <dgm:presLayoutVars/>
      </dgm:prSet>
      <dgm:spPr/>
    </dgm:pt>
  </dgm:ptLst>
  <dgm:cxnLst>
    <dgm:cxn modelId="{0F008C05-FB8C-4156-A690-F245F5383485}" srcId="{AFA3DF03-57B6-473F-B518-8949AD881037}" destId="{A7429E46-80E3-4B39-8DFC-2524B1D9EA8B}" srcOrd="0" destOrd="0" parTransId="{DC2F345B-DBAE-4E3C-A8B5-44D50F0907EB}" sibTransId="{E523F80E-50D3-468A-A687-52CFF1190E2B}"/>
    <dgm:cxn modelId="{5E468E08-8127-4365-A4F1-5B9B0EA0F6C3}" srcId="{476FF757-3E4A-43CB-BCE2-12D9EB6508B9}" destId="{AFA3DF03-57B6-473F-B518-8949AD881037}" srcOrd="0" destOrd="0" parTransId="{3ECD4326-ABD3-410B-8DB3-C3E3272961B4}" sibTransId="{954B5A20-EBE7-4BCA-9B5D-9FC405D035B5}"/>
    <dgm:cxn modelId="{3E3AE10C-7B99-4690-A958-169C03B2643C}" type="presOf" srcId="{7E3F6A6C-EEDF-4177-9572-ADD4DF910870}" destId="{A0494519-C831-4790-8A93-BAB5173996BF}" srcOrd="0" destOrd="0" presId="urn:microsoft.com/office/officeart/2018/2/layout/IconVerticalSolidList"/>
    <dgm:cxn modelId="{BAE3C916-0721-49B0-AB56-94722BA1971B}" type="presOf" srcId="{9A6C685B-6FDE-40B1-B045-42786E5A5363}" destId="{79FF14B8-AF5A-48D0-A927-32E9213ADCE0}" srcOrd="0" destOrd="0" presId="urn:microsoft.com/office/officeart/2018/2/layout/IconVerticalSolidList"/>
    <dgm:cxn modelId="{C4024623-318B-463C-83FA-8021F0570740}" srcId="{476FF757-3E4A-43CB-BCE2-12D9EB6508B9}" destId="{0EC8D2A2-8A6F-4248-990C-2B6FE8353049}" srcOrd="1" destOrd="0" parTransId="{CDACF3B0-E6BA-40B4-A722-BB61BFF4592A}" sibTransId="{C8D00D66-E22E-4D37-9F52-C928E0BEE2AA}"/>
    <dgm:cxn modelId="{37965033-1A84-43F6-BB47-A20D7383FA22}" srcId="{4AB317D5-AE06-4CDF-9B11-E73E1622E9C9}" destId="{BA80F3A6-7BCC-481B-BB33-07EF6951CE28}" srcOrd="0" destOrd="0" parTransId="{F86A60E4-FA4C-4949-B201-4E0E3156FC78}" sibTransId="{7E2C299E-43DE-479B-A0F0-366E92EC15F1}"/>
    <dgm:cxn modelId="{6278D042-2CB4-4CE0-8920-C4B2BB627622}" type="presOf" srcId="{BA80F3A6-7BCC-481B-BB33-07EF6951CE28}" destId="{13003FFB-D00D-4167-9633-CF5BC523710F}" srcOrd="0" destOrd="0" presId="urn:microsoft.com/office/officeart/2018/2/layout/IconVerticalSolidList"/>
    <dgm:cxn modelId="{0EC8CA45-B455-41CB-AFB0-8980E9127E06}" type="presOf" srcId="{476FF757-3E4A-43CB-BCE2-12D9EB6508B9}" destId="{BA84E474-877E-4E3E-8020-EF05606B04F8}" srcOrd="0" destOrd="0" presId="urn:microsoft.com/office/officeart/2018/2/layout/IconVerticalSolidList"/>
    <dgm:cxn modelId="{787E1D73-C6D3-446F-B5A8-86ADA2A268AA}" srcId="{0EC8D2A2-8A6F-4248-990C-2B6FE8353049}" destId="{216B5340-8920-4555-A2A5-2E0533AF6C73}" srcOrd="0" destOrd="0" parTransId="{3287AB53-B6AF-4381-B39C-7F5A54A150BA}" sibTransId="{204E0C3A-5E0D-4496-BA24-1113D5FB4216}"/>
    <dgm:cxn modelId="{EEB7A25A-7BC3-453A-AECD-ADAF07DC021D}" type="presOf" srcId="{216B5340-8920-4555-A2A5-2E0533AF6C73}" destId="{4DD1CBF3-4EF0-4382-99ED-B6E3A071AB8B}" srcOrd="0" destOrd="0" presId="urn:microsoft.com/office/officeart/2018/2/layout/IconVerticalSolidList"/>
    <dgm:cxn modelId="{57F4757D-85B8-4D28-ADD7-1B072C8A6B00}" srcId="{7E3F6A6C-EEDF-4177-9572-ADD4DF910870}" destId="{9A6C685B-6FDE-40B1-B045-42786E5A5363}" srcOrd="0" destOrd="0" parTransId="{4A12C280-5430-4F82-9BCA-C262A7240705}" sibTransId="{466F223F-C114-4C4C-B69C-6BDE5CC481D0}"/>
    <dgm:cxn modelId="{E48D669D-68F6-4013-822E-13F574A8685A}" type="presOf" srcId="{A7429E46-80E3-4B39-8DFC-2524B1D9EA8B}" destId="{B08FDD16-C6A3-4F23-B533-997F89331735}" srcOrd="0" destOrd="0" presId="urn:microsoft.com/office/officeart/2018/2/layout/IconVerticalSolidList"/>
    <dgm:cxn modelId="{3B39789D-7330-4902-A0EE-485F0FA0B071}" type="presOf" srcId="{0EC8D2A2-8A6F-4248-990C-2B6FE8353049}" destId="{F2E5938B-FFD0-4B8F-8681-CFB84F1C32AE}" srcOrd="0" destOrd="0" presId="urn:microsoft.com/office/officeart/2018/2/layout/IconVerticalSolidList"/>
    <dgm:cxn modelId="{9520C8A4-7B53-4AB2-9AB6-9169A2D557E9}" srcId="{476FF757-3E4A-43CB-BCE2-12D9EB6508B9}" destId="{4AB317D5-AE06-4CDF-9B11-E73E1622E9C9}" srcOrd="3" destOrd="0" parTransId="{3F5BB697-DA2D-41F5-BA8C-0DFB117EE6EB}" sibTransId="{3BA94B5D-2C28-4975-A272-1E1C0F182408}"/>
    <dgm:cxn modelId="{6F5ED8B2-29F3-448A-9D26-AEFD9A0228F9}" type="presOf" srcId="{4AB317D5-AE06-4CDF-9B11-E73E1622E9C9}" destId="{1EB13435-5769-4252-B6B9-C7B30FF7E37B}" srcOrd="0" destOrd="0" presId="urn:microsoft.com/office/officeart/2018/2/layout/IconVerticalSolidList"/>
    <dgm:cxn modelId="{ED9642C5-D1E8-4C4B-87FC-E3D4702D3F98}" srcId="{476FF757-3E4A-43CB-BCE2-12D9EB6508B9}" destId="{7E3F6A6C-EEDF-4177-9572-ADD4DF910870}" srcOrd="2" destOrd="0" parTransId="{DCD035FE-67C0-46D0-8AF7-661B03BD7F0E}" sibTransId="{C07A1D0C-9B99-4982-892A-4E357C1ACA24}"/>
    <dgm:cxn modelId="{5B534ED4-9B72-40B3-9A7C-47A2F726DE98}" type="presOf" srcId="{AFA3DF03-57B6-473F-B518-8949AD881037}" destId="{7F508024-2013-440E-A656-7EEB57FC512E}" srcOrd="0" destOrd="0" presId="urn:microsoft.com/office/officeart/2018/2/layout/IconVerticalSolidList"/>
    <dgm:cxn modelId="{412966D9-8EFA-4FE8-80D5-0A64725627F7}" type="presParOf" srcId="{BA84E474-877E-4E3E-8020-EF05606B04F8}" destId="{D768D5B4-42CC-4688-8639-54157F2F54C2}" srcOrd="0" destOrd="0" presId="urn:microsoft.com/office/officeart/2018/2/layout/IconVerticalSolidList"/>
    <dgm:cxn modelId="{BD2AAFE3-9377-4829-AB16-D64B986D6021}" type="presParOf" srcId="{D768D5B4-42CC-4688-8639-54157F2F54C2}" destId="{F3D7E57A-3934-4B67-9239-87628F248278}" srcOrd="0" destOrd="0" presId="urn:microsoft.com/office/officeart/2018/2/layout/IconVerticalSolidList"/>
    <dgm:cxn modelId="{0152337A-576E-4B6A-8700-0040C5E1A3DF}" type="presParOf" srcId="{D768D5B4-42CC-4688-8639-54157F2F54C2}" destId="{A18554A4-4E33-45D8-8D30-4CE1FE5419E1}" srcOrd="1" destOrd="0" presId="urn:microsoft.com/office/officeart/2018/2/layout/IconVerticalSolidList"/>
    <dgm:cxn modelId="{4C5CC06A-0626-40BB-9EA6-66376ABC6B1C}" type="presParOf" srcId="{D768D5B4-42CC-4688-8639-54157F2F54C2}" destId="{B7E1DCBC-C35A-4A0D-8911-292A1992D573}" srcOrd="2" destOrd="0" presId="urn:microsoft.com/office/officeart/2018/2/layout/IconVerticalSolidList"/>
    <dgm:cxn modelId="{50FBBD48-1E73-45F3-A0FA-6B29E6441A02}" type="presParOf" srcId="{D768D5B4-42CC-4688-8639-54157F2F54C2}" destId="{7F508024-2013-440E-A656-7EEB57FC512E}" srcOrd="3" destOrd="0" presId="urn:microsoft.com/office/officeart/2018/2/layout/IconVerticalSolidList"/>
    <dgm:cxn modelId="{B5A8E1D4-2157-4ACE-9314-4EA98BA6D55A}" type="presParOf" srcId="{D768D5B4-42CC-4688-8639-54157F2F54C2}" destId="{B08FDD16-C6A3-4F23-B533-997F89331735}" srcOrd="4" destOrd="0" presId="urn:microsoft.com/office/officeart/2018/2/layout/IconVerticalSolidList"/>
    <dgm:cxn modelId="{AFAD6398-9EF2-4416-92DF-07FB40DBF8F3}" type="presParOf" srcId="{BA84E474-877E-4E3E-8020-EF05606B04F8}" destId="{6BD30034-F72E-4E6E-AA02-61E1E7D4AB08}" srcOrd="1" destOrd="0" presId="urn:microsoft.com/office/officeart/2018/2/layout/IconVerticalSolidList"/>
    <dgm:cxn modelId="{509D0093-88C9-4E9E-A8E5-C9991F3D7659}" type="presParOf" srcId="{BA84E474-877E-4E3E-8020-EF05606B04F8}" destId="{69212486-09ED-4F25-8594-3AB18F57C86A}" srcOrd="2" destOrd="0" presId="urn:microsoft.com/office/officeart/2018/2/layout/IconVerticalSolidList"/>
    <dgm:cxn modelId="{61481018-02DE-4F6D-B4E3-786593A2BD78}" type="presParOf" srcId="{69212486-09ED-4F25-8594-3AB18F57C86A}" destId="{FC69C762-1A17-4BC4-865A-D8DC7B39324C}" srcOrd="0" destOrd="0" presId="urn:microsoft.com/office/officeart/2018/2/layout/IconVerticalSolidList"/>
    <dgm:cxn modelId="{9883467B-66DA-487C-A0CA-45A8BC860B39}" type="presParOf" srcId="{69212486-09ED-4F25-8594-3AB18F57C86A}" destId="{3BBAC0DD-CE7A-4106-99ED-2AA81AE404D6}" srcOrd="1" destOrd="0" presId="urn:microsoft.com/office/officeart/2018/2/layout/IconVerticalSolidList"/>
    <dgm:cxn modelId="{DB1F8361-D398-4309-B869-DD534B5786C4}" type="presParOf" srcId="{69212486-09ED-4F25-8594-3AB18F57C86A}" destId="{A1728ECF-FA0D-4E39-8003-DF5E7606E09A}" srcOrd="2" destOrd="0" presId="urn:microsoft.com/office/officeart/2018/2/layout/IconVerticalSolidList"/>
    <dgm:cxn modelId="{06A32337-FD08-4D73-929C-54DFE28942CC}" type="presParOf" srcId="{69212486-09ED-4F25-8594-3AB18F57C86A}" destId="{F2E5938B-FFD0-4B8F-8681-CFB84F1C32AE}" srcOrd="3" destOrd="0" presId="urn:microsoft.com/office/officeart/2018/2/layout/IconVerticalSolidList"/>
    <dgm:cxn modelId="{3535675C-AF81-4736-8CFF-6804A5E2D678}" type="presParOf" srcId="{69212486-09ED-4F25-8594-3AB18F57C86A}" destId="{4DD1CBF3-4EF0-4382-99ED-B6E3A071AB8B}" srcOrd="4" destOrd="0" presId="urn:microsoft.com/office/officeart/2018/2/layout/IconVerticalSolidList"/>
    <dgm:cxn modelId="{02C2A698-4A9D-465C-907C-A43E18AE3D74}" type="presParOf" srcId="{BA84E474-877E-4E3E-8020-EF05606B04F8}" destId="{CF2F88E8-C987-44E2-A96F-7BCE9525BA7A}" srcOrd="3" destOrd="0" presId="urn:microsoft.com/office/officeart/2018/2/layout/IconVerticalSolidList"/>
    <dgm:cxn modelId="{BA801EF6-72A7-48B0-9D3B-04A20BDD0FB2}" type="presParOf" srcId="{BA84E474-877E-4E3E-8020-EF05606B04F8}" destId="{DBB45B7C-DBA1-4E9B-89B9-8F795C32962D}" srcOrd="4" destOrd="0" presId="urn:microsoft.com/office/officeart/2018/2/layout/IconVerticalSolidList"/>
    <dgm:cxn modelId="{E32201A8-D834-4CE2-B01D-ED0322D0C2E8}" type="presParOf" srcId="{DBB45B7C-DBA1-4E9B-89B9-8F795C32962D}" destId="{EDC7EE96-F0EE-43CF-9F3E-5C5E8069A705}" srcOrd="0" destOrd="0" presId="urn:microsoft.com/office/officeart/2018/2/layout/IconVerticalSolidList"/>
    <dgm:cxn modelId="{8D63BAF0-666B-4D96-B9EC-2B20344A1C80}" type="presParOf" srcId="{DBB45B7C-DBA1-4E9B-89B9-8F795C32962D}" destId="{99EE1836-F097-4D76-9E71-25686EC34D1C}" srcOrd="1" destOrd="0" presId="urn:microsoft.com/office/officeart/2018/2/layout/IconVerticalSolidList"/>
    <dgm:cxn modelId="{F1B25518-8C62-45C6-A854-BDB684516CF5}" type="presParOf" srcId="{DBB45B7C-DBA1-4E9B-89B9-8F795C32962D}" destId="{13341275-6AF7-4967-A37C-D28E886DC21F}" srcOrd="2" destOrd="0" presId="urn:microsoft.com/office/officeart/2018/2/layout/IconVerticalSolidList"/>
    <dgm:cxn modelId="{1F962A1C-345A-43BD-B6BA-30FAE26D40C2}" type="presParOf" srcId="{DBB45B7C-DBA1-4E9B-89B9-8F795C32962D}" destId="{A0494519-C831-4790-8A93-BAB5173996BF}" srcOrd="3" destOrd="0" presId="urn:microsoft.com/office/officeart/2018/2/layout/IconVerticalSolidList"/>
    <dgm:cxn modelId="{E4B30415-C120-4B08-98E2-023FDEC33F74}" type="presParOf" srcId="{DBB45B7C-DBA1-4E9B-89B9-8F795C32962D}" destId="{79FF14B8-AF5A-48D0-A927-32E9213ADCE0}" srcOrd="4" destOrd="0" presId="urn:microsoft.com/office/officeart/2018/2/layout/IconVerticalSolidList"/>
    <dgm:cxn modelId="{71C901A3-2F32-41E0-80B6-99189DD368C3}" type="presParOf" srcId="{BA84E474-877E-4E3E-8020-EF05606B04F8}" destId="{4F2598B0-B14E-40AA-B57D-A390CC557D3D}" srcOrd="5" destOrd="0" presId="urn:microsoft.com/office/officeart/2018/2/layout/IconVerticalSolidList"/>
    <dgm:cxn modelId="{82D4E4F7-B438-4B95-B846-A60C4E20BADA}" type="presParOf" srcId="{BA84E474-877E-4E3E-8020-EF05606B04F8}" destId="{43FC9C7B-A244-422B-B940-4BA0C270CE33}" srcOrd="6" destOrd="0" presId="urn:microsoft.com/office/officeart/2018/2/layout/IconVerticalSolidList"/>
    <dgm:cxn modelId="{75C1E78E-9C0E-496E-9EDD-62BF6DC47A19}" type="presParOf" srcId="{43FC9C7B-A244-422B-B940-4BA0C270CE33}" destId="{C0AB1097-A1E0-43D0-94E7-A6EC14491F13}" srcOrd="0" destOrd="0" presId="urn:microsoft.com/office/officeart/2018/2/layout/IconVerticalSolidList"/>
    <dgm:cxn modelId="{DD42DB90-0647-4EB3-B153-60223FAC85C4}" type="presParOf" srcId="{43FC9C7B-A244-422B-B940-4BA0C270CE33}" destId="{F8EA2376-7953-470F-A618-389828F07BCE}" srcOrd="1" destOrd="0" presId="urn:microsoft.com/office/officeart/2018/2/layout/IconVerticalSolidList"/>
    <dgm:cxn modelId="{BFCB491E-0881-4AB4-BC6F-F734A4816D6C}" type="presParOf" srcId="{43FC9C7B-A244-422B-B940-4BA0C270CE33}" destId="{8B9BB36F-4E6A-4B0F-8D70-DD44CBF4B62B}" srcOrd="2" destOrd="0" presId="urn:microsoft.com/office/officeart/2018/2/layout/IconVerticalSolidList"/>
    <dgm:cxn modelId="{22D61950-3C63-4152-8EEE-8575D0C1D6BA}" type="presParOf" srcId="{43FC9C7B-A244-422B-B940-4BA0C270CE33}" destId="{1EB13435-5769-4252-B6B9-C7B30FF7E37B}" srcOrd="3" destOrd="0" presId="urn:microsoft.com/office/officeart/2018/2/layout/IconVerticalSolidList"/>
    <dgm:cxn modelId="{792853C1-7815-46AB-8271-3A28B544E40A}" type="presParOf" srcId="{43FC9C7B-A244-422B-B940-4BA0C270CE33}" destId="{13003FFB-D00D-4167-9633-CF5BC523710F}"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E8358E1-CC2E-4D53-BC0A-6A38F13520B2}" type="doc">
      <dgm:prSet loTypeId="urn:microsoft.com/office/officeart/2018/2/layout/IconVerticalSolidList" loCatId="icon" qsTypeId="urn:microsoft.com/office/officeart/2005/8/quickstyle/simple1" qsCatId="simple" csTypeId="urn:microsoft.com/office/officeart/2018/5/colors/Iconchunking_neutralbg_accent0_3" csCatId="mainScheme" phldr="1"/>
      <dgm:spPr/>
      <dgm:t>
        <a:bodyPr/>
        <a:lstStyle/>
        <a:p>
          <a:endParaRPr lang="en-US"/>
        </a:p>
      </dgm:t>
    </dgm:pt>
    <dgm:pt modelId="{CFB59DA5-0CC4-4EF4-ACD4-B97D5666CB4B}">
      <dgm:prSet/>
      <dgm:spPr/>
      <dgm:t>
        <a:bodyPr/>
        <a:lstStyle/>
        <a:p>
          <a:r>
            <a:rPr lang="pl-PL" b="1" i="0"/>
            <a:t>Analityczne Myślenie:</a:t>
          </a:r>
          <a:endParaRPr lang="en-US"/>
        </a:p>
      </dgm:t>
    </dgm:pt>
    <dgm:pt modelId="{96796CDF-534E-4A9D-8583-3F90E2E718FD}" type="parTrans" cxnId="{3E17DFD4-6939-446C-8122-B9CA19EA1A81}">
      <dgm:prSet/>
      <dgm:spPr/>
      <dgm:t>
        <a:bodyPr/>
        <a:lstStyle/>
        <a:p>
          <a:endParaRPr lang="en-US"/>
        </a:p>
      </dgm:t>
    </dgm:pt>
    <dgm:pt modelId="{4B9DFB50-3A4B-41CF-B2C6-3016C6EA5192}" type="sibTrans" cxnId="{3E17DFD4-6939-446C-8122-B9CA19EA1A81}">
      <dgm:prSet/>
      <dgm:spPr/>
      <dgm:t>
        <a:bodyPr/>
        <a:lstStyle/>
        <a:p>
          <a:endParaRPr lang="en-US"/>
        </a:p>
      </dgm:t>
    </dgm:pt>
    <dgm:pt modelId="{524D5559-DBA8-4508-9B2E-2B9F72749E83}">
      <dgm:prSet/>
      <dgm:spPr/>
      <dgm:t>
        <a:bodyPr/>
        <a:lstStyle/>
        <a:p>
          <a:r>
            <a:rPr lang="pl-PL" b="0" i="0"/>
            <a:t>Zdolność do analizy informacji, oceny sytuacji i przewidywania konsekwencji różnych działań pomaga w podejmowaniu świadomych decyzji podczas negocjacji.</a:t>
          </a:r>
          <a:endParaRPr lang="en-US"/>
        </a:p>
      </dgm:t>
    </dgm:pt>
    <dgm:pt modelId="{090963AF-76EC-4D9F-8E39-4F04859DB244}" type="parTrans" cxnId="{35FD7C32-1E00-4BCA-A85A-99217267C224}">
      <dgm:prSet/>
      <dgm:spPr/>
      <dgm:t>
        <a:bodyPr/>
        <a:lstStyle/>
        <a:p>
          <a:endParaRPr lang="en-US"/>
        </a:p>
      </dgm:t>
    </dgm:pt>
    <dgm:pt modelId="{312639E7-5A75-4B07-8A77-39C523D8EFBB}" type="sibTrans" cxnId="{35FD7C32-1E00-4BCA-A85A-99217267C224}">
      <dgm:prSet/>
      <dgm:spPr/>
      <dgm:t>
        <a:bodyPr/>
        <a:lstStyle/>
        <a:p>
          <a:endParaRPr lang="en-US"/>
        </a:p>
      </dgm:t>
    </dgm:pt>
    <dgm:pt modelId="{5B645151-6B37-4BA9-BF20-23323817AD25}">
      <dgm:prSet/>
      <dgm:spPr/>
      <dgm:t>
        <a:bodyPr/>
        <a:lstStyle/>
        <a:p>
          <a:r>
            <a:rPr lang="pl-PL" b="1" i="0"/>
            <a:t>Kreatywność i Rozwiązywanie Problemów:</a:t>
          </a:r>
          <a:endParaRPr lang="en-US"/>
        </a:p>
      </dgm:t>
    </dgm:pt>
    <dgm:pt modelId="{55D4AEAA-6216-4C34-9DA4-340D48C12E6F}" type="parTrans" cxnId="{985780E2-B79F-4447-9C9E-82AFB0D35163}">
      <dgm:prSet/>
      <dgm:spPr/>
      <dgm:t>
        <a:bodyPr/>
        <a:lstStyle/>
        <a:p>
          <a:endParaRPr lang="en-US"/>
        </a:p>
      </dgm:t>
    </dgm:pt>
    <dgm:pt modelId="{23B6CCAA-8298-46B7-AC12-FAD908EBB5E1}" type="sibTrans" cxnId="{985780E2-B79F-4447-9C9E-82AFB0D35163}">
      <dgm:prSet/>
      <dgm:spPr/>
      <dgm:t>
        <a:bodyPr/>
        <a:lstStyle/>
        <a:p>
          <a:endParaRPr lang="en-US"/>
        </a:p>
      </dgm:t>
    </dgm:pt>
    <dgm:pt modelId="{091D0F02-34C5-4607-91B3-46580A36A7AA}">
      <dgm:prSet/>
      <dgm:spPr/>
      <dgm:t>
        <a:bodyPr/>
        <a:lstStyle/>
        <a:p>
          <a:r>
            <a:rPr lang="pl-PL" b="0" i="0"/>
            <a:t>Znalezienie innowacyjnych rozwiązań i elastyczność w myśleniu są kluczowe dla unikania impasów i osiągania korzystnych porozumień.</a:t>
          </a:r>
          <a:endParaRPr lang="en-US"/>
        </a:p>
      </dgm:t>
    </dgm:pt>
    <dgm:pt modelId="{5050647E-4A8F-4A1A-9FF8-EBF1161D4EAA}" type="parTrans" cxnId="{A0E1134A-900C-4B4B-8345-25DC36111C6E}">
      <dgm:prSet/>
      <dgm:spPr/>
      <dgm:t>
        <a:bodyPr/>
        <a:lstStyle/>
        <a:p>
          <a:endParaRPr lang="en-US"/>
        </a:p>
      </dgm:t>
    </dgm:pt>
    <dgm:pt modelId="{1AD9AB13-5F2C-4312-B8CD-E7A9016F1E89}" type="sibTrans" cxnId="{A0E1134A-900C-4B4B-8345-25DC36111C6E}">
      <dgm:prSet/>
      <dgm:spPr/>
      <dgm:t>
        <a:bodyPr/>
        <a:lstStyle/>
        <a:p>
          <a:endParaRPr lang="en-US"/>
        </a:p>
      </dgm:t>
    </dgm:pt>
    <dgm:pt modelId="{32166304-0E31-4110-8966-F7E04495B71F}">
      <dgm:prSet/>
      <dgm:spPr/>
      <dgm:t>
        <a:bodyPr/>
        <a:lstStyle/>
        <a:p>
          <a:r>
            <a:rPr lang="pl-PL" b="1" i="0"/>
            <a:t>Zarządzanie Czasem:</a:t>
          </a:r>
          <a:endParaRPr lang="en-US"/>
        </a:p>
      </dgm:t>
    </dgm:pt>
    <dgm:pt modelId="{E9EA3A87-2885-497D-8030-F90BA9F817F5}" type="parTrans" cxnId="{97579D57-377D-4A02-A745-9E2A2B7BE510}">
      <dgm:prSet/>
      <dgm:spPr/>
      <dgm:t>
        <a:bodyPr/>
        <a:lstStyle/>
        <a:p>
          <a:endParaRPr lang="en-US"/>
        </a:p>
      </dgm:t>
    </dgm:pt>
    <dgm:pt modelId="{BAA80DA7-2987-4CCA-AA92-9B3223BB3B7B}" type="sibTrans" cxnId="{97579D57-377D-4A02-A745-9E2A2B7BE510}">
      <dgm:prSet/>
      <dgm:spPr/>
      <dgm:t>
        <a:bodyPr/>
        <a:lstStyle/>
        <a:p>
          <a:endParaRPr lang="en-US"/>
        </a:p>
      </dgm:t>
    </dgm:pt>
    <dgm:pt modelId="{AC7E64FC-CE8E-4FFE-83A0-05A2D7297A7B}">
      <dgm:prSet/>
      <dgm:spPr/>
      <dgm:t>
        <a:bodyPr/>
        <a:lstStyle/>
        <a:p>
          <a:r>
            <a:rPr lang="pl-PL" b="0" i="0"/>
            <a:t>Skuteczne planowanie i wykorzystanie czasu podczas negocjacji są istotne, zwłaszcza w przypadku negocjacji biznesowych.</a:t>
          </a:r>
          <a:endParaRPr lang="en-US"/>
        </a:p>
      </dgm:t>
    </dgm:pt>
    <dgm:pt modelId="{438F2E7D-DB01-4F1C-ADF8-ACCBEDE3692A}" type="parTrans" cxnId="{C1A48E39-E2E0-465D-B575-478341C975CC}">
      <dgm:prSet/>
      <dgm:spPr/>
      <dgm:t>
        <a:bodyPr/>
        <a:lstStyle/>
        <a:p>
          <a:endParaRPr lang="en-US"/>
        </a:p>
      </dgm:t>
    </dgm:pt>
    <dgm:pt modelId="{6FEA70F0-9516-4F13-98F9-9CD3594C917D}" type="sibTrans" cxnId="{C1A48E39-E2E0-465D-B575-478341C975CC}">
      <dgm:prSet/>
      <dgm:spPr/>
      <dgm:t>
        <a:bodyPr/>
        <a:lstStyle/>
        <a:p>
          <a:endParaRPr lang="en-US"/>
        </a:p>
      </dgm:t>
    </dgm:pt>
    <dgm:pt modelId="{A1CFC23E-8F11-4B41-BE4C-A3EE928814EF}">
      <dgm:prSet/>
      <dgm:spPr/>
      <dgm:t>
        <a:bodyPr/>
        <a:lstStyle/>
        <a:p>
          <a:r>
            <a:rPr lang="pl-PL" b="1" i="0"/>
            <a:t>Asertywność:</a:t>
          </a:r>
          <a:endParaRPr lang="en-US"/>
        </a:p>
      </dgm:t>
    </dgm:pt>
    <dgm:pt modelId="{CD1649B3-BBED-4BF9-9F28-77B74E8495E8}" type="parTrans" cxnId="{E5BBE383-6BEE-4A7D-833A-B624F0B2AB8C}">
      <dgm:prSet/>
      <dgm:spPr/>
      <dgm:t>
        <a:bodyPr/>
        <a:lstStyle/>
        <a:p>
          <a:endParaRPr lang="en-US"/>
        </a:p>
      </dgm:t>
    </dgm:pt>
    <dgm:pt modelId="{4C311353-1374-4AB2-B648-E8826C925ACC}" type="sibTrans" cxnId="{E5BBE383-6BEE-4A7D-833A-B624F0B2AB8C}">
      <dgm:prSet/>
      <dgm:spPr/>
      <dgm:t>
        <a:bodyPr/>
        <a:lstStyle/>
        <a:p>
          <a:endParaRPr lang="en-US"/>
        </a:p>
      </dgm:t>
    </dgm:pt>
    <dgm:pt modelId="{F65EA04F-94BF-4EEE-8523-E46C936BECFF}">
      <dgm:prSet/>
      <dgm:spPr/>
      <dgm:t>
        <a:bodyPr/>
        <a:lstStyle/>
        <a:p>
          <a:r>
            <a:rPr lang="pl-PL" b="0" i="0"/>
            <a:t>Wyrażanie swoich potrzeb i poglądów w sposób zdecydowany, ale jednocześnie szanujący drugą stronę, jest ważne w negocjacjach.</a:t>
          </a:r>
          <a:endParaRPr lang="en-US"/>
        </a:p>
      </dgm:t>
    </dgm:pt>
    <dgm:pt modelId="{0585C069-D4F5-4CA6-9388-D07CE7D7ABB1}" type="parTrans" cxnId="{0E0205D6-27FD-46E7-98AB-409C969EFC70}">
      <dgm:prSet/>
      <dgm:spPr/>
      <dgm:t>
        <a:bodyPr/>
        <a:lstStyle/>
        <a:p>
          <a:endParaRPr lang="en-US"/>
        </a:p>
      </dgm:t>
    </dgm:pt>
    <dgm:pt modelId="{EFFE6CF7-8D2F-4252-840A-41BD9AEB1811}" type="sibTrans" cxnId="{0E0205D6-27FD-46E7-98AB-409C969EFC70}">
      <dgm:prSet/>
      <dgm:spPr/>
      <dgm:t>
        <a:bodyPr/>
        <a:lstStyle/>
        <a:p>
          <a:endParaRPr lang="en-US"/>
        </a:p>
      </dgm:t>
    </dgm:pt>
    <dgm:pt modelId="{AFDA0CEC-5B32-40A1-A909-E9C32E069B46}">
      <dgm:prSet/>
      <dgm:spPr/>
      <dgm:t>
        <a:bodyPr/>
        <a:lstStyle/>
        <a:p>
          <a:r>
            <a:rPr lang="pl-PL" b="1" i="0"/>
            <a:t>Znajomość Branży lub Tematu:</a:t>
          </a:r>
          <a:endParaRPr lang="en-US"/>
        </a:p>
      </dgm:t>
    </dgm:pt>
    <dgm:pt modelId="{0F965DC6-EB26-48AC-972D-F5A3BBBC1430}" type="parTrans" cxnId="{B31C21C0-25D7-47B4-AFBD-066C0F5801B0}">
      <dgm:prSet/>
      <dgm:spPr/>
      <dgm:t>
        <a:bodyPr/>
        <a:lstStyle/>
        <a:p>
          <a:endParaRPr lang="en-US"/>
        </a:p>
      </dgm:t>
    </dgm:pt>
    <dgm:pt modelId="{583DA6E2-72B1-473E-901A-C3374EEDBEA9}" type="sibTrans" cxnId="{B31C21C0-25D7-47B4-AFBD-066C0F5801B0}">
      <dgm:prSet/>
      <dgm:spPr/>
      <dgm:t>
        <a:bodyPr/>
        <a:lstStyle/>
        <a:p>
          <a:endParaRPr lang="en-US"/>
        </a:p>
      </dgm:t>
    </dgm:pt>
    <dgm:pt modelId="{818A210F-4EA5-4E97-8626-7CD0B8AF2995}">
      <dgm:prSet/>
      <dgm:spPr/>
      <dgm:t>
        <a:bodyPr/>
        <a:lstStyle/>
        <a:p>
          <a:r>
            <a:rPr lang="pl-PL" b="0" i="0"/>
            <a:t>Im lepiej zrozumiesz kontekst i specyfikę negocjacji, tym skuteczniej będziesz w stanie bronić swoich interesów.</a:t>
          </a:r>
          <a:endParaRPr lang="en-US"/>
        </a:p>
      </dgm:t>
    </dgm:pt>
    <dgm:pt modelId="{B9DE7A69-22D0-4E05-B6CE-69CF7E2E7F11}" type="parTrans" cxnId="{25D720F7-70F8-49C3-A768-819FECC0E005}">
      <dgm:prSet/>
      <dgm:spPr/>
      <dgm:t>
        <a:bodyPr/>
        <a:lstStyle/>
        <a:p>
          <a:endParaRPr lang="en-US"/>
        </a:p>
      </dgm:t>
    </dgm:pt>
    <dgm:pt modelId="{1BDF0444-5AC3-4805-AB30-5B035F9EF796}" type="sibTrans" cxnId="{25D720F7-70F8-49C3-A768-819FECC0E005}">
      <dgm:prSet/>
      <dgm:spPr/>
      <dgm:t>
        <a:bodyPr/>
        <a:lstStyle/>
        <a:p>
          <a:endParaRPr lang="en-US"/>
        </a:p>
      </dgm:t>
    </dgm:pt>
    <dgm:pt modelId="{A03411E3-2880-4972-9214-60FA2E007759}" type="pres">
      <dgm:prSet presAssocID="{CE8358E1-CC2E-4D53-BC0A-6A38F13520B2}" presName="root" presStyleCnt="0">
        <dgm:presLayoutVars>
          <dgm:dir/>
          <dgm:resizeHandles val="exact"/>
        </dgm:presLayoutVars>
      </dgm:prSet>
      <dgm:spPr/>
    </dgm:pt>
    <dgm:pt modelId="{BB46E629-DCFB-4717-8BED-E916C9434A58}" type="pres">
      <dgm:prSet presAssocID="{CFB59DA5-0CC4-4EF4-ACD4-B97D5666CB4B}" presName="compNode" presStyleCnt="0"/>
      <dgm:spPr/>
    </dgm:pt>
    <dgm:pt modelId="{1022BB28-011B-495F-B99C-E6D18D74ED04}" type="pres">
      <dgm:prSet presAssocID="{CFB59DA5-0CC4-4EF4-ACD4-B97D5666CB4B}" presName="bgRect" presStyleLbl="bgShp" presStyleIdx="0" presStyleCnt="5"/>
      <dgm:spPr/>
    </dgm:pt>
    <dgm:pt modelId="{646612A7-1C9A-47E1-8BAB-A42860324C5D}" type="pres">
      <dgm:prSet presAssocID="{CFB59DA5-0CC4-4EF4-ACD4-B97D5666CB4B}"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9B58CF6D-2CC0-4DFD-B81E-F78B3079D7FF}" type="pres">
      <dgm:prSet presAssocID="{CFB59DA5-0CC4-4EF4-ACD4-B97D5666CB4B}" presName="spaceRect" presStyleCnt="0"/>
      <dgm:spPr/>
    </dgm:pt>
    <dgm:pt modelId="{82A6B575-3334-49E6-BF69-3174EF115B6E}" type="pres">
      <dgm:prSet presAssocID="{CFB59DA5-0CC4-4EF4-ACD4-B97D5666CB4B}" presName="parTx" presStyleLbl="revTx" presStyleIdx="0" presStyleCnt="10">
        <dgm:presLayoutVars>
          <dgm:chMax val="0"/>
          <dgm:chPref val="0"/>
        </dgm:presLayoutVars>
      </dgm:prSet>
      <dgm:spPr/>
    </dgm:pt>
    <dgm:pt modelId="{CFC86C3A-5C9F-4B69-A75F-ABC983FB1BED}" type="pres">
      <dgm:prSet presAssocID="{CFB59DA5-0CC4-4EF4-ACD4-B97D5666CB4B}" presName="desTx" presStyleLbl="revTx" presStyleIdx="1" presStyleCnt="10">
        <dgm:presLayoutVars/>
      </dgm:prSet>
      <dgm:spPr/>
    </dgm:pt>
    <dgm:pt modelId="{21801BAD-6752-4285-8A34-D38F07361BFC}" type="pres">
      <dgm:prSet presAssocID="{4B9DFB50-3A4B-41CF-B2C6-3016C6EA5192}" presName="sibTrans" presStyleCnt="0"/>
      <dgm:spPr/>
    </dgm:pt>
    <dgm:pt modelId="{6B8A984C-AE94-4C57-9F4F-D056556F05C3}" type="pres">
      <dgm:prSet presAssocID="{5B645151-6B37-4BA9-BF20-23323817AD25}" presName="compNode" presStyleCnt="0"/>
      <dgm:spPr/>
    </dgm:pt>
    <dgm:pt modelId="{3A5A8FD6-CAC7-4285-9A79-44818255788F}" type="pres">
      <dgm:prSet presAssocID="{5B645151-6B37-4BA9-BF20-23323817AD25}" presName="bgRect" presStyleLbl="bgShp" presStyleIdx="1" presStyleCnt="5"/>
      <dgm:spPr/>
    </dgm:pt>
    <dgm:pt modelId="{68FE0E14-C3DF-4245-AEF4-AA6DE650C5FB}" type="pres">
      <dgm:prSet presAssocID="{5B645151-6B37-4BA9-BF20-23323817AD25}"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Żarówka"/>
        </a:ext>
      </dgm:extLst>
    </dgm:pt>
    <dgm:pt modelId="{C6EF3F9A-1432-42E6-9948-2DB3ED22E775}" type="pres">
      <dgm:prSet presAssocID="{5B645151-6B37-4BA9-BF20-23323817AD25}" presName="spaceRect" presStyleCnt="0"/>
      <dgm:spPr/>
    </dgm:pt>
    <dgm:pt modelId="{121DA8B2-C8D2-4FC8-99EA-314CD606C7D1}" type="pres">
      <dgm:prSet presAssocID="{5B645151-6B37-4BA9-BF20-23323817AD25}" presName="parTx" presStyleLbl="revTx" presStyleIdx="2" presStyleCnt="10">
        <dgm:presLayoutVars>
          <dgm:chMax val="0"/>
          <dgm:chPref val="0"/>
        </dgm:presLayoutVars>
      </dgm:prSet>
      <dgm:spPr/>
    </dgm:pt>
    <dgm:pt modelId="{3F33EA11-4FFF-429A-AF86-9B1BE0EE282C}" type="pres">
      <dgm:prSet presAssocID="{5B645151-6B37-4BA9-BF20-23323817AD25}" presName="desTx" presStyleLbl="revTx" presStyleIdx="3" presStyleCnt="10">
        <dgm:presLayoutVars/>
      </dgm:prSet>
      <dgm:spPr/>
    </dgm:pt>
    <dgm:pt modelId="{FF0CA99D-DE60-4FC3-98F8-0EA039C58C74}" type="pres">
      <dgm:prSet presAssocID="{23B6CCAA-8298-46B7-AC12-FAD908EBB5E1}" presName="sibTrans" presStyleCnt="0"/>
      <dgm:spPr/>
    </dgm:pt>
    <dgm:pt modelId="{963B136E-013F-44D3-8556-02F3E507B146}" type="pres">
      <dgm:prSet presAssocID="{32166304-0E31-4110-8966-F7E04495B71F}" presName="compNode" presStyleCnt="0"/>
      <dgm:spPr/>
    </dgm:pt>
    <dgm:pt modelId="{71364A48-6E99-468C-9764-C81EB5164E6F}" type="pres">
      <dgm:prSet presAssocID="{32166304-0E31-4110-8966-F7E04495B71F}" presName="bgRect" presStyleLbl="bgShp" presStyleIdx="2" presStyleCnt="5"/>
      <dgm:spPr/>
    </dgm:pt>
    <dgm:pt modelId="{03775431-4DAE-42FB-8653-06E862D064A8}" type="pres">
      <dgm:prSet presAssocID="{32166304-0E31-4110-8966-F7E04495B71F}"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toper"/>
        </a:ext>
      </dgm:extLst>
    </dgm:pt>
    <dgm:pt modelId="{8975A618-65B3-4025-8914-D81B5485160E}" type="pres">
      <dgm:prSet presAssocID="{32166304-0E31-4110-8966-F7E04495B71F}" presName="spaceRect" presStyleCnt="0"/>
      <dgm:spPr/>
    </dgm:pt>
    <dgm:pt modelId="{26FA0FA5-C08F-48B0-B93C-06DDE0543A30}" type="pres">
      <dgm:prSet presAssocID="{32166304-0E31-4110-8966-F7E04495B71F}" presName="parTx" presStyleLbl="revTx" presStyleIdx="4" presStyleCnt="10">
        <dgm:presLayoutVars>
          <dgm:chMax val="0"/>
          <dgm:chPref val="0"/>
        </dgm:presLayoutVars>
      </dgm:prSet>
      <dgm:spPr/>
    </dgm:pt>
    <dgm:pt modelId="{0763F941-1CB1-457B-B00E-EA2D93CEDBBB}" type="pres">
      <dgm:prSet presAssocID="{32166304-0E31-4110-8966-F7E04495B71F}" presName="desTx" presStyleLbl="revTx" presStyleIdx="5" presStyleCnt="10">
        <dgm:presLayoutVars/>
      </dgm:prSet>
      <dgm:spPr/>
    </dgm:pt>
    <dgm:pt modelId="{1AAC82F2-150F-4B42-95ED-D6BE51AC85C7}" type="pres">
      <dgm:prSet presAssocID="{BAA80DA7-2987-4CCA-AA92-9B3223BB3B7B}" presName="sibTrans" presStyleCnt="0"/>
      <dgm:spPr/>
    </dgm:pt>
    <dgm:pt modelId="{10F19A27-B1DE-434E-99E8-458178B56350}" type="pres">
      <dgm:prSet presAssocID="{A1CFC23E-8F11-4B41-BE4C-A3EE928814EF}" presName="compNode" presStyleCnt="0"/>
      <dgm:spPr/>
    </dgm:pt>
    <dgm:pt modelId="{7F55D631-543E-429D-BC47-E6BAB2FDADFE}" type="pres">
      <dgm:prSet presAssocID="{A1CFC23E-8F11-4B41-BE4C-A3EE928814EF}" presName="bgRect" presStyleLbl="bgShp" presStyleIdx="3" presStyleCnt="5"/>
      <dgm:spPr/>
    </dgm:pt>
    <dgm:pt modelId="{B0AF631A-1154-48D7-BB17-073CFAB5556E}" type="pres">
      <dgm:prSet presAssocID="{A1CFC23E-8F11-4B41-BE4C-A3EE928814EF}"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ontract"/>
        </a:ext>
      </dgm:extLst>
    </dgm:pt>
    <dgm:pt modelId="{41E5DDE4-AD89-4AA8-A8BA-ACE271E4ECF1}" type="pres">
      <dgm:prSet presAssocID="{A1CFC23E-8F11-4B41-BE4C-A3EE928814EF}" presName="spaceRect" presStyleCnt="0"/>
      <dgm:spPr/>
    </dgm:pt>
    <dgm:pt modelId="{CE6F7C5A-F946-459F-8737-0C062159FBFB}" type="pres">
      <dgm:prSet presAssocID="{A1CFC23E-8F11-4B41-BE4C-A3EE928814EF}" presName="parTx" presStyleLbl="revTx" presStyleIdx="6" presStyleCnt="10">
        <dgm:presLayoutVars>
          <dgm:chMax val="0"/>
          <dgm:chPref val="0"/>
        </dgm:presLayoutVars>
      </dgm:prSet>
      <dgm:spPr/>
    </dgm:pt>
    <dgm:pt modelId="{64AB824C-D050-4456-9F20-9178D4508C52}" type="pres">
      <dgm:prSet presAssocID="{A1CFC23E-8F11-4B41-BE4C-A3EE928814EF}" presName="desTx" presStyleLbl="revTx" presStyleIdx="7" presStyleCnt="10">
        <dgm:presLayoutVars/>
      </dgm:prSet>
      <dgm:spPr/>
    </dgm:pt>
    <dgm:pt modelId="{F939CDFA-4ABE-4C3E-A3A5-FAE65EACFC36}" type="pres">
      <dgm:prSet presAssocID="{4C311353-1374-4AB2-B648-E8826C925ACC}" presName="sibTrans" presStyleCnt="0"/>
      <dgm:spPr/>
    </dgm:pt>
    <dgm:pt modelId="{138E9828-B887-4EFC-8219-E2036145BE2C}" type="pres">
      <dgm:prSet presAssocID="{AFDA0CEC-5B32-40A1-A909-E9C32E069B46}" presName="compNode" presStyleCnt="0"/>
      <dgm:spPr/>
    </dgm:pt>
    <dgm:pt modelId="{9388F348-BED2-4314-BFBB-75395E43531A}" type="pres">
      <dgm:prSet presAssocID="{AFDA0CEC-5B32-40A1-A909-E9C32E069B46}" presName="bgRect" presStyleLbl="bgShp" presStyleIdx="4" presStyleCnt="5"/>
      <dgm:spPr/>
    </dgm:pt>
    <dgm:pt modelId="{1269ECEF-3974-4A01-B17B-DF9D0A5276E5}" type="pres">
      <dgm:prSet presAssocID="{AFDA0CEC-5B32-40A1-A909-E9C32E069B46}"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Uścisk dłoni"/>
        </a:ext>
      </dgm:extLst>
    </dgm:pt>
    <dgm:pt modelId="{D825A87F-49D1-43B8-B8F6-4289DE0F10D2}" type="pres">
      <dgm:prSet presAssocID="{AFDA0CEC-5B32-40A1-A909-E9C32E069B46}" presName="spaceRect" presStyleCnt="0"/>
      <dgm:spPr/>
    </dgm:pt>
    <dgm:pt modelId="{9A465101-C423-4F61-AC61-0666C3DFDA5E}" type="pres">
      <dgm:prSet presAssocID="{AFDA0CEC-5B32-40A1-A909-E9C32E069B46}" presName="parTx" presStyleLbl="revTx" presStyleIdx="8" presStyleCnt="10">
        <dgm:presLayoutVars>
          <dgm:chMax val="0"/>
          <dgm:chPref val="0"/>
        </dgm:presLayoutVars>
      </dgm:prSet>
      <dgm:spPr/>
    </dgm:pt>
    <dgm:pt modelId="{A9F7800F-8A90-4558-B4C3-452495A553F3}" type="pres">
      <dgm:prSet presAssocID="{AFDA0CEC-5B32-40A1-A909-E9C32E069B46}" presName="desTx" presStyleLbl="revTx" presStyleIdx="9" presStyleCnt="10">
        <dgm:presLayoutVars/>
      </dgm:prSet>
      <dgm:spPr/>
    </dgm:pt>
  </dgm:ptLst>
  <dgm:cxnLst>
    <dgm:cxn modelId="{24ECB705-E72A-4092-A580-F29AECC1E7E0}" type="presOf" srcId="{5B645151-6B37-4BA9-BF20-23323817AD25}" destId="{121DA8B2-C8D2-4FC8-99EA-314CD606C7D1}" srcOrd="0" destOrd="0" presId="urn:microsoft.com/office/officeart/2018/2/layout/IconVerticalSolidList"/>
    <dgm:cxn modelId="{35FD7C32-1E00-4BCA-A85A-99217267C224}" srcId="{CFB59DA5-0CC4-4EF4-ACD4-B97D5666CB4B}" destId="{524D5559-DBA8-4508-9B2E-2B9F72749E83}" srcOrd="0" destOrd="0" parTransId="{090963AF-76EC-4D9F-8E39-4F04859DB244}" sibTransId="{312639E7-5A75-4B07-8A77-39C523D8EFBB}"/>
    <dgm:cxn modelId="{EFBD0333-638F-412A-9172-63B064155DB3}" type="presOf" srcId="{F65EA04F-94BF-4EEE-8523-E46C936BECFF}" destId="{64AB824C-D050-4456-9F20-9178D4508C52}" srcOrd="0" destOrd="0" presId="urn:microsoft.com/office/officeart/2018/2/layout/IconVerticalSolidList"/>
    <dgm:cxn modelId="{C1A48E39-E2E0-465D-B575-478341C975CC}" srcId="{32166304-0E31-4110-8966-F7E04495B71F}" destId="{AC7E64FC-CE8E-4FFE-83A0-05A2D7297A7B}" srcOrd="0" destOrd="0" parTransId="{438F2E7D-DB01-4F1C-ADF8-ACCBEDE3692A}" sibTransId="{6FEA70F0-9516-4F13-98F9-9CD3594C917D}"/>
    <dgm:cxn modelId="{44FF733C-F8A3-42E3-BFE8-899136D6C42A}" type="presOf" srcId="{CFB59DA5-0CC4-4EF4-ACD4-B97D5666CB4B}" destId="{82A6B575-3334-49E6-BF69-3174EF115B6E}" srcOrd="0" destOrd="0" presId="urn:microsoft.com/office/officeart/2018/2/layout/IconVerticalSolidList"/>
    <dgm:cxn modelId="{53A1203F-D5C7-47D1-91C8-049BC1C9A0B2}" type="presOf" srcId="{818A210F-4EA5-4E97-8626-7CD0B8AF2995}" destId="{A9F7800F-8A90-4558-B4C3-452495A553F3}" srcOrd="0" destOrd="0" presId="urn:microsoft.com/office/officeart/2018/2/layout/IconVerticalSolidList"/>
    <dgm:cxn modelId="{88B4CF42-8C3F-44DC-9162-CD403A62D6E6}" type="presOf" srcId="{524D5559-DBA8-4508-9B2E-2B9F72749E83}" destId="{CFC86C3A-5C9F-4B69-A75F-ABC983FB1BED}" srcOrd="0" destOrd="0" presId="urn:microsoft.com/office/officeart/2018/2/layout/IconVerticalSolidList"/>
    <dgm:cxn modelId="{882BCB48-EEDB-473F-8A3F-B5056072BFF9}" type="presOf" srcId="{AC7E64FC-CE8E-4FFE-83A0-05A2D7297A7B}" destId="{0763F941-1CB1-457B-B00E-EA2D93CEDBBB}" srcOrd="0" destOrd="0" presId="urn:microsoft.com/office/officeart/2018/2/layout/IconVerticalSolidList"/>
    <dgm:cxn modelId="{A0E1134A-900C-4B4B-8345-25DC36111C6E}" srcId="{5B645151-6B37-4BA9-BF20-23323817AD25}" destId="{091D0F02-34C5-4607-91B3-46580A36A7AA}" srcOrd="0" destOrd="0" parTransId="{5050647E-4A8F-4A1A-9FF8-EBF1161D4EAA}" sibTransId="{1AD9AB13-5F2C-4312-B8CD-E7A9016F1E89}"/>
    <dgm:cxn modelId="{97579D57-377D-4A02-A745-9E2A2B7BE510}" srcId="{CE8358E1-CC2E-4D53-BC0A-6A38F13520B2}" destId="{32166304-0E31-4110-8966-F7E04495B71F}" srcOrd="2" destOrd="0" parTransId="{E9EA3A87-2885-497D-8030-F90BA9F817F5}" sibTransId="{BAA80DA7-2987-4CCA-AA92-9B3223BB3B7B}"/>
    <dgm:cxn modelId="{E5BBE383-6BEE-4A7D-833A-B624F0B2AB8C}" srcId="{CE8358E1-CC2E-4D53-BC0A-6A38F13520B2}" destId="{A1CFC23E-8F11-4B41-BE4C-A3EE928814EF}" srcOrd="3" destOrd="0" parTransId="{CD1649B3-BBED-4BF9-9F28-77B74E8495E8}" sibTransId="{4C311353-1374-4AB2-B648-E8826C925ACC}"/>
    <dgm:cxn modelId="{0D0D4A89-C0BC-4838-B825-054A56D269DC}" type="presOf" srcId="{32166304-0E31-4110-8966-F7E04495B71F}" destId="{26FA0FA5-C08F-48B0-B93C-06DDE0543A30}" srcOrd="0" destOrd="0" presId="urn:microsoft.com/office/officeart/2018/2/layout/IconVerticalSolidList"/>
    <dgm:cxn modelId="{DA446AA0-C6A9-41A0-A75A-73A5507AC819}" type="presOf" srcId="{091D0F02-34C5-4607-91B3-46580A36A7AA}" destId="{3F33EA11-4FFF-429A-AF86-9B1BE0EE282C}" srcOrd="0" destOrd="0" presId="urn:microsoft.com/office/officeart/2018/2/layout/IconVerticalSolidList"/>
    <dgm:cxn modelId="{658365A1-C41E-488B-8554-137ADD29A7F1}" type="presOf" srcId="{AFDA0CEC-5B32-40A1-A909-E9C32E069B46}" destId="{9A465101-C423-4F61-AC61-0666C3DFDA5E}" srcOrd="0" destOrd="0" presId="urn:microsoft.com/office/officeart/2018/2/layout/IconVerticalSolidList"/>
    <dgm:cxn modelId="{BE0649A6-570D-4815-B4E9-39B7D7CB9663}" type="presOf" srcId="{A1CFC23E-8F11-4B41-BE4C-A3EE928814EF}" destId="{CE6F7C5A-F946-459F-8737-0C062159FBFB}" srcOrd="0" destOrd="0" presId="urn:microsoft.com/office/officeart/2018/2/layout/IconVerticalSolidList"/>
    <dgm:cxn modelId="{4AAAAFB0-6FFA-4AFB-9305-AB7106B9C681}" type="presOf" srcId="{CE8358E1-CC2E-4D53-BC0A-6A38F13520B2}" destId="{A03411E3-2880-4972-9214-60FA2E007759}" srcOrd="0" destOrd="0" presId="urn:microsoft.com/office/officeart/2018/2/layout/IconVerticalSolidList"/>
    <dgm:cxn modelId="{B31C21C0-25D7-47B4-AFBD-066C0F5801B0}" srcId="{CE8358E1-CC2E-4D53-BC0A-6A38F13520B2}" destId="{AFDA0CEC-5B32-40A1-A909-E9C32E069B46}" srcOrd="4" destOrd="0" parTransId="{0F965DC6-EB26-48AC-972D-F5A3BBBC1430}" sibTransId="{583DA6E2-72B1-473E-901A-C3374EEDBEA9}"/>
    <dgm:cxn modelId="{3E17DFD4-6939-446C-8122-B9CA19EA1A81}" srcId="{CE8358E1-CC2E-4D53-BC0A-6A38F13520B2}" destId="{CFB59DA5-0CC4-4EF4-ACD4-B97D5666CB4B}" srcOrd="0" destOrd="0" parTransId="{96796CDF-534E-4A9D-8583-3F90E2E718FD}" sibTransId="{4B9DFB50-3A4B-41CF-B2C6-3016C6EA5192}"/>
    <dgm:cxn modelId="{0E0205D6-27FD-46E7-98AB-409C969EFC70}" srcId="{A1CFC23E-8F11-4B41-BE4C-A3EE928814EF}" destId="{F65EA04F-94BF-4EEE-8523-E46C936BECFF}" srcOrd="0" destOrd="0" parTransId="{0585C069-D4F5-4CA6-9388-D07CE7D7ABB1}" sibTransId="{EFFE6CF7-8D2F-4252-840A-41BD9AEB1811}"/>
    <dgm:cxn modelId="{985780E2-B79F-4447-9C9E-82AFB0D35163}" srcId="{CE8358E1-CC2E-4D53-BC0A-6A38F13520B2}" destId="{5B645151-6B37-4BA9-BF20-23323817AD25}" srcOrd="1" destOrd="0" parTransId="{55D4AEAA-6216-4C34-9DA4-340D48C12E6F}" sibTransId="{23B6CCAA-8298-46B7-AC12-FAD908EBB5E1}"/>
    <dgm:cxn modelId="{25D720F7-70F8-49C3-A768-819FECC0E005}" srcId="{AFDA0CEC-5B32-40A1-A909-E9C32E069B46}" destId="{818A210F-4EA5-4E97-8626-7CD0B8AF2995}" srcOrd="0" destOrd="0" parTransId="{B9DE7A69-22D0-4E05-B6CE-69CF7E2E7F11}" sibTransId="{1BDF0444-5AC3-4805-AB30-5B035F9EF796}"/>
    <dgm:cxn modelId="{34CB1304-CA0B-420E-9012-6F2601E4AF50}" type="presParOf" srcId="{A03411E3-2880-4972-9214-60FA2E007759}" destId="{BB46E629-DCFB-4717-8BED-E916C9434A58}" srcOrd="0" destOrd="0" presId="urn:microsoft.com/office/officeart/2018/2/layout/IconVerticalSolidList"/>
    <dgm:cxn modelId="{12CFCB0A-2B12-4E5C-99BF-412E05310208}" type="presParOf" srcId="{BB46E629-DCFB-4717-8BED-E916C9434A58}" destId="{1022BB28-011B-495F-B99C-E6D18D74ED04}" srcOrd="0" destOrd="0" presId="urn:microsoft.com/office/officeart/2018/2/layout/IconVerticalSolidList"/>
    <dgm:cxn modelId="{712F65C9-24A6-42C1-9D22-33F719902031}" type="presParOf" srcId="{BB46E629-DCFB-4717-8BED-E916C9434A58}" destId="{646612A7-1C9A-47E1-8BAB-A42860324C5D}" srcOrd="1" destOrd="0" presId="urn:microsoft.com/office/officeart/2018/2/layout/IconVerticalSolidList"/>
    <dgm:cxn modelId="{37AC7D7C-8EA1-4280-A946-67737901E92A}" type="presParOf" srcId="{BB46E629-DCFB-4717-8BED-E916C9434A58}" destId="{9B58CF6D-2CC0-4DFD-B81E-F78B3079D7FF}" srcOrd="2" destOrd="0" presId="urn:microsoft.com/office/officeart/2018/2/layout/IconVerticalSolidList"/>
    <dgm:cxn modelId="{3FE7B285-F952-4DB7-AE67-113DB28013F8}" type="presParOf" srcId="{BB46E629-DCFB-4717-8BED-E916C9434A58}" destId="{82A6B575-3334-49E6-BF69-3174EF115B6E}" srcOrd="3" destOrd="0" presId="urn:microsoft.com/office/officeart/2018/2/layout/IconVerticalSolidList"/>
    <dgm:cxn modelId="{FBFB37BD-6B17-40FF-9007-9D784E3ED988}" type="presParOf" srcId="{BB46E629-DCFB-4717-8BED-E916C9434A58}" destId="{CFC86C3A-5C9F-4B69-A75F-ABC983FB1BED}" srcOrd="4" destOrd="0" presId="urn:microsoft.com/office/officeart/2018/2/layout/IconVerticalSolidList"/>
    <dgm:cxn modelId="{D87175D7-38C6-4D4B-AF8E-651469ED374C}" type="presParOf" srcId="{A03411E3-2880-4972-9214-60FA2E007759}" destId="{21801BAD-6752-4285-8A34-D38F07361BFC}" srcOrd="1" destOrd="0" presId="urn:microsoft.com/office/officeart/2018/2/layout/IconVerticalSolidList"/>
    <dgm:cxn modelId="{6CAD4557-68C3-4A79-B6DC-E4479227E3F5}" type="presParOf" srcId="{A03411E3-2880-4972-9214-60FA2E007759}" destId="{6B8A984C-AE94-4C57-9F4F-D056556F05C3}" srcOrd="2" destOrd="0" presId="urn:microsoft.com/office/officeart/2018/2/layout/IconVerticalSolidList"/>
    <dgm:cxn modelId="{203EC9AA-1829-492C-861E-E88623C1F94C}" type="presParOf" srcId="{6B8A984C-AE94-4C57-9F4F-D056556F05C3}" destId="{3A5A8FD6-CAC7-4285-9A79-44818255788F}" srcOrd="0" destOrd="0" presId="urn:microsoft.com/office/officeart/2018/2/layout/IconVerticalSolidList"/>
    <dgm:cxn modelId="{6F709AD7-19A2-400D-BDFA-46674CC86B5B}" type="presParOf" srcId="{6B8A984C-AE94-4C57-9F4F-D056556F05C3}" destId="{68FE0E14-C3DF-4245-AEF4-AA6DE650C5FB}" srcOrd="1" destOrd="0" presId="urn:microsoft.com/office/officeart/2018/2/layout/IconVerticalSolidList"/>
    <dgm:cxn modelId="{65548ACA-BC2F-4B57-B12A-C30C40276692}" type="presParOf" srcId="{6B8A984C-AE94-4C57-9F4F-D056556F05C3}" destId="{C6EF3F9A-1432-42E6-9948-2DB3ED22E775}" srcOrd="2" destOrd="0" presId="urn:microsoft.com/office/officeart/2018/2/layout/IconVerticalSolidList"/>
    <dgm:cxn modelId="{B7E2F855-5D2F-4194-8A39-218D00C9341F}" type="presParOf" srcId="{6B8A984C-AE94-4C57-9F4F-D056556F05C3}" destId="{121DA8B2-C8D2-4FC8-99EA-314CD606C7D1}" srcOrd="3" destOrd="0" presId="urn:microsoft.com/office/officeart/2018/2/layout/IconVerticalSolidList"/>
    <dgm:cxn modelId="{A8A35884-5B19-4D37-BF99-29295283620B}" type="presParOf" srcId="{6B8A984C-AE94-4C57-9F4F-D056556F05C3}" destId="{3F33EA11-4FFF-429A-AF86-9B1BE0EE282C}" srcOrd="4" destOrd="0" presId="urn:microsoft.com/office/officeart/2018/2/layout/IconVerticalSolidList"/>
    <dgm:cxn modelId="{CA099800-560E-4FED-8786-095FD8C47E04}" type="presParOf" srcId="{A03411E3-2880-4972-9214-60FA2E007759}" destId="{FF0CA99D-DE60-4FC3-98F8-0EA039C58C74}" srcOrd="3" destOrd="0" presId="urn:microsoft.com/office/officeart/2018/2/layout/IconVerticalSolidList"/>
    <dgm:cxn modelId="{FEDF1A36-2834-40D1-915F-2F7822F866EC}" type="presParOf" srcId="{A03411E3-2880-4972-9214-60FA2E007759}" destId="{963B136E-013F-44D3-8556-02F3E507B146}" srcOrd="4" destOrd="0" presId="urn:microsoft.com/office/officeart/2018/2/layout/IconVerticalSolidList"/>
    <dgm:cxn modelId="{FDA31AE1-4246-4E5D-8D98-C55D6C1CE165}" type="presParOf" srcId="{963B136E-013F-44D3-8556-02F3E507B146}" destId="{71364A48-6E99-468C-9764-C81EB5164E6F}" srcOrd="0" destOrd="0" presId="urn:microsoft.com/office/officeart/2018/2/layout/IconVerticalSolidList"/>
    <dgm:cxn modelId="{530779A5-7580-4E7D-9B11-F9F03A5E1A4D}" type="presParOf" srcId="{963B136E-013F-44D3-8556-02F3E507B146}" destId="{03775431-4DAE-42FB-8653-06E862D064A8}" srcOrd="1" destOrd="0" presId="urn:microsoft.com/office/officeart/2018/2/layout/IconVerticalSolidList"/>
    <dgm:cxn modelId="{3CC322F1-0CD6-4859-9F37-BBA9493EB454}" type="presParOf" srcId="{963B136E-013F-44D3-8556-02F3E507B146}" destId="{8975A618-65B3-4025-8914-D81B5485160E}" srcOrd="2" destOrd="0" presId="urn:microsoft.com/office/officeart/2018/2/layout/IconVerticalSolidList"/>
    <dgm:cxn modelId="{CCC75E10-DB22-4418-AA93-245E4652FA51}" type="presParOf" srcId="{963B136E-013F-44D3-8556-02F3E507B146}" destId="{26FA0FA5-C08F-48B0-B93C-06DDE0543A30}" srcOrd="3" destOrd="0" presId="urn:microsoft.com/office/officeart/2018/2/layout/IconVerticalSolidList"/>
    <dgm:cxn modelId="{89627816-BF4E-4468-9552-689A24297CA8}" type="presParOf" srcId="{963B136E-013F-44D3-8556-02F3E507B146}" destId="{0763F941-1CB1-457B-B00E-EA2D93CEDBBB}" srcOrd="4" destOrd="0" presId="urn:microsoft.com/office/officeart/2018/2/layout/IconVerticalSolidList"/>
    <dgm:cxn modelId="{E2119985-5960-4D62-88AF-C3A6EF39981B}" type="presParOf" srcId="{A03411E3-2880-4972-9214-60FA2E007759}" destId="{1AAC82F2-150F-4B42-95ED-D6BE51AC85C7}" srcOrd="5" destOrd="0" presId="urn:microsoft.com/office/officeart/2018/2/layout/IconVerticalSolidList"/>
    <dgm:cxn modelId="{EC6EC907-9C26-41BF-85D1-BD81143E40EE}" type="presParOf" srcId="{A03411E3-2880-4972-9214-60FA2E007759}" destId="{10F19A27-B1DE-434E-99E8-458178B56350}" srcOrd="6" destOrd="0" presId="urn:microsoft.com/office/officeart/2018/2/layout/IconVerticalSolidList"/>
    <dgm:cxn modelId="{8DD34857-F9FB-4D80-8DE2-E83D429B3428}" type="presParOf" srcId="{10F19A27-B1DE-434E-99E8-458178B56350}" destId="{7F55D631-543E-429D-BC47-E6BAB2FDADFE}" srcOrd="0" destOrd="0" presId="urn:microsoft.com/office/officeart/2018/2/layout/IconVerticalSolidList"/>
    <dgm:cxn modelId="{70BDBA5B-5802-4B11-B08B-A3499FC29809}" type="presParOf" srcId="{10F19A27-B1DE-434E-99E8-458178B56350}" destId="{B0AF631A-1154-48D7-BB17-073CFAB5556E}" srcOrd="1" destOrd="0" presId="urn:microsoft.com/office/officeart/2018/2/layout/IconVerticalSolidList"/>
    <dgm:cxn modelId="{3EA7F887-8A9C-4561-B43D-E44F585EE646}" type="presParOf" srcId="{10F19A27-B1DE-434E-99E8-458178B56350}" destId="{41E5DDE4-AD89-4AA8-A8BA-ACE271E4ECF1}" srcOrd="2" destOrd="0" presId="urn:microsoft.com/office/officeart/2018/2/layout/IconVerticalSolidList"/>
    <dgm:cxn modelId="{E691FA0B-8EF0-4FAF-BBEC-D428863F7CCF}" type="presParOf" srcId="{10F19A27-B1DE-434E-99E8-458178B56350}" destId="{CE6F7C5A-F946-459F-8737-0C062159FBFB}" srcOrd="3" destOrd="0" presId="urn:microsoft.com/office/officeart/2018/2/layout/IconVerticalSolidList"/>
    <dgm:cxn modelId="{51519674-C329-4E20-9AC4-0542ADA48756}" type="presParOf" srcId="{10F19A27-B1DE-434E-99E8-458178B56350}" destId="{64AB824C-D050-4456-9F20-9178D4508C52}" srcOrd="4" destOrd="0" presId="urn:microsoft.com/office/officeart/2018/2/layout/IconVerticalSolidList"/>
    <dgm:cxn modelId="{4D455A2D-243F-4A4B-AC87-7E654046BC7D}" type="presParOf" srcId="{A03411E3-2880-4972-9214-60FA2E007759}" destId="{F939CDFA-4ABE-4C3E-A3A5-FAE65EACFC36}" srcOrd="7" destOrd="0" presId="urn:microsoft.com/office/officeart/2018/2/layout/IconVerticalSolidList"/>
    <dgm:cxn modelId="{54972FEA-803B-4968-90C8-A46D10A6F012}" type="presParOf" srcId="{A03411E3-2880-4972-9214-60FA2E007759}" destId="{138E9828-B887-4EFC-8219-E2036145BE2C}" srcOrd="8" destOrd="0" presId="urn:microsoft.com/office/officeart/2018/2/layout/IconVerticalSolidList"/>
    <dgm:cxn modelId="{5400E930-BFBD-43BB-82FE-21DE13F39C94}" type="presParOf" srcId="{138E9828-B887-4EFC-8219-E2036145BE2C}" destId="{9388F348-BED2-4314-BFBB-75395E43531A}" srcOrd="0" destOrd="0" presId="urn:microsoft.com/office/officeart/2018/2/layout/IconVerticalSolidList"/>
    <dgm:cxn modelId="{C361F1A6-C0C6-4BE5-AC43-4F075EA3D2C3}" type="presParOf" srcId="{138E9828-B887-4EFC-8219-E2036145BE2C}" destId="{1269ECEF-3974-4A01-B17B-DF9D0A5276E5}" srcOrd="1" destOrd="0" presId="urn:microsoft.com/office/officeart/2018/2/layout/IconVerticalSolidList"/>
    <dgm:cxn modelId="{9AE9FB7A-51E4-4AF6-A5F4-8F6CF4791C64}" type="presParOf" srcId="{138E9828-B887-4EFC-8219-E2036145BE2C}" destId="{D825A87F-49D1-43B8-B8F6-4289DE0F10D2}" srcOrd="2" destOrd="0" presId="urn:microsoft.com/office/officeart/2018/2/layout/IconVerticalSolidList"/>
    <dgm:cxn modelId="{633669A1-42B3-444F-9BF9-4A9338750946}" type="presParOf" srcId="{138E9828-B887-4EFC-8219-E2036145BE2C}" destId="{9A465101-C423-4F61-AC61-0666C3DFDA5E}" srcOrd="3" destOrd="0" presId="urn:microsoft.com/office/officeart/2018/2/layout/IconVerticalSolidList"/>
    <dgm:cxn modelId="{E96CD99E-954E-44EA-95C7-469DDDD5659D}" type="presParOf" srcId="{138E9828-B887-4EFC-8219-E2036145BE2C}" destId="{A9F7800F-8A90-4558-B4C3-452495A553F3}"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5E2B87E-8668-4B72-9D04-F1F427A808AD}"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5F484071-B32B-43F9-AB57-B969FA5C85B5}">
      <dgm:prSet/>
      <dgm:spPr/>
      <dgm:t>
        <a:bodyPr/>
        <a:lstStyle/>
        <a:p>
          <a:r>
            <a:rPr lang="pl-PL" b="1" i="0"/>
            <a:t>Cierpliwość:</a:t>
          </a:r>
          <a:endParaRPr lang="en-US"/>
        </a:p>
      </dgm:t>
    </dgm:pt>
    <dgm:pt modelId="{5D29EBA4-9311-420E-80B8-E5BA99988839}" type="parTrans" cxnId="{034004B8-6500-4C82-AAFE-7D8D8F48CEB9}">
      <dgm:prSet/>
      <dgm:spPr/>
      <dgm:t>
        <a:bodyPr/>
        <a:lstStyle/>
        <a:p>
          <a:endParaRPr lang="en-US"/>
        </a:p>
      </dgm:t>
    </dgm:pt>
    <dgm:pt modelId="{2C93F0E8-CF83-419B-8979-CF1902DB58F0}" type="sibTrans" cxnId="{034004B8-6500-4C82-AAFE-7D8D8F48CEB9}">
      <dgm:prSet/>
      <dgm:spPr/>
      <dgm:t>
        <a:bodyPr/>
        <a:lstStyle/>
        <a:p>
          <a:endParaRPr lang="en-US"/>
        </a:p>
      </dgm:t>
    </dgm:pt>
    <dgm:pt modelId="{0189B8EE-B515-4AC2-97CF-1A95E3566968}">
      <dgm:prSet/>
      <dgm:spPr/>
      <dgm:t>
        <a:bodyPr/>
        <a:lstStyle/>
        <a:p>
          <a:r>
            <a:rPr lang="pl-PL" b="0" i="0"/>
            <a:t>Proces negocjacji może być czasochłonny, więc umiejętność czekania na właściwe momenty i niepoddawania się w obliczu trudności jest ważna.</a:t>
          </a:r>
          <a:endParaRPr lang="en-US"/>
        </a:p>
      </dgm:t>
    </dgm:pt>
    <dgm:pt modelId="{540934D2-9692-4873-AC6D-76CE8D3EDA4F}" type="parTrans" cxnId="{0FE05815-645B-40AC-9BDF-846D5CC7B957}">
      <dgm:prSet/>
      <dgm:spPr/>
      <dgm:t>
        <a:bodyPr/>
        <a:lstStyle/>
        <a:p>
          <a:endParaRPr lang="en-US"/>
        </a:p>
      </dgm:t>
    </dgm:pt>
    <dgm:pt modelId="{73F1A91E-0837-422E-B259-EFC04BDF9EEC}" type="sibTrans" cxnId="{0FE05815-645B-40AC-9BDF-846D5CC7B957}">
      <dgm:prSet/>
      <dgm:spPr/>
      <dgm:t>
        <a:bodyPr/>
        <a:lstStyle/>
        <a:p>
          <a:endParaRPr lang="en-US"/>
        </a:p>
      </dgm:t>
    </dgm:pt>
    <dgm:pt modelId="{C477BF48-0C90-4AA4-976D-27124ED90BAA}">
      <dgm:prSet/>
      <dgm:spPr/>
      <dgm:t>
        <a:bodyPr/>
        <a:lstStyle/>
        <a:p>
          <a:r>
            <a:rPr lang="pl-PL" b="1" i="0"/>
            <a:t>Umiejętność Budowania Relacji:</a:t>
          </a:r>
          <a:endParaRPr lang="en-US"/>
        </a:p>
      </dgm:t>
    </dgm:pt>
    <dgm:pt modelId="{78A5064F-E5C2-4513-84BB-3539DC7BF940}" type="parTrans" cxnId="{CB72BC82-84C7-450F-97A8-18B1C2DEC9C0}">
      <dgm:prSet/>
      <dgm:spPr/>
      <dgm:t>
        <a:bodyPr/>
        <a:lstStyle/>
        <a:p>
          <a:endParaRPr lang="en-US"/>
        </a:p>
      </dgm:t>
    </dgm:pt>
    <dgm:pt modelId="{4B3FBC9F-306A-4C2C-AEE4-F2A97DE37EDC}" type="sibTrans" cxnId="{CB72BC82-84C7-450F-97A8-18B1C2DEC9C0}">
      <dgm:prSet/>
      <dgm:spPr/>
      <dgm:t>
        <a:bodyPr/>
        <a:lstStyle/>
        <a:p>
          <a:endParaRPr lang="en-US"/>
        </a:p>
      </dgm:t>
    </dgm:pt>
    <dgm:pt modelId="{8102E903-BD8B-441C-B64E-75C3D0F42B00}">
      <dgm:prSet/>
      <dgm:spPr/>
      <dgm:t>
        <a:bodyPr/>
        <a:lstStyle/>
        <a:p>
          <a:r>
            <a:rPr lang="pl-PL" b="0" i="0"/>
            <a:t>Tworzenie pozytywnych relacji z innymi stronami może ułatwić negocjacje i sprzyjać osiągnięciu korzystnych rezultatów.</a:t>
          </a:r>
          <a:endParaRPr lang="en-US"/>
        </a:p>
      </dgm:t>
    </dgm:pt>
    <dgm:pt modelId="{9A45EEBA-0F76-48F2-BB92-6176B947D3A6}" type="parTrans" cxnId="{DEEE853C-E595-4D3E-92F9-F935C1E62943}">
      <dgm:prSet/>
      <dgm:spPr/>
      <dgm:t>
        <a:bodyPr/>
        <a:lstStyle/>
        <a:p>
          <a:endParaRPr lang="en-US"/>
        </a:p>
      </dgm:t>
    </dgm:pt>
    <dgm:pt modelId="{A24E48E9-209B-42B1-8D58-67DD7406AD4F}" type="sibTrans" cxnId="{DEEE853C-E595-4D3E-92F9-F935C1E62943}">
      <dgm:prSet/>
      <dgm:spPr/>
      <dgm:t>
        <a:bodyPr/>
        <a:lstStyle/>
        <a:p>
          <a:endParaRPr lang="en-US"/>
        </a:p>
      </dgm:t>
    </dgm:pt>
    <dgm:pt modelId="{28F8938B-04A9-4202-BA0B-A9F68CCE02C4}">
      <dgm:prSet/>
      <dgm:spPr/>
      <dgm:t>
        <a:bodyPr/>
        <a:lstStyle/>
        <a:p>
          <a:r>
            <a:rPr lang="pl-PL" b="1" i="0"/>
            <a:t>Dbałość o Detale:</a:t>
          </a:r>
          <a:endParaRPr lang="en-US"/>
        </a:p>
      </dgm:t>
    </dgm:pt>
    <dgm:pt modelId="{BA791D80-0B66-4927-8C38-60C61E46EC27}" type="parTrans" cxnId="{50217BEE-783E-4B92-A3C4-9F807EF89E06}">
      <dgm:prSet/>
      <dgm:spPr/>
      <dgm:t>
        <a:bodyPr/>
        <a:lstStyle/>
        <a:p>
          <a:endParaRPr lang="en-US"/>
        </a:p>
      </dgm:t>
    </dgm:pt>
    <dgm:pt modelId="{FEB46685-6E03-459B-9919-4C3CD67B6D8D}" type="sibTrans" cxnId="{50217BEE-783E-4B92-A3C4-9F807EF89E06}">
      <dgm:prSet/>
      <dgm:spPr/>
      <dgm:t>
        <a:bodyPr/>
        <a:lstStyle/>
        <a:p>
          <a:endParaRPr lang="en-US"/>
        </a:p>
      </dgm:t>
    </dgm:pt>
    <dgm:pt modelId="{39C32256-210F-40C9-96D7-FA2EC60C66EF}">
      <dgm:prSet/>
      <dgm:spPr/>
      <dgm:t>
        <a:bodyPr/>
        <a:lstStyle/>
        <a:p>
          <a:r>
            <a:rPr lang="pl-PL" b="0" i="0"/>
            <a:t>Uwzględnianie i ścisła obserwacja szczegółów mogą wpływać na precyzję porozumień i zabezpieczenia obu stron przed nieporozumieniami.</a:t>
          </a:r>
          <a:endParaRPr lang="en-US"/>
        </a:p>
      </dgm:t>
    </dgm:pt>
    <dgm:pt modelId="{D36A5ECF-37DE-400A-807F-1B8CD5760D07}" type="parTrans" cxnId="{98455E22-FF06-41F9-8733-A9C32B9F9170}">
      <dgm:prSet/>
      <dgm:spPr/>
      <dgm:t>
        <a:bodyPr/>
        <a:lstStyle/>
        <a:p>
          <a:endParaRPr lang="en-US"/>
        </a:p>
      </dgm:t>
    </dgm:pt>
    <dgm:pt modelId="{BF1F3786-38F3-4FF2-A841-E022A1D72684}" type="sibTrans" cxnId="{98455E22-FF06-41F9-8733-A9C32B9F9170}">
      <dgm:prSet/>
      <dgm:spPr/>
      <dgm:t>
        <a:bodyPr/>
        <a:lstStyle/>
        <a:p>
          <a:endParaRPr lang="en-US"/>
        </a:p>
      </dgm:t>
    </dgm:pt>
    <dgm:pt modelId="{8F149805-8CA7-4933-B786-F26C7C05FC34}">
      <dgm:prSet/>
      <dgm:spPr/>
      <dgm:t>
        <a:bodyPr/>
        <a:lstStyle/>
        <a:p>
          <a:r>
            <a:rPr lang="pl-PL" b="1" i="0"/>
            <a:t>Negocjacje Zespołowe:</a:t>
          </a:r>
          <a:endParaRPr lang="en-US"/>
        </a:p>
      </dgm:t>
    </dgm:pt>
    <dgm:pt modelId="{53106594-4D7E-44FF-BB86-3259DA4FA9E4}" type="parTrans" cxnId="{A495367C-D49B-486B-BD84-8823D7180F77}">
      <dgm:prSet/>
      <dgm:spPr/>
      <dgm:t>
        <a:bodyPr/>
        <a:lstStyle/>
        <a:p>
          <a:endParaRPr lang="en-US"/>
        </a:p>
      </dgm:t>
    </dgm:pt>
    <dgm:pt modelId="{7E7E5798-CD0B-45F0-A115-845D788BEBD4}" type="sibTrans" cxnId="{A495367C-D49B-486B-BD84-8823D7180F77}">
      <dgm:prSet/>
      <dgm:spPr/>
      <dgm:t>
        <a:bodyPr/>
        <a:lstStyle/>
        <a:p>
          <a:endParaRPr lang="en-US"/>
        </a:p>
      </dgm:t>
    </dgm:pt>
    <dgm:pt modelId="{F9548332-A34A-4F90-BC1C-4235248BC62A}">
      <dgm:prSet/>
      <dgm:spPr/>
      <dgm:t>
        <a:bodyPr/>
        <a:lstStyle/>
        <a:p>
          <a:r>
            <a:rPr lang="pl-PL" b="0" i="0"/>
            <a:t>W przypadku negocjacji w ramach zespołu ważna jest umiejętność efektywnej współpracy, koordynacji działań i komunikacji wewnętrznej.</a:t>
          </a:r>
          <a:endParaRPr lang="en-US"/>
        </a:p>
      </dgm:t>
    </dgm:pt>
    <dgm:pt modelId="{5BA4EB30-D780-4264-95A1-9FD38E3D31CD}" type="parTrans" cxnId="{515F4A8F-73B9-44AB-B28A-495D6945B6FF}">
      <dgm:prSet/>
      <dgm:spPr/>
      <dgm:t>
        <a:bodyPr/>
        <a:lstStyle/>
        <a:p>
          <a:endParaRPr lang="en-US"/>
        </a:p>
      </dgm:t>
    </dgm:pt>
    <dgm:pt modelId="{2B445736-D054-4CB6-B70F-8ECA32355C7D}" type="sibTrans" cxnId="{515F4A8F-73B9-44AB-B28A-495D6945B6FF}">
      <dgm:prSet/>
      <dgm:spPr/>
      <dgm:t>
        <a:bodyPr/>
        <a:lstStyle/>
        <a:p>
          <a:endParaRPr lang="en-US"/>
        </a:p>
      </dgm:t>
    </dgm:pt>
    <dgm:pt modelId="{5F6EE121-6FAC-4A14-BC71-23F0CCBF3DF5}" type="pres">
      <dgm:prSet presAssocID="{A5E2B87E-8668-4B72-9D04-F1F427A808AD}" presName="root" presStyleCnt="0">
        <dgm:presLayoutVars>
          <dgm:dir/>
          <dgm:resizeHandles val="exact"/>
        </dgm:presLayoutVars>
      </dgm:prSet>
      <dgm:spPr/>
    </dgm:pt>
    <dgm:pt modelId="{032B8081-1AD2-4C4E-A318-5ACEA885E4E3}" type="pres">
      <dgm:prSet presAssocID="{5F484071-B32B-43F9-AB57-B969FA5C85B5}" presName="compNode" presStyleCnt="0"/>
      <dgm:spPr/>
    </dgm:pt>
    <dgm:pt modelId="{08EB0310-CAA9-4976-9652-C4519224612B}" type="pres">
      <dgm:prSet presAssocID="{5F484071-B32B-43F9-AB57-B969FA5C85B5}" presName="bgRect" presStyleLbl="bgShp" presStyleIdx="0" presStyleCnt="4"/>
      <dgm:spPr/>
    </dgm:pt>
    <dgm:pt modelId="{0ACCC80F-5E6D-4009-88A7-266AF8C792DA}" type="pres">
      <dgm:prSet presAssocID="{5F484071-B32B-43F9-AB57-B969FA5C85B5}"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ścisk dłoni"/>
        </a:ext>
      </dgm:extLst>
    </dgm:pt>
    <dgm:pt modelId="{EF8B58F6-4C04-4428-B6B9-884997B24F36}" type="pres">
      <dgm:prSet presAssocID="{5F484071-B32B-43F9-AB57-B969FA5C85B5}" presName="spaceRect" presStyleCnt="0"/>
      <dgm:spPr/>
    </dgm:pt>
    <dgm:pt modelId="{D1A0FFF9-A3C9-4849-82AD-3F868D8DF5F6}" type="pres">
      <dgm:prSet presAssocID="{5F484071-B32B-43F9-AB57-B969FA5C85B5}" presName="parTx" presStyleLbl="revTx" presStyleIdx="0" presStyleCnt="8">
        <dgm:presLayoutVars>
          <dgm:chMax val="0"/>
          <dgm:chPref val="0"/>
        </dgm:presLayoutVars>
      </dgm:prSet>
      <dgm:spPr/>
    </dgm:pt>
    <dgm:pt modelId="{1688AA6D-B440-4CD0-B693-80D8F78ABA36}" type="pres">
      <dgm:prSet presAssocID="{5F484071-B32B-43F9-AB57-B969FA5C85B5}" presName="desTx" presStyleLbl="revTx" presStyleIdx="1" presStyleCnt="8">
        <dgm:presLayoutVars/>
      </dgm:prSet>
      <dgm:spPr/>
    </dgm:pt>
    <dgm:pt modelId="{AEDFFDF7-383E-4243-AA11-A491E1F94661}" type="pres">
      <dgm:prSet presAssocID="{2C93F0E8-CF83-419B-8979-CF1902DB58F0}" presName="sibTrans" presStyleCnt="0"/>
      <dgm:spPr/>
    </dgm:pt>
    <dgm:pt modelId="{86AB48C5-8324-4145-A6BA-277D39159E7E}" type="pres">
      <dgm:prSet presAssocID="{C477BF48-0C90-4AA4-976D-27124ED90BAA}" presName="compNode" presStyleCnt="0"/>
      <dgm:spPr/>
    </dgm:pt>
    <dgm:pt modelId="{D26E42DF-D7EE-428D-9883-2D24CAEC78F1}" type="pres">
      <dgm:prSet presAssocID="{C477BF48-0C90-4AA4-976D-27124ED90BAA}" presName="bgRect" presStyleLbl="bgShp" presStyleIdx="1" presStyleCnt="4"/>
      <dgm:spPr/>
    </dgm:pt>
    <dgm:pt modelId="{656634E4-1A60-45A9-B5C3-891B661262D1}" type="pres">
      <dgm:prSet presAssocID="{C477BF48-0C90-4AA4-976D-27124ED90BAA}"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ytania"/>
        </a:ext>
      </dgm:extLst>
    </dgm:pt>
    <dgm:pt modelId="{DE783A28-53E2-4BA5-A8F9-25501C9B0AF0}" type="pres">
      <dgm:prSet presAssocID="{C477BF48-0C90-4AA4-976D-27124ED90BAA}" presName="spaceRect" presStyleCnt="0"/>
      <dgm:spPr/>
    </dgm:pt>
    <dgm:pt modelId="{BE6161D4-6C50-4478-B6CA-85116518DE82}" type="pres">
      <dgm:prSet presAssocID="{C477BF48-0C90-4AA4-976D-27124ED90BAA}" presName="parTx" presStyleLbl="revTx" presStyleIdx="2" presStyleCnt="8">
        <dgm:presLayoutVars>
          <dgm:chMax val="0"/>
          <dgm:chPref val="0"/>
        </dgm:presLayoutVars>
      </dgm:prSet>
      <dgm:spPr/>
    </dgm:pt>
    <dgm:pt modelId="{40350CEB-3B58-4070-BB8D-1749BA2A09EE}" type="pres">
      <dgm:prSet presAssocID="{C477BF48-0C90-4AA4-976D-27124ED90BAA}" presName="desTx" presStyleLbl="revTx" presStyleIdx="3" presStyleCnt="8">
        <dgm:presLayoutVars/>
      </dgm:prSet>
      <dgm:spPr/>
    </dgm:pt>
    <dgm:pt modelId="{DEE47875-7752-41EE-A68C-6C4D84EF73A5}" type="pres">
      <dgm:prSet presAssocID="{4B3FBC9F-306A-4C2C-AEE4-F2A97DE37EDC}" presName="sibTrans" presStyleCnt="0"/>
      <dgm:spPr/>
    </dgm:pt>
    <dgm:pt modelId="{0321F754-865C-49AD-9E47-F49BB10ADB20}" type="pres">
      <dgm:prSet presAssocID="{28F8938B-04A9-4202-BA0B-A9F68CCE02C4}" presName="compNode" presStyleCnt="0"/>
      <dgm:spPr/>
    </dgm:pt>
    <dgm:pt modelId="{55B34F47-0A1C-4A7A-A75F-6717FA690D72}" type="pres">
      <dgm:prSet presAssocID="{28F8938B-04A9-4202-BA0B-A9F68CCE02C4}" presName="bgRect" presStyleLbl="bgShp" presStyleIdx="2" presStyleCnt="4"/>
      <dgm:spPr/>
    </dgm:pt>
    <dgm:pt modelId="{03F404A2-46D0-4D50-BB4A-E77482210BFC}" type="pres">
      <dgm:prSet presAssocID="{28F8938B-04A9-4202-BA0B-A9F68CCE02C4}"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Oko"/>
        </a:ext>
      </dgm:extLst>
    </dgm:pt>
    <dgm:pt modelId="{FDA2E35B-A06D-40B7-B72A-FC0466F0EA8E}" type="pres">
      <dgm:prSet presAssocID="{28F8938B-04A9-4202-BA0B-A9F68CCE02C4}" presName="spaceRect" presStyleCnt="0"/>
      <dgm:spPr/>
    </dgm:pt>
    <dgm:pt modelId="{BDA519D5-6DEF-4BBA-B099-DBB2D6BF22C6}" type="pres">
      <dgm:prSet presAssocID="{28F8938B-04A9-4202-BA0B-A9F68CCE02C4}" presName="parTx" presStyleLbl="revTx" presStyleIdx="4" presStyleCnt="8">
        <dgm:presLayoutVars>
          <dgm:chMax val="0"/>
          <dgm:chPref val="0"/>
        </dgm:presLayoutVars>
      </dgm:prSet>
      <dgm:spPr/>
    </dgm:pt>
    <dgm:pt modelId="{95CC5D43-89EA-437A-AC8A-10FD2C085397}" type="pres">
      <dgm:prSet presAssocID="{28F8938B-04A9-4202-BA0B-A9F68CCE02C4}" presName="desTx" presStyleLbl="revTx" presStyleIdx="5" presStyleCnt="8">
        <dgm:presLayoutVars/>
      </dgm:prSet>
      <dgm:spPr/>
    </dgm:pt>
    <dgm:pt modelId="{2C76E08E-9DC7-4A3B-BBA7-1F2BB2A30A0F}" type="pres">
      <dgm:prSet presAssocID="{FEB46685-6E03-459B-9919-4C3CD67B6D8D}" presName="sibTrans" presStyleCnt="0"/>
      <dgm:spPr/>
    </dgm:pt>
    <dgm:pt modelId="{576E7383-D660-4D26-A163-6F706FA88703}" type="pres">
      <dgm:prSet presAssocID="{8F149805-8CA7-4933-B786-F26C7C05FC34}" presName="compNode" presStyleCnt="0"/>
      <dgm:spPr/>
    </dgm:pt>
    <dgm:pt modelId="{E1C1D483-9E0B-4B51-BAD2-4D3CEBDD0438}" type="pres">
      <dgm:prSet presAssocID="{8F149805-8CA7-4933-B786-F26C7C05FC34}" presName="bgRect" presStyleLbl="bgShp" presStyleIdx="3" presStyleCnt="4"/>
      <dgm:spPr/>
    </dgm:pt>
    <dgm:pt modelId="{99163F48-5396-49CC-BB64-D4197A2D56EE}" type="pres">
      <dgm:prSet presAssocID="{8F149805-8CA7-4933-B786-F26C7C05FC34}"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zat"/>
        </a:ext>
      </dgm:extLst>
    </dgm:pt>
    <dgm:pt modelId="{A181675F-C11C-445D-9736-D3CADA3F0D9F}" type="pres">
      <dgm:prSet presAssocID="{8F149805-8CA7-4933-B786-F26C7C05FC34}" presName="spaceRect" presStyleCnt="0"/>
      <dgm:spPr/>
    </dgm:pt>
    <dgm:pt modelId="{0EA4F783-02FE-4514-8FD2-88356929D26C}" type="pres">
      <dgm:prSet presAssocID="{8F149805-8CA7-4933-B786-F26C7C05FC34}" presName="parTx" presStyleLbl="revTx" presStyleIdx="6" presStyleCnt="8">
        <dgm:presLayoutVars>
          <dgm:chMax val="0"/>
          <dgm:chPref val="0"/>
        </dgm:presLayoutVars>
      </dgm:prSet>
      <dgm:spPr/>
    </dgm:pt>
    <dgm:pt modelId="{76030720-DDAA-476C-A01F-CB411036C0D8}" type="pres">
      <dgm:prSet presAssocID="{8F149805-8CA7-4933-B786-F26C7C05FC34}" presName="desTx" presStyleLbl="revTx" presStyleIdx="7" presStyleCnt="8">
        <dgm:presLayoutVars/>
      </dgm:prSet>
      <dgm:spPr/>
    </dgm:pt>
  </dgm:ptLst>
  <dgm:cxnLst>
    <dgm:cxn modelId="{0FE05815-645B-40AC-9BDF-846D5CC7B957}" srcId="{5F484071-B32B-43F9-AB57-B969FA5C85B5}" destId="{0189B8EE-B515-4AC2-97CF-1A95E3566968}" srcOrd="0" destOrd="0" parTransId="{540934D2-9692-4873-AC6D-76CE8D3EDA4F}" sibTransId="{73F1A91E-0837-422E-B259-EFC04BDF9EEC}"/>
    <dgm:cxn modelId="{98455E22-FF06-41F9-8733-A9C32B9F9170}" srcId="{28F8938B-04A9-4202-BA0B-A9F68CCE02C4}" destId="{39C32256-210F-40C9-96D7-FA2EC60C66EF}" srcOrd="0" destOrd="0" parTransId="{D36A5ECF-37DE-400A-807F-1B8CD5760D07}" sibTransId="{BF1F3786-38F3-4FF2-A841-E022A1D72684}"/>
    <dgm:cxn modelId="{7E3B2329-D22E-4B3D-AC7C-CCAF02C43319}" type="presOf" srcId="{8102E903-BD8B-441C-B64E-75C3D0F42B00}" destId="{40350CEB-3B58-4070-BB8D-1749BA2A09EE}" srcOrd="0" destOrd="0" presId="urn:microsoft.com/office/officeart/2018/2/layout/IconVerticalSolidList"/>
    <dgm:cxn modelId="{6BC2512E-4578-4820-A771-FFD74875F54B}" type="presOf" srcId="{C477BF48-0C90-4AA4-976D-27124ED90BAA}" destId="{BE6161D4-6C50-4478-B6CA-85116518DE82}" srcOrd="0" destOrd="0" presId="urn:microsoft.com/office/officeart/2018/2/layout/IconVerticalSolidList"/>
    <dgm:cxn modelId="{77E10336-EF61-4083-B569-F19C0448A2E7}" type="presOf" srcId="{39C32256-210F-40C9-96D7-FA2EC60C66EF}" destId="{95CC5D43-89EA-437A-AC8A-10FD2C085397}" srcOrd="0" destOrd="0" presId="urn:microsoft.com/office/officeart/2018/2/layout/IconVerticalSolidList"/>
    <dgm:cxn modelId="{DEEE853C-E595-4D3E-92F9-F935C1E62943}" srcId="{C477BF48-0C90-4AA4-976D-27124ED90BAA}" destId="{8102E903-BD8B-441C-B64E-75C3D0F42B00}" srcOrd="0" destOrd="0" parTransId="{9A45EEBA-0F76-48F2-BB92-6176B947D3A6}" sibTransId="{A24E48E9-209B-42B1-8D58-67DD7406AD4F}"/>
    <dgm:cxn modelId="{C1AB8771-FE9A-4E98-99DD-E1575F3A21C4}" type="presOf" srcId="{A5E2B87E-8668-4B72-9D04-F1F427A808AD}" destId="{5F6EE121-6FAC-4A14-BC71-23F0CCBF3DF5}" srcOrd="0" destOrd="0" presId="urn:microsoft.com/office/officeart/2018/2/layout/IconVerticalSolidList"/>
    <dgm:cxn modelId="{A495367C-D49B-486B-BD84-8823D7180F77}" srcId="{A5E2B87E-8668-4B72-9D04-F1F427A808AD}" destId="{8F149805-8CA7-4933-B786-F26C7C05FC34}" srcOrd="3" destOrd="0" parTransId="{53106594-4D7E-44FF-BB86-3259DA4FA9E4}" sibTransId="{7E7E5798-CD0B-45F0-A115-845D788BEBD4}"/>
    <dgm:cxn modelId="{CB72BC82-84C7-450F-97A8-18B1C2DEC9C0}" srcId="{A5E2B87E-8668-4B72-9D04-F1F427A808AD}" destId="{C477BF48-0C90-4AA4-976D-27124ED90BAA}" srcOrd="1" destOrd="0" parTransId="{78A5064F-E5C2-4513-84BB-3539DC7BF940}" sibTransId="{4B3FBC9F-306A-4C2C-AEE4-F2A97DE37EDC}"/>
    <dgm:cxn modelId="{515F4A8F-73B9-44AB-B28A-495D6945B6FF}" srcId="{8F149805-8CA7-4933-B786-F26C7C05FC34}" destId="{F9548332-A34A-4F90-BC1C-4235248BC62A}" srcOrd="0" destOrd="0" parTransId="{5BA4EB30-D780-4264-95A1-9FD38E3D31CD}" sibTransId="{2B445736-D054-4CB6-B70F-8ECA32355C7D}"/>
    <dgm:cxn modelId="{6B47FA94-BD97-4A38-B936-DCE0A4D5C184}" type="presOf" srcId="{5F484071-B32B-43F9-AB57-B969FA5C85B5}" destId="{D1A0FFF9-A3C9-4849-82AD-3F868D8DF5F6}" srcOrd="0" destOrd="0" presId="urn:microsoft.com/office/officeart/2018/2/layout/IconVerticalSolidList"/>
    <dgm:cxn modelId="{034004B8-6500-4C82-AAFE-7D8D8F48CEB9}" srcId="{A5E2B87E-8668-4B72-9D04-F1F427A808AD}" destId="{5F484071-B32B-43F9-AB57-B969FA5C85B5}" srcOrd="0" destOrd="0" parTransId="{5D29EBA4-9311-420E-80B8-E5BA99988839}" sibTransId="{2C93F0E8-CF83-419B-8979-CF1902DB58F0}"/>
    <dgm:cxn modelId="{703225B8-F58B-407C-953C-10D4163FF20F}" type="presOf" srcId="{F9548332-A34A-4F90-BC1C-4235248BC62A}" destId="{76030720-DDAA-476C-A01F-CB411036C0D8}" srcOrd="0" destOrd="0" presId="urn:microsoft.com/office/officeart/2018/2/layout/IconVerticalSolidList"/>
    <dgm:cxn modelId="{6C3D97BF-FF6C-4BEC-96B9-FB9653EFC945}" type="presOf" srcId="{8F149805-8CA7-4933-B786-F26C7C05FC34}" destId="{0EA4F783-02FE-4514-8FD2-88356929D26C}" srcOrd="0" destOrd="0" presId="urn:microsoft.com/office/officeart/2018/2/layout/IconVerticalSolidList"/>
    <dgm:cxn modelId="{CE0EBBC2-0C85-4ADC-BDF5-C077DA81216A}" type="presOf" srcId="{0189B8EE-B515-4AC2-97CF-1A95E3566968}" destId="{1688AA6D-B440-4CD0-B693-80D8F78ABA36}" srcOrd="0" destOrd="0" presId="urn:microsoft.com/office/officeart/2018/2/layout/IconVerticalSolidList"/>
    <dgm:cxn modelId="{50217BEE-783E-4B92-A3C4-9F807EF89E06}" srcId="{A5E2B87E-8668-4B72-9D04-F1F427A808AD}" destId="{28F8938B-04A9-4202-BA0B-A9F68CCE02C4}" srcOrd="2" destOrd="0" parTransId="{BA791D80-0B66-4927-8C38-60C61E46EC27}" sibTransId="{FEB46685-6E03-459B-9919-4C3CD67B6D8D}"/>
    <dgm:cxn modelId="{73BB8AF8-E5A1-4DA6-9128-12C9C2B8DA22}" type="presOf" srcId="{28F8938B-04A9-4202-BA0B-A9F68CCE02C4}" destId="{BDA519D5-6DEF-4BBA-B099-DBB2D6BF22C6}" srcOrd="0" destOrd="0" presId="urn:microsoft.com/office/officeart/2018/2/layout/IconVerticalSolidList"/>
    <dgm:cxn modelId="{AFC7F0C5-DD27-4646-97C9-1137E97DFE77}" type="presParOf" srcId="{5F6EE121-6FAC-4A14-BC71-23F0CCBF3DF5}" destId="{032B8081-1AD2-4C4E-A318-5ACEA885E4E3}" srcOrd="0" destOrd="0" presId="urn:microsoft.com/office/officeart/2018/2/layout/IconVerticalSolidList"/>
    <dgm:cxn modelId="{F628A47D-017C-490C-A69A-A08780415DC9}" type="presParOf" srcId="{032B8081-1AD2-4C4E-A318-5ACEA885E4E3}" destId="{08EB0310-CAA9-4976-9652-C4519224612B}" srcOrd="0" destOrd="0" presId="urn:microsoft.com/office/officeart/2018/2/layout/IconVerticalSolidList"/>
    <dgm:cxn modelId="{C18FE2F7-2F14-4C1B-8E08-EB346D7F4EB9}" type="presParOf" srcId="{032B8081-1AD2-4C4E-A318-5ACEA885E4E3}" destId="{0ACCC80F-5E6D-4009-88A7-266AF8C792DA}" srcOrd="1" destOrd="0" presId="urn:microsoft.com/office/officeart/2018/2/layout/IconVerticalSolidList"/>
    <dgm:cxn modelId="{42E338C4-E9AE-4223-ACA4-BF129370F27D}" type="presParOf" srcId="{032B8081-1AD2-4C4E-A318-5ACEA885E4E3}" destId="{EF8B58F6-4C04-4428-B6B9-884997B24F36}" srcOrd="2" destOrd="0" presId="urn:microsoft.com/office/officeart/2018/2/layout/IconVerticalSolidList"/>
    <dgm:cxn modelId="{BC34FB5F-0F51-4CB0-90BB-9A140A341E71}" type="presParOf" srcId="{032B8081-1AD2-4C4E-A318-5ACEA885E4E3}" destId="{D1A0FFF9-A3C9-4849-82AD-3F868D8DF5F6}" srcOrd="3" destOrd="0" presId="urn:microsoft.com/office/officeart/2018/2/layout/IconVerticalSolidList"/>
    <dgm:cxn modelId="{4E2D9D56-48BB-4ECD-B922-D3EA123CC62F}" type="presParOf" srcId="{032B8081-1AD2-4C4E-A318-5ACEA885E4E3}" destId="{1688AA6D-B440-4CD0-B693-80D8F78ABA36}" srcOrd="4" destOrd="0" presId="urn:microsoft.com/office/officeart/2018/2/layout/IconVerticalSolidList"/>
    <dgm:cxn modelId="{0FAC51EF-040F-42DF-9971-1E24060D68A7}" type="presParOf" srcId="{5F6EE121-6FAC-4A14-BC71-23F0CCBF3DF5}" destId="{AEDFFDF7-383E-4243-AA11-A491E1F94661}" srcOrd="1" destOrd="0" presId="urn:microsoft.com/office/officeart/2018/2/layout/IconVerticalSolidList"/>
    <dgm:cxn modelId="{3A70C6C1-5DAA-47A1-B206-A9A814F1BB57}" type="presParOf" srcId="{5F6EE121-6FAC-4A14-BC71-23F0CCBF3DF5}" destId="{86AB48C5-8324-4145-A6BA-277D39159E7E}" srcOrd="2" destOrd="0" presId="urn:microsoft.com/office/officeart/2018/2/layout/IconVerticalSolidList"/>
    <dgm:cxn modelId="{76D25172-B120-4965-8AA5-7468737E8CD7}" type="presParOf" srcId="{86AB48C5-8324-4145-A6BA-277D39159E7E}" destId="{D26E42DF-D7EE-428D-9883-2D24CAEC78F1}" srcOrd="0" destOrd="0" presId="urn:microsoft.com/office/officeart/2018/2/layout/IconVerticalSolidList"/>
    <dgm:cxn modelId="{58C9BC84-3E46-46E0-89B3-C1ACEEB8C6B5}" type="presParOf" srcId="{86AB48C5-8324-4145-A6BA-277D39159E7E}" destId="{656634E4-1A60-45A9-B5C3-891B661262D1}" srcOrd="1" destOrd="0" presId="urn:microsoft.com/office/officeart/2018/2/layout/IconVerticalSolidList"/>
    <dgm:cxn modelId="{4C69C272-85E1-4FC6-BAAF-EEAD6719C18E}" type="presParOf" srcId="{86AB48C5-8324-4145-A6BA-277D39159E7E}" destId="{DE783A28-53E2-4BA5-A8F9-25501C9B0AF0}" srcOrd="2" destOrd="0" presId="urn:microsoft.com/office/officeart/2018/2/layout/IconVerticalSolidList"/>
    <dgm:cxn modelId="{00F921ED-71E3-408D-96BA-2F2EF1E8BCC7}" type="presParOf" srcId="{86AB48C5-8324-4145-A6BA-277D39159E7E}" destId="{BE6161D4-6C50-4478-B6CA-85116518DE82}" srcOrd="3" destOrd="0" presId="urn:microsoft.com/office/officeart/2018/2/layout/IconVerticalSolidList"/>
    <dgm:cxn modelId="{C6E50873-6E63-4E49-8154-8DD0AA03A94B}" type="presParOf" srcId="{86AB48C5-8324-4145-A6BA-277D39159E7E}" destId="{40350CEB-3B58-4070-BB8D-1749BA2A09EE}" srcOrd="4" destOrd="0" presId="urn:microsoft.com/office/officeart/2018/2/layout/IconVerticalSolidList"/>
    <dgm:cxn modelId="{A7B3742E-95A1-4B34-9F24-24EF23CEBC9A}" type="presParOf" srcId="{5F6EE121-6FAC-4A14-BC71-23F0CCBF3DF5}" destId="{DEE47875-7752-41EE-A68C-6C4D84EF73A5}" srcOrd="3" destOrd="0" presId="urn:microsoft.com/office/officeart/2018/2/layout/IconVerticalSolidList"/>
    <dgm:cxn modelId="{DB70CB29-D29F-43DD-A0C2-33A6D23DD9BD}" type="presParOf" srcId="{5F6EE121-6FAC-4A14-BC71-23F0CCBF3DF5}" destId="{0321F754-865C-49AD-9E47-F49BB10ADB20}" srcOrd="4" destOrd="0" presId="urn:microsoft.com/office/officeart/2018/2/layout/IconVerticalSolidList"/>
    <dgm:cxn modelId="{601F5BF2-0D81-48BB-97F1-4BEA322FB1CF}" type="presParOf" srcId="{0321F754-865C-49AD-9E47-F49BB10ADB20}" destId="{55B34F47-0A1C-4A7A-A75F-6717FA690D72}" srcOrd="0" destOrd="0" presId="urn:microsoft.com/office/officeart/2018/2/layout/IconVerticalSolidList"/>
    <dgm:cxn modelId="{5C9F09E7-E21F-4371-96B9-3942CF49047E}" type="presParOf" srcId="{0321F754-865C-49AD-9E47-F49BB10ADB20}" destId="{03F404A2-46D0-4D50-BB4A-E77482210BFC}" srcOrd="1" destOrd="0" presId="urn:microsoft.com/office/officeart/2018/2/layout/IconVerticalSolidList"/>
    <dgm:cxn modelId="{1F588B86-63F0-4D65-8026-8B9B33E49B9C}" type="presParOf" srcId="{0321F754-865C-49AD-9E47-F49BB10ADB20}" destId="{FDA2E35B-A06D-40B7-B72A-FC0466F0EA8E}" srcOrd="2" destOrd="0" presId="urn:microsoft.com/office/officeart/2018/2/layout/IconVerticalSolidList"/>
    <dgm:cxn modelId="{75DDDD73-36EC-484F-8D73-0E21069B64DC}" type="presParOf" srcId="{0321F754-865C-49AD-9E47-F49BB10ADB20}" destId="{BDA519D5-6DEF-4BBA-B099-DBB2D6BF22C6}" srcOrd="3" destOrd="0" presId="urn:microsoft.com/office/officeart/2018/2/layout/IconVerticalSolidList"/>
    <dgm:cxn modelId="{8B89D6F0-C860-4B7D-802B-B783F28D9EA5}" type="presParOf" srcId="{0321F754-865C-49AD-9E47-F49BB10ADB20}" destId="{95CC5D43-89EA-437A-AC8A-10FD2C085397}" srcOrd="4" destOrd="0" presId="urn:microsoft.com/office/officeart/2018/2/layout/IconVerticalSolidList"/>
    <dgm:cxn modelId="{8F63353C-5670-49FA-A840-2D92FDB1BC48}" type="presParOf" srcId="{5F6EE121-6FAC-4A14-BC71-23F0CCBF3DF5}" destId="{2C76E08E-9DC7-4A3B-BBA7-1F2BB2A30A0F}" srcOrd="5" destOrd="0" presId="urn:microsoft.com/office/officeart/2018/2/layout/IconVerticalSolidList"/>
    <dgm:cxn modelId="{4BED5ECC-520A-4A5D-A9BA-06FC1A162364}" type="presParOf" srcId="{5F6EE121-6FAC-4A14-BC71-23F0CCBF3DF5}" destId="{576E7383-D660-4D26-A163-6F706FA88703}" srcOrd="6" destOrd="0" presId="urn:microsoft.com/office/officeart/2018/2/layout/IconVerticalSolidList"/>
    <dgm:cxn modelId="{4E08988B-9C47-42A2-B5EF-5879C72D3672}" type="presParOf" srcId="{576E7383-D660-4D26-A163-6F706FA88703}" destId="{E1C1D483-9E0B-4B51-BAD2-4D3CEBDD0438}" srcOrd="0" destOrd="0" presId="urn:microsoft.com/office/officeart/2018/2/layout/IconVerticalSolidList"/>
    <dgm:cxn modelId="{4BC6AF25-24BC-4208-8470-A2A012827AB4}" type="presParOf" srcId="{576E7383-D660-4D26-A163-6F706FA88703}" destId="{99163F48-5396-49CC-BB64-D4197A2D56EE}" srcOrd="1" destOrd="0" presId="urn:microsoft.com/office/officeart/2018/2/layout/IconVerticalSolidList"/>
    <dgm:cxn modelId="{C6503FA7-F165-492A-867D-3165766057CC}" type="presParOf" srcId="{576E7383-D660-4D26-A163-6F706FA88703}" destId="{A181675F-C11C-445D-9736-D3CADA3F0D9F}" srcOrd="2" destOrd="0" presId="urn:microsoft.com/office/officeart/2018/2/layout/IconVerticalSolidList"/>
    <dgm:cxn modelId="{2DBD0AAF-B3D7-4112-9655-C979FB8ED137}" type="presParOf" srcId="{576E7383-D660-4D26-A163-6F706FA88703}" destId="{0EA4F783-02FE-4514-8FD2-88356929D26C}" srcOrd="3" destOrd="0" presId="urn:microsoft.com/office/officeart/2018/2/layout/IconVerticalSolidList"/>
    <dgm:cxn modelId="{90C374AB-F8C7-4BBE-A7BA-18A33F44E75E}" type="presParOf" srcId="{576E7383-D660-4D26-A163-6F706FA88703}" destId="{76030720-DDAA-476C-A01F-CB411036C0D8}"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399944-479E-441E-BEF6-F1DAA03BFA34}">
      <dsp:nvSpPr>
        <dsp:cNvPr id="0" name=""/>
        <dsp:cNvSpPr/>
      </dsp:nvSpPr>
      <dsp:spPr>
        <a:xfrm>
          <a:off x="0" y="1081170"/>
          <a:ext cx="2957512" cy="18780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3C7A01-F027-4370-B5E3-C5617468F6C2}">
      <dsp:nvSpPr>
        <dsp:cNvPr id="0" name=""/>
        <dsp:cNvSpPr/>
      </dsp:nvSpPr>
      <dsp:spPr>
        <a:xfrm>
          <a:off x="328612" y="1393352"/>
          <a:ext cx="2957512" cy="187802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pl-PL" sz="2200" kern="1200"/>
            <a:t>rozwiązywaniu konfliktów, </a:t>
          </a:r>
          <a:endParaRPr lang="en-US" sz="2200" kern="1200"/>
        </a:p>
      </dsp:txBody>
      <dsp:txXfrm>
        <a:off x="383617" y="1448357"/>
        <a:ext cx="2847502" cy="1768010"/>
      </dsp:txXfrm>
    </dsp:sp>
    <dsp:sp modelId="{B6BD358C-FBAD-42FA-80D9-3CCA20D2ECCD}">
      <dsp:nvSpPr>
        <dsp:cNvPr id="0" name=""/>
        <dsp:cNvSpPr/>
      </dsp:nvSpPr>
      <dsp:spPr>
        <a:xfrm>
          <a:off x="3614737" y="1081170"/>
          <a:ext cx="2957512" cy="18780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B45D00-EFF5-436C-8A6B-050EEA28F371}">
      <dsp:nvSpPr>
        <dsp:cNvPr id="0" name=""/>
        <dsp:cNvSpPr/>
      </dsp:nvSpPr>
      <dsp:spPr>
        <a:xfrm>
          <a:off x="3943350" y="1393352"/>
          <a:ext cx="2957512" cy="187802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pl-PL" sz="2200" kern="1200"/>
            <a:t>realizacji wspólnych interesów</a:t>
          </a:r>
          <a:endParaRPr lang="en-US" sz="2200" kern="1200"/>
        </a:p>
      </dsp:txBody>
      <dsp:txXfrm>
        <a:off x="3998355" y="1448357"/>
        <a:ext cx="2847502" cy="1768010"/>
      </dsp:txXfrm>
    </dsp:sp>
    <dsp:sp modelId="{D4CB6390-A96E-410F-9C08-EB1376BB8B63}">
      <dsp:nvSpPr>
        <dsp:cNvPr id="0" name=""/>
        <dsp:cNvSpPr/>
      </dsp:nvSpPr>
      <dsp:spPr>
        <a:xfrm>
          <a:off x="7229475" y="1081170"/>
          <a:ext cx="2957512" cy="18780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17E8CF-D421-4659-BFCD-2DCCBCE31488}">
      <dsp:nvSpPr>
        <dsp:cNvPr id="0" name=""/>
        <dsp:cNvSpPr/>
      </dsp:nvSpPr>
      <dsp:spPr>
        <a:xfrm>
          <a:off x="7558087" y="1393352"/>
          <a:ext cx="2957512" cy="187802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pl-PL" sz="2200" kern="1200"/>
            <a:t>podejmowaniu decyzji w sprawach, w które zaangażowane</a:t>
          </a:r>
          <a:r>
            <a:rPr lang="pl-PL" sz="2200" kern="1200">
              <a:latin typeface="Calibri Light" panose="020F0302020204030204"/>
            </a:rPr>
            <a:t> są różne strony</a:t>
          </a:r>
          <a:r>
            <a:rPr lang="pl-PL" sz="2200" kern="1200"/>
            <a:t> rozbieżnych poglądach</a:t>
          </a:r>
          <a:endParaRPr lang="en-US" sz="2200" kern="1200"/>
        </a:p>
      </dsp:txBody>
      <dsp:txXfrm>
        <a:off x="7613092" y="1448357"/>
        <a:ext cx="2847502" cy="17680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D7E57A-3934-4B67-9239-87628F248278}">
      <dsp:nvSpPr>
        <dsp:cNvPr id="0" name=""/>
        <dsp:cNvSpPr/>
      </dsp:nvSpPr>
      <dsp:spPr>
        <a:xfrm>
          <a:off x="0" y="4978"/>
          <a:ext cx="6364224" cy="115871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18554A4-4E33-45D8-8D30-4CE1FE5419E1}">
      <dsp:nvSpPr>
        <dsp:cNvPr id="0" name=""/>
        <dsp:cNvSpPr/>
      </dsp:nvSpPr>
      <dsp:spPr>
        <a:xfrm>
          <a:off x="350509" y="265688"/>
          <a:ext cx="637290" cy="63729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F508024-2013-440E-A656-7EEB57FC512E}">
      <dsp:nvSpPr>
        <dsp:cNvPr id="0" name=""/>
        <dsp:cNvSpPr/>
      </dsp:nvSpPr>
      <dsp:spPr>
        <a:xfrm>
          <a:off x="1338310" y="4978"/>
          <a:ext cx="2863900" cy="11587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630" tIns="122630" rIns="122630" bIns="122630" numCol="1" spcCol="1270" anchor="ctr" anchorCtr="0">
          <a:noAutofit/>
        </a:bodyPr>
        <a:lstStyle/>
        <a:p>
          <a:pPr marL="0" lvl="0" indent="0" algn="l" defTabSz="933450">
            <a:lnSpc>
              <a:spcPct val="90000"/>
            </a:lnSpc>
            <a:spcBef>
              <a:spcPct val="0"/>
            </a:spcBef>
            <a:spcAft>
              <a:spcPct val="35000"/>
            </a:spcAft>
            <a:buNone/>
          </a:pPr>
          <a:r>
            <a:rPr lang="pl-PL" sz="2100" b="1" i="0" kern="1200"/>
            <a:t>Empatia:</a:t>
          </a:r>
          <a:endParaRPr lang="en-US" sz="2100" kern="1200"/>
        </a:p>
      </dsp:txBody>
      <dsp:txXfrm>
        <a:off x="1338310" y="4978"/>
        <a:ext cx="2863900" cy="1158710"/>
      </dsp:txXfrm>
    </dsp:sp>
    <dsp:sp modelId="{B08FDD16-C6A3-4F23-B533-997F89331735}">
      <dsp:nvSpPr>
        <dsp:cNvPr id="0" name=""/>
        <dsp:cNvSpPr/>
      </dsp:nvSpPr>
      <dsp:spPr>
        <a:xfrm>
          <a:off x="4202211" y="4978"/>
          <a:ext cx="2160704" cy="11587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630" tIns="122630" rIns="122630" bIns="122630" numCol="1" spcCol="1270" anchor="ctr" anchorCtr="0">
          <a:noAutofit/>
        </a:bodyPr>
        <a:lstStyle/>
        <a:p>
          <a:pPr marL="0" lvl="0" indent="0" algn="l" defTabSz="488950">
            <a:lnSpc>
              <a:spcPct val="90000"/>
            </a:lnSpc>
            <a:spcBef>
              <a:spcPct val="0"/>
            </a:spcBef>
            <a:spcAft>
              <a:spcPct val="35000"/>
            </a:spcAft>
            <a:buNone/>
          </a:pPr>
          <a:r>
            <a:rPr lang="pl-PL" sz="1100" b="0" i="0" kern="1200"/>
            <a:t>Umiejętność zrozumienia i współodczuwania uczuć drugiej strony pozwala na lepsze nawigowanie podczas negocjacji. To pomaga budować zaufanie i lepsze relacje.</a:t>
          </a:r>
          <a:endParaRPr lang="en-US" sz="1100" kern="1200"/>
        </a:p>
      </dsp:txBody>
      <dsp:txXfrm>
        <a:off x="4202211" y="4978"/>
        <a:ext cx="2160704" cy="1158710"/>
      </dsp:txXfrm>
    </dsp:sp>
    <dsp:sp modelId="{FC69C762-1A17-4BC4-865A-D8DC7B39324C}">
      <dsp:nvSpPr>
        <dsp:cNvPr id="0" name=""/>
        <dsp:cNvSpPr/>
      </dsp:nvSpPr>
      <dsp:spPr>
        <a:xfrm>
          <a:off x="0" y="1453366"/>
          <a:ext cx="6364224" cy="115871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BBAC0DD-CE7A-4106-99ED-2AA81AE404D6}">
      <dsp:nvSpPr>
        <dsp:cNvPr id="0" name=""/>
        <dsp:cNvSpPr/>
      </dsp:nvSpPr>
      <dsp:spPr>
        <a:xfrm>
          <a:off x="350509" y="1714076"/>
          <a:ext cx="637290" cy="63729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2E5938B-FFD0-4B8F-8681-CFB84F1C32AE}">
      <dsp:nvSpPr>
        <dsp:cNvPr id="0" name=""/>
        <dsp:cNvSpPr/>
      </dsp:nvSpPr>
      <dsp:spPr>
        <a:xfrm>
          <a:off x="1338310" y="1453366"/>
          <a:ext cx="2863900" cy="11587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630" tIns="122630" rIns="122630" bIns="122630" numCol="1" spcCol="1270" anchor="ctr" anchorCtr="0">
          <a:noAutofit/>
        </a:bodyPr>
        <a:lstStyle/>
        <a:p>
          <a:pPr marL="0" lvl="0" indent="0" algn="l" defTabSz="933450">
            <a:lnSpc>
              <a:spcPct val="90000"/>
            </a:lnSpc>
            <a:spcBef>
              <a:spcPct val="0"/>
            </a:spcBef>
            <a:spcAft>
              <a:spcPct val="35000"/>
            </a:spcAft>
            <a:buNone/>
          </a:pPr>
          <a:r>
            <a:rPr lang="pl-PL" sz="2100" b="1" i="0" kern="1200"/>
            <a:t>Komunikacja Werbalna i Niewerbalna:</a:t>
          </a:r>
          <a:endParaRPr lang="en-US" sz="2100" kern="1200"/>
        </a:p>
      </dsp:txBody>
      <dsp:txXfrm>
        <a:off x="1338310" y="1453366"/>
        <a:ext cx="2863900" cy="1158710"/>
      </dsp:txXfrm>
    </dsp:sp>
    <dsp:sp modelId="{4DD1CBF3-4EF0-4382-99ED-B6E3A071AB8B}">
      <dsp:nvSpPr>
        <dsp:cNvPr id="0" name=""/>
        <dsp:cNvSpPr/>
      </dsp:nvSpPr>
      <dsp:spPr>
        <a:xfrm>
          <a:off x="4202211" y="1453366"/>
          <a:ext cx="2160704" cy="11587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630" tIns="122630" rIns="122630" bIns="122630" numCol="1" spcCol="1270" anchor="ctr" anchorCtr="0">
          <a:noAutofit/>
        </a:bodyPr>
        <a:lstStyle/>
        <a:p>
          <a:pPr marL="0" lvl="0" indent="0" algn="l" defTabSz="488950">
            <a:lnSpc>
              <a:spcPct val="90000"/>
            </a:lnSpc>
            <a:spcBef>
              <a:spcPct val="0"/>
            </a:spcBef>
            <a:spcAft>
              <a:spcPct val="35000"/>
            </a:spcAft>
            <a:buNone/>
          </a:pPr>
          <a:r>
            <a:rPr lang="pl-PL" sz="1100" b="0" i="0" kern="1200"/>
            <a:t>Jasne i skuteczne wyrażanie myśli poprzez słowa, ton głosu, gesty i mowę ciała jest kluczowe podczas negocjacji. Również zdolność do interpretacji komunikatu drugiej strony jest istotna.</a:t>
          </a:r>
          <a:endParaRPr lang="en-US" sz="1100" kern="1200"/>
        </a:p>
      </dsp:txBody>
      <dsp:txXfrm>
        <a:off x="4202211" y="1453366"/>
        <a:ext cx="2160704" cy="1158710"/>
      </dsp:txXfrm>
    </dsp:sp>
    <dsp:sp modelId="{EDC7EE96-F0EE-43CF-9F3E-5C5E8069A705}">
      <dsp:nvSpPr>
        <dsp:cNvPr id="0" name=""/>
        <dsp:cNvSpPr/>
      </dsp:nvSpPr>
      <dsp:spPr>
        <a:xfrm>
          <a:off x="0" y="2901754"/>
          <a:ext cx="6364224" cy="115871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9EE1836-F097-4D76-9E71-25686EC34D1C}">
      <dsp:nvSpPr>
        <dsp:cNvPr id="0" name=""/>
        <dsp:cNvSpPr/>
      </dsp:nvSpPr>
      <dsp:spPr>
        <a:xfrm>
          <a:off x="350509" y="3162464"/>
          <a:ext cx="637290" cy="63729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0494519-C831-4790-8A93-BAB5173996BF}">
      <dsp:nvSpPr>
        <dsp:cNvPr id="0" name=""/>
        <dsp:cNvSpPr/>
      </dsp:nvSpPr>
      <dsp:spPr>
        <a:xfrm>
          <a:off x="1338310" y="2901754"/>
          <a:ext cx="2863900" cy="11587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630" tIns="122630" rIns="122630" bIns="122630" numCol="1" spcCol="1270" anchor="ctr" anchorCtr="0">
          <a:noAutofit/>
        </a:bodyPr>
        <a:lstStyle/>
        <a:p>
          <a:pPr marL="0" lvl="0" indent="0" algn="l" defTabSz="933450">
            <a:lnSpc>
              <a:spcPct val="90000"/>
            </a:lnSpc>
            <a:spcBef>
              <a:spcPct val="0"/>
            </a:spcBef>
            <a:spcAft>
              <a:spcPct val="35000"/>
            </a:spcAft>
            <a:buNone/>
          </a:pPr>
          <a:r>
            <a:rPr lang="pl-PL" sz="2100" b="1" i="0" kern="1200"/>
            <a:t>Zdolność Słuchania:</a:t>
          </a:r>
          <a:endParaRPr lang="en-US" sz="2100" kern="1200"/>
        </a:p>
      </dsp:txBody>
      <dsp:txXfrm>
        <a:off x="1338310" y="2901754"/>
        <a:ext cx="2863900" cy="1158710"/>
      </dsp:txXfrm>
    </dsp:sp>
    <dsp:sp modelId="{79FF14B8-AF5A-48D0-A927-32E9213ADCE0}">
      <dsp:nvSpPr>
        <dsp:cNvPr id="0" name=""/>
        <dsp:cNvSpPr/>
      </dsp:nvSpPr>
      <dsp:spPr>
        <a:xfrm>
          <a:off x="4202211" y="2901754"/>
          <a:ext cx="2160704" cy="11587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630" tIns="122630" rIns="122630" bIns="122630" numCol="1" spcCol="1270" anchor="ctr" anchorCtr="0">
          <a:noAutofit/>
        </a:bodyPr>
        <a:lstStyle/>
        <a:p>
          <a:pPr marL="0" lvl="0" indent="0" algn="l" defTabSz="488950">
            <a:lnSpc>
              <a:spcPct val="90000"/>
            </a:lnSpc>
            <a:spcBef>
              <a:spcPct val="0"/>
            </a:spcBef>
            <a:spcAft>
              <a:spcPct val="35000"/>
            </a:spcAft>
            <a:buNone/>
          </a:pPr>
          <a:r>
            <a:rPr lang="pl-PL" sz="1100" b="0" i="0" kern="1200"/>
            <a:t>Aktywne słuchanie, czyli skupienie się na tym, co mówi druga strona, zamiast planowania własnej odpowiedzi, pomaga zrozumieć jej potrzeby i obawy.</a:t>
          </a:r>
          <a:endParaRPr lang="en-US" sz="1100" kern="1200"/>
        </a:p>
      </dsp:txBody>
      <dsp:txXfrm>
        <a:off x="4202211" y="2901754"/>
        <a:ext cx="2160704" cy="1158710"/>
      </dsp:txXfrm>
    </dsp:sp>
    <dsp:sp modelId="{C0AB1097-A1E0-43D0-94E7-A6EC14491F13}">
      <dsp:nvSpPr>
        <dsp:cNvPr id="0" name=""/>
        <dsp:cNvSpPr/>
      </dsp:nvSpPr>
      <dsp:spPr>
        <a:xfrm>
          <a:off x="0" y="4350142"/>
          <a:ext cx="6364224" cy="115871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8EA2376-7953-470F-A618-389828F07BCE}">
      <dsp:nvSpPr>
        <dsp:cNvPr id="0" name=""/>
        <dsp:cNvSpPr/>
      </dsp:nvSpPr>
      <dsp:spPr>
        <a:xfrm>
          <a:off x="350509" y="4610852"/>
          <a:ext cx="637290" cy="63729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EB13435-5769-4252-B6B9-C7B30FF7E37B}">
      <dsp:nvSpPr>
        <dsp:cNvPr id="0" name=""/>
        <dsp:cNvSpPr/>
      </dsp:nvSpPr>
      <dsp:spPr>
        <a:xfrm>
          <a:off x="1338310" y="4350142"/>
          <a:ext cx="2863900" cy="11587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630" tIns="122630" rIns="122630" bIns="122630" numCol="1" spcCol="1270" anchor="ctr" anchorCtr="0">
          <a:noAutofit/>
        </a:bodyPr>
        <a:lstStyle/>
        <a:p>
          <a:pPr marL="0" lvl="0" indent="0" algn="l" defTabSz="933450">
            <a:lnSpc>
              <a:spcPct val="90000"/>
            </a:lnSpc>
            <a:spcBef>
              <a:spcPct val="0"/>
            </a:spcBef>
            <a:spcAft>
              <a:spcPct val="35000"/>
            </a:spcAft>
            <a:buNone/>
          </a:pPr>
          <a:r>
            <a:rPr lang="pl-PL" sz="2100" b="1" i="0" kern="1200"/>
            <a:t>Zarządzanie Emocjami:</a:t>
          </a:r>
          <a:endParaRPr lang="en-US" sz="2100" kern="1200"/>
        </a:p>
      </dsp:txBody>
      <dsp:txXfrm>
        <a:off x="1338310" y="4350142"/>
        <a:ext cx="2863900" cy="1158710"/>
      </dsp:txXfrm>
    </dsp:sp>
    <dsp:sp modelId="{13003FFB-D00D-4167-9633-CF5BC523710F}">
      <dsp:nvSpPr>
        <dsp:cNvPr id="0" name=""/>
        <dsp:cNvSpPr/>
      </dsp:nvSpPr>
      <dsp:spPr>
        <a:xfrm>
          <a:off x="4202211" y="4350142"/>
          <a:ext cx="2160704" cy="11587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630" tIns="122630" rIns="122630" bIns="122630" numCol="1" spcCol="1270" anchor="ctr" anchorCtr="0">
          <a:noAutofit/>
        </a:bodyPr>
        <a:lstStyle/>
        <a:p>
          <a:pPr marL="0" lvl="0" indent="0" algn="l" defTabSz="488950">
            <a:lnSpc>
              <a:spcPct val="90000"/>
            </a:lnSpc>
            <a:spcBef>
              <a:spcPct val="0"/>
            </a:spcBef>
            <a:spcAft>
              <a:spcPct val="35000"/>
            </a:spcAft>
            <a:buNone/>
          </a:pPr>
          <a:r>
            <a:rPr lang="pl-PL" sz="1100" b="0" i="0" kern="1200"/>
            <a:t>Umiejętność kontrolowania własnych emocji i rozumienie emocji drugiej strony pozwala utrzymać spokojną atmosferę i unikać konfliktów.</a:t>
          </a:r>
          <a:endParaRPr lang="en-US" sz="1100" kern="1200"/>
        </a:p>
      </dsp:txBody>
      <dsp:txXfrm>
        <a:off x="4202211" y="4350142"/>
        <a:ext cx="2160704" cy="11587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22BB28-011B-495F-B99C-E6D18D74ED04}">
      <dsp:nvSpPr>
        <dsp:cNvPr id="0" name=""/>
        <dsp:cNvSpPr/>
      </dsp:nvSpPr>
      <dsp:spPr>
        <a:xfrm>
          <a:off x="0" y="3887"/>
          <a:ext cx="10506456" cy="82811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46612A7-1C9A-47E1-8BAB-A42860324C5D}">
      <dsp:nvSpPr>
        <dsp:cNvPr id="0" name=""/>
        <dsp:cNvSpPr/>
      </dsp:nvSpPr>
      <dsp:spPr>
        <a:xfrm>
          <a:off x="250503" y="190212"/>
          <a:ext cx="455461" cy="45546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2A6B575-3334-49E6-BF69-3174EF115B6E}">
      <dsp:nvSpPr>
        <dsp:cNvPr id="0" name=""/>
        <dsp:cNvSpPr/>
      </dsp:nvSpPr>
      <dsp:spPr>
        <a:xfrm>
          <a:off x="956469" y="3887"/>
          <a:ext cx="4727905" cy="8281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42" tIns="87642" rIns="87642" bIns="87642" numCol="1" spcCol="1270" anchor="ctr" anchorCtr="0">
          <a:noAutofit/>
        </a:bodyPr>
        <a:lstStyle/>
        <a:p>
          <a:pPr marL="0" lvl="0" indent="0" algn="l" defTabSz="844550">
            <a:lnSpc>
              <a:spcPct val="90000"/>
            </a:lnSpc>
            <a:spcBef>
              <a:spcPct val="0"/>
            </a:spcBef>
            <a:spcAft>
              <a:spcPct val="35000"/>
            </a:spcAft>
            <a:buNone/>
          </a:pPr>
          <a:r>
            <a:rPr lang="pl-PL" sz="1900" b="1" i="0" kern="1200"/>
            <a:t>Analityczne Myślenie:</a:t>
          </a:r>
          <a:endParaRPr lang="en-US" sz="1900" kern="1200"/>
        </a:p>
      </dsp:txBody>
      <dsp:txXfrm>
        <a:off x="956469" y="3887"/>
        <a:ext cx="4727905" cy="828111"/>
      </dsp:txXfrm>
    </dsp:sp>
    <dsp:sp modelId="{CFC86C3A-5C9F-4B69-A75F-ABC983FB1BED}">
      <dsp:nvSpPr>
        <dsp:cNvPr id="0" name=""/>
        <dsp:cNvSpPr/>
      </dsp:nvSpPr>
      <dsp:spPr>
        <a:xfrm>
          <a:off x="5684374" y="3887"/>
          <a:ext cx="4822081" cy="8281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42" tIns="87642" rIns="87642" bIns="87642" numCol="1" spcCol="1270" anchor="ctr" anchorCtr="0">
          <a:noAutofit/>
        </a:bodyPr>
        <a:lstStyle/>
        <a:p>
          <a:pPr marL="0" lvl="0" indent="0" algn="l" defTabSz="666750">
            <a:lnSpc>
              <a:spcPct val="90000"/>
            </a:lnSpc>
            <a:spcBef>
              <a:spcPct val="0"/>
            </a:spcBef>
            <a:spcAft>
              <a:spcPct val="35000"/>
            </a:spcAft>
            <a:buNone/>
          </a:pPr>
          <a:r>
            <a:rPr lang="pl-PL" sz="1500" b="0" i="0" kern="1200"/>
            <a:t>Zdolność do analizy informacji, oceny sytuacji i przewidywania konsekwencji różnych działań pomaga w podejmowaniu świadomych decyzji podczas negocjacji.</a:t>
          </a:r>
          <a:endParaRPr lang="en-US" sz="1500" kern="1200"/>
        </a:p>
      </dsp:txBody>
      <dsp:txXfrm>
        <a:off x="5684374" y="3887"/>
        <a:ext cx="4822081" cy="828111"/>
      </dsp:txXfrm>
    </dsp:sp>
    <dsp:sp modelId="{3A5A8FD6-CAC7-4285-9A79-44818255788F}">
      <dsp:nvSpPr>
        <dsp:cNvPr id="0" name=""/>
        <dsp:cNvSpPr/>
      </dsp:nvSpPr>
      <dsp:spPr>
        <a:xfrm>
          <a:off x="0" y="1039027"/>
          <a:ext cx="10506456" cy="82811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8FE0E14-C3DF-4245-AEF4-AA6DE650C5FB}">
      <dsp:nvSpPr>
        <dsp:cNvPr id="0" name=""/>
        <dsp:cNvSpPr/>
      </dsp:nvSpPr>
      <dsp:spPr>
        <a:xfrm>
          <a:off x="250503" y="1225352"/>
          <a:ext cx="455461" cy="45546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21DA8B2-C8D2-4FC8-99EA-314CD606C7D1}">
      <dsp:nvSpPr>
        <dsp:cNvPr id="0" name=""/>
        <dsp:cNvSpPr/>
      </dsp:nvSpPr>
      <dsp:spPr>
        <a:xfrm>
          <a:off x="956469" y="1039027"/>
          <a:ext cx="4727905" cy="8281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42" tIns="87642" rIns="87642" bIns="87642" numCol="1" spcCol="1270" anchor="ctr" anchorCtr="0">
          <a:noAutofit/>
        </a:bodyPr>
        <a:lstStyle/>
        <a:p>
          <a:pPr marL="0" lvl="0" indent="0" algn="l" defTabSz="844550">
            <a:lnSpc>
              <a:spcPct val="90000"/>
            </a:lnSpc>
            <a:spcBef>
              <a:spcPct val="0"/>
            </a:spcBef>
            <a:spcAft>
              <a:spcPct val="35000"/>
            </a:spcAft>
            <a:buNone/>
          </a:pPr>
          <a:r>
            <a:rPr lang="pl-PL" sz="1900" b="1" i="0" kern="1200"/>
            <a:t>Kreatywność i Rozwiązywanie Problemów:</a:t>
          </a:r>
          <a:endParaRPr lang="en-US" sz="1900" kern="1200"/>
        </a:p>
      </dsp:txBody>
      <dsp:txXfrm>
        <a:off x="956469" y="1039027"/>
        <a:ext cx="4727905" cy="828111"/>
      </dsp:txXfrm>
    </dsp:sp>
    <dsp:sp modelId="{3F33EA11-4FFF-429A-AF86-9B1BE0EE282C}">
      <dsp:nvSpPr>
        <dsp:cNvPr id="0" name=""/>
        <dsp:cNvSpPr/>
      </dsp:nvSpPr>
      <dsp:spPr>
        <a:xfrm>
          <a:off x="5684374" y="1039027"/>
          <a:ext cx="4822081" cy="8281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42" tIns="87642" rIns="87642" bIns="87642" numCol="1" spcCol="1270" anchor="ctr" anchorCtr="0">
          <a:noAutofit/>
        </a:bodyPr>
        <a:lstStyle/>
        <a:p>
          <a:pPr marL="0" lvl="0" indent="0" algn="l" defTabSz="666750">
            <a:lnSpc>
              <a:spcPct val="90000"/>
            </a:lnSpc>
            <a:spcBef>
              <a:spcPct val="0"/>
            </a:spcBef>
            <a:spcAft>
              <a:spcPct val="35000"/>
            </a:spcAft>
            <a:buNone/>
          </a:pPr>
          <a:r>
            <a:rPr lang="pl-PL" sz="1500" b="0" i="0" kern="1200"/>
            <a:t>Znalezienie innowacyjnych rozwiązań i elastyczność w myśleniu są kluczowe dla unikania impasów i osiągania korzystnych porozumień.</a:t>
          </a:r>
          <a:endParaRPr lang="en-US" sz="1500" kern="1200"/>
        </a:p>
      </dsp:txBody>
      <dsp:txXfrm>
        <a:off x="5684374" y="1039027"/>
        <a:ext cx="4822081" cy="828111"/>
      </dsp:txXfrm>
    </dsp:sp>
    <dsp:sp modelId="{71364A48-6E99-468C-9764-C81EB5164E6F}">
      <dsp:nvSpPr>
        <dsp:cNvPr id="0" name=""/>
        <dsp:cNvSpPr/>
      </dsp:nvSpPr>
      <dsp:spPr>
        <a:xfrm>
          <a:off x="0" y="2074167"/>
          <a:ext cx="10506456" cy="82811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3775431-4DAE-42FB-8653-06E862D064A8}">
      <dsp:nvSpPr>
        <dsp:cNvPr id="0" name=""/>
        <dsp:cNvSpPr/>
      </dsp:nvSpPr>
      <dsp:spPr>
        <a:xfrm>
          <a:off x="250503" y="2260492"/>
          <a:ext cx="455461" cy="45546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6FA0FA5-C08F-48B0-B93C-06DDE0543A30}">
      <dsp:nvSpPr>
        <dsp:cNvPr id="0" name=""/>
        <dsp:cNvSpPr/>
      </dsp:nvSpPr>
      <dsp:spPr>
        <a:xfrm>
          <a:off x="956469" y="2074167"/>
          <a:ext cx="4727905" cy="8281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42" tIns="87642" rIns="87642" bIns="87642" numCol="1" spcCol="1270" anchor="ctr" anchorCtr="0">
          <a:noAutofit/>
        </a:bodyPr>
        <a:lstStyle/>
        <a:p>
          <a:pPr marL="0" lvl="0" indent="0" algn="l" defTabSz="844550">
            <a:lnSpc>
              <a:spcPct val="90000"/>
            </a:lnSpc>
            <a:spcBef>
              <a:spcPct val="0"/>
            </a:spcBef>
            <a:spcAft>
              <a:spcPct val="35000"/>
            </a:spcAft>
            <a:buNone/>
          </a:pPr>
          <a:r>
            <a:rPr lang="pl-PL" sz="1900" b="1" i="0" kern="1200"/>
            <a:t>Zarządzanie Czasem:</a:t>
          </a:r>
          <a:endParaRPr lang="en-US" sz="1900" kern="1200"/>
        </a:p>
      </dsp:txBody>
      <dsp:txXfrm>
        <a:off x="956469" y="2074167"/>
        <a:ext cx="4727905" cy="828111"/>
      </dsp:txXfrm>
    </dsp:sp>
    <dsp:sp modelId="{0763F941-1CB1-457B-B00E-EA2D93CEDBBB}">
      <dsp:nvSpPr>
        <dsp:cNvPr id="0" name=""/>
        <dsp:cNvSpPr/>
      </dsp:nvSpPr>
      <dsp:spPr>
        <a:xfrm>
          <a:off x="5684374" y="2074167"/>
          <a:ext cx="4822081" cy="8281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42" tIns="87642" rIns="87642" bIns="87642" numCol="1" spcCol="1270" anchor="ctr" anchorCtr="0">
          <a:noAutofit/>
        </a:bodyPr>
        <a:lstStyle/>
        <a:p>
          <a:pPr marL="0" lvl="0" indent="0" algn="l" defTabSz="666750">
            <a:lnSpc>
              <a:spcPct val="90000"/>
            </a:lnSpc>
            <a:spcBef>
              <a:spcPct val="0"/>
            </a:spcBef>
            <a:spcAft>
              <a:spcPct val="35000"/>
            </a:spcAft>
            <a:buNone/>
          </a:pPr>
          <a:r>
            <a:rPr lang="pl-PL" sz="1500" b="0" i="0" kern="1200"/>
            <a:t>Skuteczne planowanie i wykorzystanie czasu podczas negocjacji są istotne, zwłaszcza w przypadku negocjacji biznesowych.</a:t>
          </a:r>
          <a:endParaRPr lang="en-US" sz="1500" kern="1200"/>
        </a:p>
      </dsp:txBody>
      <dsp:txXfrm>
        <a:off x="5684374" y="2074167"/>
        <a:ext cx="4822081" cy="828111"/>
      </dsp:txXfrm>
    </dsp:sp>
    <dsp:sp modelId="{7F55D631-543E-429D-BC47-E6BAB2FDADFE}">
      <dsp:nvSpPr>
        <dsp:cNvPr id="0" name=""/>
        <dsp:cNvSpPr/>
      </dsp:nvSpPr>
      <dsp:spPr>
        <a:xfrm>
          <a:off x="0" y="3109306"/>
          <a:ext cx="10506456" cy="82811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0AF631A-1154-48D7-BB17-073CFAB5556E}">
      <dsp:nvSpPr>
        <dsp:cNvPr id="0" name=""/>
        <dsp:cNvSpPr/>
      </dsp:nvSpPr>
      <dsp:spPr>
        <a:xfrm>
          <a:off x="250503" y="3295631"/>
          <a:ext cx="455461" cy="45546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E6F7C5A-F946-459F-8737-0C062159FBFB}">
      <dsp:nvSpPr>
        <dsp:cNvPr id="0" name=""/>
        <dsp:cNvSpPr/>
      </dsp:nvSpPr>
      <dsp:spPr>
        <a:xfrm>
          <a:off x="956469" y="3109306"/>
          <a:ext cx="4727905" cy="8281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42" tIns="87642" rIns="87642" bIns="87642" numCol="1" spcCol="1270" anchor="ctr" anchorCtr="0">
          <a:noAutofit/>
        </a:bodyPr>
        <a:lstStyle/>
        <a:p>
          <a:pPr marL="0" lvl="0" indent="0" algn="l" defTabSz="844550">
            <a:lnSpc>
              <a:spcPct val="90000"/>
            </a:lnSpc>
            <a:spcBef>
              <a:spcPct val="0"/>
            </a:spcBef>
            <a:spcAft>
              <a:spcPct val="35000"/>
            </a:spcAft>
            <a:buNone/>
          </a:pPr>
          <a:r>
            <a:rPr lang="pl-PL" sz="1900" b="1" i="0" kern="1200"/>
            <a:t>Asertywność:</a:t>
          </a:r>
          <a:endParaRPr lang="en-US" sz="1900" kern="1200"/>
        </a:p>
      </dsp:txBody>
      <dsp:txXfrm>
        <a:off x="956469" y="3109306"/>
        <a:ext cx="4727905" cy="828111"/>
      </dsp:txXfrm>
    </dsp:sp>
    <dsp:sp modelId="{64AB824C-D050-4456-9F20-9178D4508C52}">
      <dsp:nvSpPr>
        <dsp:cNvPr id="0" name=""/>
        <dsp:cNvSpPr/>
      </dsp:nvSpPr>
      <dsp:spPr>
        <a:xfrm>
          <a:off x="5684374" y="3109306"/>
          <a:ext cx="4822081" cy="8281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42" tIns="87642" rIns="87642" bIns="87642" numCol="1" spcCol="1270" anchor="ctr" anchorCtr="0">
          <a:noAutofit/>
        </a:bodyPr>
        <a:lstStyle/>
        <a:p>
          <a:pPr marL="0" lvl="0" indent="0" algn="l" defTabSz="666750">
            <a:lnSpc>
              <a:spcPct val="90000"/>
            </a:lnSpc>
            <a:spcBef>
              <a:spcPct val="0"/>
            </a:spcBef>
            <a:spcAft>
              <a:spcPct val="35000"/>
            </a:spcAft>
            <a:buNone/>
          </a:pPr>
          <a:r>
            <a:rPr lang="pl-PL" sz="1500" b="0" i="0" kern="1200"/>
            <a:t>Wyrażanie swoich potrzeb i poglądów w sposób zdecydowany, ale jednocześnie szanujący drugą stronę, jest ważne w negocjacjach.</a:t>
          </a:r>
          <a:endParaRPr lang="en-US" sz="1500" kern="1200"/>
        </a:p>
      </dsp:txBody>
      <dsp:txXfrm>
        <a:off x="5684374" y="3109306"/>
        <a:ext cx="4822081" cy="828111"/>
      </dsp:txXfrm>
    </dsp:sp>
    <dsp:sp modelId="{9388F348-BED2-4314-BFBB-75395E43531A}">
      <dsp:nvSpPr>
        <dsp:cNvPr id="0" name=""/>
        <dsp:cNvSpPr/>
      </dsp:nvSpPr>
      <dsp:spPr>
        <a:xfrm>
          <a:off x="0" y="4144446"/>
          <a:ext cx="10506456" cy="82811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269ECEF-3974-4A01-B17B-DF9D0A5276E5}">
      <dsp:nvSpPr>
        <dsp:cNvPr id="0" name=""/>
        <dsp:cNvSpPr/>
      </dsp:nvSpPr>
      <dsp:spPr>
        <a:xfrm>
          <a:off x="250503" y="4330771"/>
          <a:ext cx="455461" cy="45546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A465101-C423-4F61-AC61-0666C3DFDA5E}">
      <dsp:nvSpPr>
        <dsp:cNvPr id="0" name=""/>
        <dsp:cNvSpPr/>
      </dsp:nvSpPr>
      <dsp:spPr>
        <a:xfrm>
          <a:off x="956469" y="4144446"/>
          <a:ext cx="4727905" cy="8281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42" tIns="87642" rIns="87642" bIns="87642" numCol="1" spcCol="1270" anchor="ctr" anchorCtr="0">
          <a:noAutofit/>
        </a:bodyPr>
        <a:lstStyle/>
        <a:p>
          <a:pPr marL="0" lvl="0" indent="0" algn="l" defTabSz="844550">
            <a:lnSpc>
              <a:spcPct val="90000"/>
            </a:lnSpc>
            <a:spcBef>
              <a:spcPct val="0"/>
            </a:spcBef>
            <a:spcAft>
              <a:spcPct val="35000"/>
            </a:spcAft>
            <a:buNone/>
          </a:pPr>
          <a:r>
            <a:rPr lang="pl-PL" sz="1900" b="1" i="0" kern="1200"/>
            <a:t>Znajomość Branży lub Tematu:</a:t>
          </a:r>
          <a:endParaRPr lang="en-US" sz="1900" kern="1200"/>
        </a:p>
      </dsp:txBody>
      <dsp:txXfrm>
        <a:off x="956469" y="4144446"/>
        <a:ext cx="4727905" cy="828111"/>
      </dsp:txXfrm>
    </dsp:sp>
    <dsp:sp modelId="{A9F7800F-8A90-4558-B4C3-452495A553F3}">
      <dsp:nvSpPr>
        <dsp:cNvPr id="0" name=""/>
        <dsp:cNvSpPr/>
      </dsp:nvSpPr>
      <dsp:spPr>
        <a:xfrm>
          <a:off x="5684374" y="4144446"/>
          <a:ext cx="4822081" cy="8281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42" tIns="87642" rIns="87642" bIns="87642" numCol="1" spcCol="1270" anchor="ctr" anchorCtr="0">
          <a:noAutofit/>
        </a:bodyPr>
        <a:lstStyle/>
        <a:p>
          <a:pPr marL="0" lvl="0" indent="0" algn="l" defTabSz="666750">
            <a:lnSpc>
              <a:spcPct val="90000"/>
            </a:lnSpc>
            <a:spcBef>
              <a:spcPct val="0"/>
            </a:spcBef>
            <a:spcAft>
              <a:spcPct val="35000"/>
            </a:spcAft>
            <a:buNone/>
          </a:pPr>
          <a:r>
            <a:rPr lang="pl-PL" sz="1500" b="0" i="0" kern="1200"/>
            <a:t>Im lepiej zrozumiesz kontekst i specyfikę negocjacji, tym skuteczniej będziesz w stanie bronić swoich interesów.</a:t>
          </a:r>
          <a:endParaRPr lang="en-US" sz="1500" kern="1200"/>
        </a:p>
      </dsp:txBody>
      <dsp:txXfrm>
        <a:off x="5684374" y="4144446"/>
        <a:ext cx="4822081" cy="82811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EB0310-CAA9-4976-9652-C4519224612B}">
      <dsp:nvSpPr>
        <dsp:cNvPr id="0" name=""/>
        <dsp:cNvSpPr/>
      </dsp:nvSpPr>
      <dsp:spPr>
        <a:xfrm>
          <a:off x="0" y="1805"/>
          <a:ext cx="10515600" cy="91531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ACCC80F-5E6D-4009-88A7-266AF8C792DA}">
      <dsp:nvSpPr>
        <dsp:cNvPr id="0" name=""/>
        <dsp:cNvSpPr/>
      </dsp:nvSpPr>
      <dsp:spPr>
        <a:xfrm>
          <a:off x="276881" y="207750"/>
          <a:ext cx="503420" cy="5034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1A0FFF9-A3C9-4849-82AD-3F868D8DF5F6}">
      <dsp:nvSpPr>
        <dsp:cNvPr id="0" name=""/>
        <dsp:cNvSpPr/>
      </dsp:nvSpPr>
      <dsp:spPr>
        <a:xfrm>
          <a:off x="1057183" y="1805"/>
          <a:ext cx="4732020"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90000"/>
            </a:lnSpc>
            <a:spcBef>
              <a:spcPct val="0"/>
            </a:spcBef>
            <a:spcAft>
              <a:spcPct val="35000"/>
            </a:spcAft>
            <a:buNone/>
          </a:pPr>
          <a:r>
            <a:rPr lang="pl-PL" sz="2200" b="1" i="0" kern="1200"/>
            <a:t>Cierpliwość:</a:t>
          </a:r>
          <a:endParaRPr lang="en-US" sz="2200" kern="1200"/>
        </a:p>
      </dsp:txBody>
      <dsp:txXfrm>
        <a:off x="1057183" y="1805"/>
        <a:ext cx="4732020" cy="915310"/>
      </dsp:txXfrm>
    </dsp:sp>
    <dsp:sp modelId="{1688AA6D-B440-4CD0-B693-80D8F78ABA36}">
      <dsp:nvSpPr>
        <dsp:cNvPr id="0" name=""/>
        <dsp:cNvSpPr/>
      </dsp:nvSpPr>
      <dsp:spPr>
        <a:xfrm>
          <a:off x="5789203" y="1805"/>
          <a:ext cx="472639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755650">
            <a:lnSpc>
              <a:spcPct val="90000"/>
            </a:lnSpc>
            <a:spcBef>
              <a:spcPct val="0"/>
            </a:spcBef>
            <a:spcAft>
              <a:spcPct val="35000"/>
            </a:spcAft>
            <a:buNone/>
          </a:pPr>
          <a:r>
            <a:rPr lang="pl-PL" sz="1700" b="0" i="0" kern="1200"/>
            <a:t>Proces negocjacji może być czasochłonny, więc umiejętność czekania na właściwe momenty i niepoddawania się w obliczu trudności jest ważna.</a:t>
          </a:r>
          <a:endParaRPr lang="en-US" sz="1700" kern="1200"/>
        </a:p>
      </dsp:txBody>
      <dsp:txXfrm>
        <a:off x="5789203" y="1805"/>
        <a:ext cx="4726396" cy="915310"/>
      </dsp:txXfrm>
    </dsp:sp>
    <dsp:sp modelId="{D26E42DF-D7EE-428D-9883-2D24CAEC78F1}">
      <dsp:nvSpPr>
        <dsp:cNvPr id="0" name=""/>
        <dsp:cNvSpPr/>
      </dsp:nvSpPr>
      <dsp:spPr>
        <a:xfrm>
          <a:off x="0" y="1145944"/>
          <a:ext cx="10515600" cy="91531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6634E4-1A60-45A9-B5C3-891B661262D1}">
      <dsp:nvSpPr>
        <dsp:cNvPr id="0" name=""/>
        <dsp:cNvSpPr/>
      </dsp:nvSpPr>
      <dsp:spPr>
        <a:xfrm>
          <a:off x="276881" y="1351889"/>
          <a:ext cx="503420" cy="50342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E6161D4-6C50-4478-B6CA-85116518DE82}">
      <dsp:nvSpPr>
        <dsp:cNvPr id="0" name=""/>
        <dsp:cNvSpPr/>
      </dsp:nvSpPr>
      <dsp:spPr>
        <a:xfrm>
          <a:off x="1057183" y="1145944"/>
          <a:ext cx="4732020"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90000"/>
            </a:lnSpc>
            <a:spcBef>
              <a:spcPct val="0"/>
            </a:spcBef>
            <a:spcAft>
              <a:spcPct val="35000"/>
            </a:spcAft>
            <a:buNone/>
          </a:pPr>
          <a:r>
            <a:rPr lang="pl-PL" sz="2200" b="1" i="0" kern="1200"/>
            <a:t>Umiejętność Budowania Relacji:</a:t>
          </a:r>
          <a:endParaRPr lang="en-US" sz="2200" kern="1200"/>
        </a:p>
      </dsp:txBody>
      <dsp:txXfrm>
        <a:off x="1057183" y="1145944"/>
        <a:ext cx="4732020" cy="915310"/>
      </dsp:txXfrm>
    </dsp:sp>
    <dsp:sp modelId="{40350CEB-3B58-4070-BB8D-1749BA2A09EE}">
      <dsp:nvSpPr>
        <dsp:cNvPr id="0" name=""/>
        <dsp:cNvSpPr/>
      </dsp:nvSpPr>
      <dsp:spPr>
        <a:xfrm>
          <a:off x="5789203" y="1145944"/>
          <a:ext cx="472639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755650">
            <a:lnSpc>
              <a:spcPct val="90000"/>
            </a:lnSpc>
            <a:spcBef>
              <a:spcPct val="0"/>
            </a:spcBef>
            <a:spcAft>
              <a:spcPct val="35000"/>
            </a:spcAft>
            <a:buNone/>
          </a:pPr>
          <a:r>
            <a:rPr lang="pl-PL" sz="1700" b="0" i="0" kern="1200"/>
            <a:t>Tworzenie pozytywnych relacji z innymi stronami może ułatwić negocjacje i sprzyjać osiągnięciu korzystnych rezultatów.</a:t>
          </a:r>
          <a:endParaRPr lang="en-US" sz="1700" kern="1200"/>
        </a:p>
      </dsp:txBody>
      <dsp:txXfrm>
        <a:off x="5789203" y="1145944"/>
        <a:ext cx="4726396" cy="915310"/>
      </dsp:txXfrm>
    </dsp:sp>
    <dsp:sp modelId="{55B34F47-0A1C-4A7A-A75F-6717FA690D72}">
      <dsp:nvSpPr>
        <dsp:cNvPr id="0" name=""/>
        <dsp:cNvSpPr/>
      </dsp:nvSpPr>
      <dsp:spPr>
        <a:xfrm>
          <a:off x="0" y="2290082"/>
          <a:ext cx="10515600" cy="91531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3F404A2-46D0-4D50-BB4A-E77482210BFC}">
      <dsp:nvSpPr>
        <dsp:cNvPr id="0" name=""/>
        <dsp:cNvSpPr/>
      </dsp:nvSpPr>
      <dsp:spPr>
        <a:xfrm>
          <a:off x="276881" y="2496027"/>
          <a:ext cx="503420" cy="50342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DA519D5-6DEF-4BBA-B099-DBB2D6BF22C6}">
      <dsp:nvSpPr>
        <dsp:cNvPr id="0" name=""/>
        <dsp:cNvSpPr/>
      </dsp:nvSpPr>
      <dsp:spPr>
        <a:xfrm>
          <a:off x="1057183" y="2290082"/>
          <a:ext cx="4732020"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90000"/>
            </a:lnSpc>
            <a:spcBef>
              <a:spcPct val="0"/>
            </a:spcBef>
            <a:spcAft>
              <a:spcPct val="35000"/>
            </a:spcAft>
            <a:buNone/>
          </a:pPr>
          <a:r>
            <a:rPr lang="pl-PL" sz="2200" b="1" i="0" kern="1200"/>
            <a:t>Dbałość o Detale:</a:t>
          </a:r>
          <a:endParaRPr lang="en-US" sz="2200" kern="1200"/>
        </a:p>
      </dsp:txBody>
      <dsp:txXfrm>
        <a:off x="1057183" y="2290082"/>
        <a:ext cx="4732020" cy="915310"/>
      </dsp:txXfrm>
    </dsp:sp>
    <dsp:sp modelId="{95CC5D43-89EA-437A-AC8A-10FD2C085397}">
      <dsp:nvSpPr>
        <dsp:cNvPr id="0" name=""/>
        <dsp:cNvSpPr/>
      </dsp:nvSpPr>
      <dsp:spPr>
        <a:xfrm>
          <a:off x="5789203" y="2290082"/>
          <a:ext cx="472639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755650">
            <a:lnSpc>
              <a:spcPct val="90000"/>
            </a:lnSpc>
            <a:spcBef>
              <a:spcPct val="0"/>
            </a:spcBef>
            <a:spcAft>
              <a:spcPct val="35000"/>
            </a:spcAft>
            <a:buNone/>
          </a:pPr>
          <a:r>
            <a:rPr lang="pl-PL" sz="1700" b="0" i="0" kern="1200"/>
            <a:t>Uwzględnianie i ścisła obserwacja szczegółów mogą wpływać na precyzję porozumień i zabezpieczenia obu stron przed nieporozumieniami.</a:t>
          </a:r>
          <a:endParaRPr lang="en-US" sz="1700" kern="1200"/>
        </a:p>
      </dsp:txBody>
      <dsp:txXfrm>
        <a:off x="5789203" y="2290082"/>
        <a:ext cx="4726396" cy="915310"/>
      </dsp:txXfrm>
    </dsp:sp>
    <dsp:sp modelId="{E1C1D483-9E0B-4B51-BAD2-4D3CEBDD0438}">
      <dsp:nvSpPr>
        <dsp:cNvPr id="0" name=""/>
        <dsp:cNvSpPr/>
      </dsp:nvSpPr>
      <dsp:spPr>
        <a:xfrm>
          <a:off x="0" y="3434221"/>
          <a:ext cx="10515600" cy="91531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9163F48-5396-49CC-BB64-D4197A2D56EE}">
      <dsp:nvSpPr>
        <dsp:cNvPr id="0" name=""/>
        <dsp:cNvSpPr/>
      </dsp:nvSpPr>
      <dsp:spPr>
        <a:xfrm>
          <a:off x="276881" y="3640166"/>
          <a:ext cx="503420" cy="50342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EA4F783-02FE-4514-8FD2-88356929D26C}">
      <dsp:nvSpPr>
        <dsp:cNvPr id="0" name=""/>
        <dsp:cNvSpPr/>
      </dsp:nvSpPr>
      <dsp:spPr>
        <a:xfrm>
          <a:off x="1057183" y="3434221"/>
          <a:ext cx="4732020"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90000"/>
            </a:lnSpc>
            <a:spcBef>
              <a:spcPct val="0"/>
            </a:spcBef>
            <a:spcAft>
              <a:spcPct val="35000"/>
            </a:spcAft>
            <a:buNone/>
          </a:pPr>
          <a:r>
            <a:rPr lang="pl-PL" sz="2200" b="1" i="0" kern="1200"/>
            <a:t>Negocjacje Zespołowe:</a:t>
          </a:r>
          <a:endParaRPr lang="en-US" sz="2200" kern="1200"/>
        </a:p>
      </dsp:txBody>
      <dsp:txXfrm>
        <a:off x="1057183" y="3434221"/>
        <a:ext cx="4732020" cy="915310"/>
      </dsp:txXfrm>
    </dsp:sp>
    <dsp:sp modelId="{76030720-DDAA-476C-A01F-CB411036C0D8}">
      <dsp:nvSpPr>
        <dsp:cNvPr id="0" name=""/>
        <dsp:cNvSpPr/>
      </dsp:nvSpPr>
      <dsp:spPr>
        <a:xfrm>
          <a:off x="5789203" y="3434221"/>
          <a:ext cx="472639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755650">
            <a:lnSpc>
              <a:spcPct val="90000"/>
            </a:lnSpc>
            <a:spcBef>
              <a:spcPct val="0"/>
            </a:spcBef>
            <a:spcAft>
              <a:spcPct val="35000"/>
            </a:spcAft>
            <a:buNone/>
          </a:pPr>
          <a:r>
            <a:rPr lang="pl-PL" sz="1700" b="0" i="0" kern="1200"/>
            <a:t>W przypadku negocjacji w ramach zespołu ważna jest umiejętność efektywnej współpracy, koordynacji działań i komunikacji wewnętrznej.</a:t>
          </a:r>
          <a:endParaRPr lang="en-US" sz="1700" kern="1200"/>
        </a:p>
      </dsp:txBody>
      <dsp:txXfrm>
        <a:off x="5789203" y="3434221"/>
        <a:ext cx="4726396" cy="91531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1T20:16:24.590"/>
    </inkml:context>
    <inkml:brush xml:id="br0">
      <inkml:brushProperty name="width" value="0.3" units="cm"/>
      <inkml:brushProperty name="height" value="0.6" units="cm"/>
      <inkml:brushProperty name="color" value="#A9D8FF"/>
      <inkml:brushProperty name="tip" value="rectangle"/>
      <inkml:brushProperty name="rasterOp" value="maskPen"/>
    </inkml:brush>
  </inkml:definitions>
  <inkml:trace contextRef="#ctx0" brushRef="#br0">12457 9456 16383 0 0,'0'0'0'0'0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1T20:16:24.591"/>
    </inkml:context>
    <inkml:brush xml:id="br0">
      <inkml:brushProperty name="width" value="0.3" units="cm"/>
      <inkml:brushProperty name="height" value="0.6" units="cm"/>
      <inkml:brushProperty name="color" value="#A9D8FF"/>
      <inkml:brushProperty name="tip" value="rectangle"/>
      <inkml:brushProperty name="rasterOp" value="maskPen"/>
    </inkml:brush>
  </inkml:definitions>
  <inkml:trace contextRef="#ctx0" brushRef="#br0">12478 10176 16383 0 0,'0'0'0'0'0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1T20:16:24.592"/>
    </inkml:context>
    <inkml:brush xml:id="br0">
      <inkml:brushProperty name="width" value="0.3" units="cm"/>
      <inkml:brushProperty name="height" value="0.6" units="cm"/>
      <inkml:brushProperty name="color" value="#A9D8FF"/>
      <inkml:brushProperty name="tip" value="rectangle"/>
      <inkml:brushProperty name="rasterOp" value="maskPen"/>
    </inkml:brush>
  </inkml:definitions>
  <inkml:trace contextRef="#ctx0" brushRef="#br0">12478 10747 16383 0 0,'0'0'0'0'0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1T20:16:24.593"/>
    </inkml:context>
    <inkml:brush xml:id="br0">
      <inkml:brushProperty name="width" value="0.3" units="cm"/>
      <inkml:brushProperty name="height" value="0.6" units="cm"/>
      <inkml:brushProperty name="color" value="#A9D8FF"/>
      <inkml:brushProperty name="tip" value="rectangle"/>
      <inkml:brushProperty name="rasterOp" value="maskPen"/>
    </inkml:brush>
  </inkml:definitions>
  <inkml:trace contextRef="#ctx0" brushRef="#br0">12457 11361 16383 0 0,'0'0'0'0'0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1T20:16:24.594"/>
    </inkml:context>
    <inkml:brush xml:id="br0">
      <inkml:brushProperty name="width" value="0.3" units="cm"/>
      <inkml:brushProperty name="height" value="0.6" units="cm"/>
      <inkml:brushProperty name="color" value="#A9D8FF"/>
      <inkml:brushProperty name="tip" value="rectangle"/>
      <inkml:brushProperty name="rasterOp" value="maskPen"/>
    </inkml:brush>
  </inkml:definitions>
  <inkml:trace contextRef="#ctx0" brushRef="#br0">12457 11996 16383 0 0,'0'0'0'0'0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1T20:16:24.595"/>
    </inkml:context>
    <inkml:brush xml:id="br0">
      <inkml:brushProperty name="width" value="0.3" units="cm"/>
      <inkml:brushProperty name="height" value="0.6" units="cm"/>
      <inkml:brushProperty name="color" value="#A9D8FF"/>
      <inkml:brushProperty name="tip" value="rectangle"/>
      <inkml:brushProperty name="rasterOp" value="maskPen"/>
    </inkml:brush>
  </inkml:definitions>
  <inkml:trace contextRef="#ctx0" brushRef="#br0">12457 12589 16383 0 0,'0'0'0'0'0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1T20:16:24.596"/>
    </inkml:context>
    <inkml:brush xml:id="br0">
      <inkml:brushProperty name="width" value="0.3" units="cm"/>
      <inkml:brushProperty name="height" value="0.6" units="cm"/>
      <inkml:brushProperty name="color" value="#A9D8FF"/>
      <inkml:brushProperty name="tip" value="rectangle"/>
      <inkml:brushProperty name="rasterOp" value="maskPen"/>
    </inkml:brush>
  </inkml:definitions>
  <inkml:trace contextRef="#ctx0" brushRef="#br0">12457 13245 16383 0 0,'0'0'0'0'0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1T20:16:24.597"/>
    </inkml:context>
    <inkml:brush xml:id="br0">
      <inkml:brushProperty name="width" value="0.3" units="cm"/>
      <inkml:brushProperty name="height" value="0.6" units="cm"/>
      <inkml:brushProperty name="color" value="#A9D8FF"/>
      <inkml:brushProperty name="tip" value="rectangle"/>
      <inkml:brushProperty name="rasterOp" value="maskPen"/>
    </inkml:brush>
  </inkml:definitions>
  <inkml:trace contextRef="#ctx0" brushRef="#br0">12435 13838 16383 0 0,'0'0'0'0'0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1T20:16:24.598"/>
    </inkml:context>
    <inkml:brush xml:id="br0">
      <inkml:brushProperty name="width" value="0.3" units="cm"/>
      <inkml:brushProperty name="height" value="0.6" units="cm"/>
      <inkml:brushProperty name="color" value="#A9D8FF"/>
      <inkml:brushProperty name="tip" value="rectangle"/>
      <inkml:brushProperty name="rasterOp" value="maskPen"/>
    </inkml:brush>
  </inkml:definitions>
  <inkml:trace contextRef="#ctx0" brushRef="#br0">18404 1773 16383 0 0,'5'0'0'0'0,"7"0"0"0"0,7 0 0 0 0,4 0 0 0 0,4 0 0 0 0,2 0 0 0 0,2 0 0 0 0,0 0 0 0 0,0 0 0 0 0,0 0 0 0 0,0 0 0 0 0,-1 0 0 0 0,5 0 0 0 0,2 0 0 0 0,-1 0 0 0 0,-1 0 0 0 0,-1 0 0 0 0,-2 0 0 0 0,4 0 0 0 0,1 0 0 0 0,-1 0 0 0 0,-1 0 0 0 0,-2 0 0 0 0,-1 0 0 0 0,-1 0 0 0 0,-1 0 0 0 0,-1 0 0 0 0,1 0 0 0 0,-1 0 0 0 0,1 0 0 0 0,0 0 0 0 0,-1 0 0 0 0,1 0 0 0 0,0 0 0 0 0,0 0 0 0 0,-1 0 0 0 0,1 0 0 0 0,0 0 0 0 0,0 0 0 0 0,0 0 0 0 0,-1 0 0 0 0,1 0 0 0 0,0 0 0 0 0,0 0 0 0 0,0 0 0 0 0,0 0 0 0 0,-1 0 0 0 0,1 0 0 0 0,0 0 0 0 0,0 0 0 0 0,0 0 0 0 0,-1 0 0 0 0,1 0 0 0 0,0 0 0 0 0,0 0 0 0 0,0 0 0 0 0,-1 0 0 0 0,1 0 0 0 0,0 0 0 0 0,0 0 0 0 0,0 0 0 0 0,10 5 0 0 0,3 2 0 0 0,5-1 0 0 0,-1-1 0 0 0,-4 4 0 0 0,2 0 0 0 0,-2-1 0 0 0,-4-3 0 0 0,-3-1 0 0 0,-7-2 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20195E-65E9-B64F-8C4A-2A9E4CB7A316}" type="datetimeFigureOut">
              <a:rPr lang="pl-PL" smtClean="0"/>
              <a:t>15.04.2025</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B699AF-B197-D741-B11A-8F7AB6A8C1DD}" type="slidenum">
              <a:rPr lang="pl-PL" smtClean="0"/>
              <a:t>‹#›</a:t>
            </a:fld>
            <a:endParaRPr lang="pl-PL"/>
          </a:p>
        </p:txBody>
      </p:sp>
    </p:spTree>
    <p:extLst>
      <p:ext uri="{BB962C8B-B14F-4D97-AF65-F5344CB8AC3E}">
        <p14:creationId xmlns:p14="http://schemas.microsoft.com/office/powerpoint/2010/main" val="1788260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9CE241B-F438-30B2-94DB-9D7AF7762B50}"/>
              </a:ext>
            </a:extLst>
          </p:cNvPr>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a:extLst>
              <a:ext uri="{FF2B5EF4-FFF2-40B4-BE49-F238E27FC236}">
                <a16:creationId xmlns:a16="http://schemas.microsoft.com/office/drawing/2014/main" id="{41C81169-E996-D7EF-A2BE-2FE15D79149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a:extLst>
              <a:ext uri="{FF2B5EF4-FFF2-40B4-BE49-F238E27FC236}">
                <a16:creationId xmlns:a16="http://schemas.microsoft.com/office/drawing/2014/main" id="{6A76A2F0-E656-8C82-F076-A5480CF45135}"/>
              </a:ext>
            </a:extLst>
          </p:cNvPr>
          <p:cNvSpPr>
            <a:spLocks noGrp="1"/>
          </p:cNvSpPr>
          <p:nvPr>
            <p:ph type="dt" sz="half" idx="10"/>
          </p:nvPr>
        </p:nvSpPr>
        <p:spPr/>
        <p:txBody>
          <a:bodyPr/>
          <a:lstStyle/>
          <a:p>
            <a:fld id="{33459D4B-8031-4515-8C80-A9673D28A38B}" type="datetimeFigureOut">
              <a:rPr lang="pl-PL" smtClean="0"/>
              <a:t>15.04.2025</a:t>
            </a:fld>
            <a:endParaRPr lang="pl-PL"/>
          </a:p>
        </p:txBody>
      </p:sp>
      <p:sp>
        <p:nvSpPr>
          <p:cNvPr id="5" name="Symbol zastępczy stopki 4">
            <a:extLst>
              <a:ext uri="{FF2B5EF4-FFF2-40B4-BE49-F238E27FC236}">
                <a16:creationId xmlns:a16="http://schemas.microsoft.com/office/drawing/2014/main" id="{A4D690D4-787B-8840-DEBB-CDF6613E8F55}"/>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BCF15CB9-F076-0EB6-DD09-1BD3C96A1014}"/>
              </a:ext>
            </a:extLst>
          </p:cNvPr>
          <p:cNvSpPr>
            <a:spLocks noGrp="1"/>
          </p:cNvSpPr>
          <p:nvPr>
            <p:ph type="sldNum" sz="quarter" idx="12"/>
          </p:nvPr>
        </p:nvSpPr>
        <p:spPr/>
        <p:txBody>
          <a:bodyPr/>
          <a:lstStyle/>
          <a:p>
            <a:fld id="{4C75046D-A5F2-42DC-892C-8294E71C8485}" type="slidenum">
              <a:rPr lang="pl-PL" smtClean="0"/>
              <a:t>‹#›</a:t>
            </a:fld>
            <a:endParaRPr lang="pl-PL"/>
          </a:p>
        </p:txBody>
      </p:sp>
    </p:spTree>
    <p:extLst>
      <p:ext uri="{BB962C8B-B14F-4D97-AF65-F5344CB8AC3E}">
        <p14:creationId xmlns:p14="http://schemas.microsoft.com/office/powerpoint/2010/main" val="214551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3B7679C-623D-C08F-B156-D4C2177DBFD6}"/>
              </a:ext>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16:creationId xmlns:a16="http://schemas.microsoft.com/office/drawing/2014/main" id="{0D268F84-24A9-233A-DB4E-211497FF46E4}"/>
              </a:ext>
            </a:extLst>
          </p:cNvPr>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84CB28D9-760D-F8E5-5FAF-074F6C85C3F6}"/>
              </a:ext>
            </a:extLst>
          </p:cNvPr>
          <p:cNvSpPr>
            <a:spLocks noGrp="1"/>
          </p:cNvSpPr>
          <p:nvPr>
            <p:ph type="dt" sz="half" idx="10"/>
          </p:nvPr>
        </p:nvSpPr>
        <p:spPr/>
        <p:txBody>
          <a:bodyPr/>
          <a:lstStyle/>
          <a:p>
            <a:fld id="{33459D4B-8031-4515-8C80-A9673D28A38B}" type="datetimeFigureOut">
              <a:rPr lang="pl-PL" smtClean="0"/>
              <a:t>15.04.2025</a:t>
            </a:fld>
            <a:endParaRPr lang="pl-PL"/>
          </a:p>
        </p:txBody>
      </p:sp>
      <p:sp>
        <p:nvSpPr>
          <p:cNvPr id="5" name="Symbol zastępczy stopki 4">
            <a:extLst>
              <a:ext uri="{FF2B5EF4-FFF2-40B4-BE49-F238E27FC236}">
                <a16:creationId xmlns:a16="http://schemas.microsoft.com/office/drawing/2014/main" id="{765FA34D-4ECB-5552-6D8E-A23A2A2F5815}"/>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76839EE7-16AF-8EB6-021D-7994F1CB8FE6}"/>
              </a:ext>
            </a:extLst>
          </p:cNvPr>
          <p:cNvSpPr>
            <a:spLocks noGrp="1"/>
          </p:cNvSpPr>
          <p:nvPr>
            <p:ph type="sldNum" sz="quarter" idx="12"/>
          </p:nvPr>
        </p:nvSpPr>
        <p:spPr/>
        <p:txBody>
          <a:bodyPr/>
          <a:lstStyle/>
          <a:p>
            <a:fld id="{4C75046D-A5F2-42DC-892C-8294E71C8485}" type="slidenum">
              <a:rPr lang="pl-PL" smtClean="0"/>
              <a:t>‹#›</a:t>
            </a:fld>
            <a:endParaRPr lang="pl-PL"/>
          </a:p>
        </p:txBody>
      </p:sp>
    </p:spTree>
    <p:extLst>
      <p:ext uri="{BB962C8B-B14F-4D97-AF65-F5344CB8AC3E}">
        <p14:creationId xmlns:p14="http://schemas.microsoft.com/office/powerpoint/2010/main" val="1663209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id="{F4251F89-2980-4CF2-38DA-7E62846108EF}"/>
              </a:ext>
            </a:extLst>
          </p:cNvPr>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a:extLst>
              <a:ext uri="{FF2B5EF4-FFF2-40B4-BE49-F238E27FC236}">
                <a16:creationId xmlns:a16="http://schemas.microsoft.com/office/drawing/2014/main" id="{365487BB-045B-A66C-1F7E-ABE983BB8003}"/>
              </a:ext>
            </a:extLst>
          </p:cNvPr>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6AA060C4-7F90-673C-9633-8700D7A41E6C}"/>
              </a:ext>
            </a:extLst>
          </p:cNvPr>
          <p:cNvSpPr>
            <a:spLocks noGrp="1"/>
          </p:cNvSpPr>
          <p:nvPr>
            <p:ph type="dt" sz="half" idx="10"/>
          </p:nvPr>
        </p:nvSpPr>
        <p:spPr/>
        <p:txBody>
          <a:bodyPr/>
          <a:lstStyle/>
          <a:p>
            <a:fld id="{33459D4B-8031-4515-8C80-A9673D28A38B}" type="datetimeFigureOut">
              <a:rPr lang="pl-PL" smtClean="0"/>
              <a:t>15.04.2025</a:t>
            </a:fld>
            <a:endParaRPr lang="pl-PL"/>
          </a:p>
        </p:txBody>
      </p:sp>
      <p:sp>
        <p:nvSpPr>
          <p:cNvPr id="5" name="Symbol zastępczy stopki 4">
            <a:extLst>
              <a:ext uri="{FF2B5EF4-FFF2-40B4-BE49-F238E27FC236}">
                <a16:creationId xmlns:a16="http://schemas.microsoft.com/office/drawing/2014/main" id="{B302F4B9-F3A9-E149-B80C-730FCB219EC0}"/>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1E88D53C-9748-0D0F-1512-925F166A4940}"/>
              </a:ext>
            </a:extLst>
          </p:cNvPr>
          <p:cNvSpPr>
            <a:spLocks noGrp="1"/>
          </p:cNvSpPr>
          <p:nvPr>
            <p:ph type="sldNum" sz="quarter" idx="12"/>
          </p:nvPr>
        </p:nvSpPr>
        <p:spPr/>
        <p:txBody>
          <a:bodyPr/>
          <a:lstStyle/>
          <a:p>
            <a:fld id="{4C75046D-A5F2-42DC-892C-8294E71C8485}" type="slidenum">
              <a:rPr lang="pl-PL" smtClean="0"/>
              <a:t>‹#›</a:t>
            </a:fld>
            <a:endParaRPr lang="pl-PL"/>
          </a:p>
        </p:txBody>
      </p:sp>
    </p:spTree>
    <p:extLst>
      <p:ext uri="{BB962C8B-B14F-4D97-AF65-F5344CB8AC3E}">
        <p14:creationId xmlns:p14="http://schemas.microsoft.com/office/powerpoint/2010/main" val="2547507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B65B854-119B-AF60-AD6B-0223122A285E}"/>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0113A0F5-9448-6543-F8DF-8455F70C79BE}"/>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22F7E98C-3B09-2116-8829-7DBC02147B45}"/>
              </a:ext>
            </a:extLst>
          </p:cNvPr>
          <p:cNvSpPr>
            <a:spLocks noGrp="1"/>
          </p:cNvSpPr>
          <p:nvPr>
            <p:ph type="dt" sz="half" idx="10"/>
          </p:nvPr>
        </p:nvSpPr>
        <p:spPr/>
        <p:txBody>
          <a:bodyPr/>
          <a:lstStyle/>
          <a:p>
            <a:fld id="{33459D4B-8031-4515-8C80-A9673D28A38B}" type="datetimeFigureOut">
              <a:rPr lang="pl-PL" smtClean="0"/>
              <a:t>15.04.2025</a:t>
            </a:fld>
            <a:endParaRPr lang="pl-PL"/>
          </a:p>
        </p:txBody>
      </p:sp>
      <p:sp>
        <p:nvSpPr>
          <p:cNvPr id="5" name="Symbol zastępczy stopki 4">
            <a:extLst>
              <a:ext uri="{FF2B5EF4-FFF2-40B4-BE49-F238E27FC236}">
                <a16:creationId xmlns:a16="http://schemas.microsoft.com/office/drawing/2014/main" id="{C3F76F49-4BD0-D89B-FC42-EF088B4D4AB1}"/>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905C91D1-68DA-4DD5-BF8C-7D282B4F222F}"/>
              </a:ext>
            </a:extLst>
          </p:cNvPr>
          <p:cNvSpPr>
            <a:spLocks noGrp="1"/>
          </p:cNvSpPr>
          <p:nvPr>
            <p:ph type="sldNum" sz="quarter" idx="12"/>
          </p:nvPr>
        </p:nvSpPr>
        <p:spPr/>
        <p:txBody>
          <a:bodyPr/>
          <a:lstStyle/>
          <a:p>
            <a:fld id="{4C75046D-A5F2-42DC-892C-8294E71C8485}" type="slidenum">
              <a:rPr lang="pl-PL" smtClean="0"/>
              <a:t>‹#›</a:t>
            </a:fld>
            <a:endParaRPr lang="pl-PL"/>
          </a:p>
        </p:txBody>
      </p:sp>
    </p:spTree>
    <p:extLst>
      <p:ext uri="{BB962C8B-B14F-4D97-AF65-F5344CB8AC3E}">
        <p14:creationId xmlns:p14="http://schemas.microsoft.com/office/powerpoint/2010/main" val="1881719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479FB21-DD7E-C447-CD86-97C23B8D1580}"/>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a:extLst>
              <a:ext uri="{FF2B5EF4-FFF2-40B4-BE49-F238E27FC236}">
                <a16:creationId xmlns:a16="http://schemas.microsoft.com/office/drawing/2014/main" id="{6FD60A61-C263-0690-E172-DCA1EFCD7FE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Symbol zastępczy daty 3">
            <a:extLst>
              <a:ext uri="{FF2B5EF4-FFF2-40B4-BE49-F238E27FC236}">
                <a16:creationId xmlns:a16="http://schemas.microsoft.com/office/drawing/2014/main" id="{7241D120-CCF9-B849-AC4D-AFA6973AC26E}"/>
              </a:ext>
            </a:extLst>
          </p:cNvPr>
          <p:cNvSpPr>
            <a:spLocks noGrp="1"/>
          </p:cNvSpPr>
          <p:nvPr>
            <p:ph type="dt" sz="half" idx="10"/>
          </p:nvPr>
        </p:nvSpPr>
        <p:spPr/>
        <p:txBody>
          <a:bodyPr/>
          <a:lstStyle/>
          <a:p>
            <a:fld id="{33459D4B-8031-4515-8C80-A9673D28A38B}" type="datetimeFigureOut">
              <a:rPr lang="pl-PL" smtClean="0"/>
              <a:t>15.04.2025</a:t>
            </a:fld>
            <a:endParaRPr lang="pl-PL"/>
          </a:p>
        </p:txBody>
      </p:sp>
      <p:sp>
        <p:nvSpPr>
          <p:cNvPr id="5" name="Symbol zastępczy stopki 4">
            <a:extLst>
              <a:ext uri="{FF2B5EF4-FFF2-40B4-BE49-F238E27FC236}">
                <a16:creationId xmlns:a16="http://schemas.microsoft.com/office/drawing/2014/main" id="{4DD4729A-2656-A7BF-FA8F-AC4DAB49D525}"/>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46ED189F-FAFF-2E09-99AC-FF008EC50D09}"/>
              </a:ext>
            </a:extLst>
          </p:cNvPr>
          <p:cNvSpPr>
            <a:spLocks noGrp="1"/>
          </p:cNvSpPr>
          <p:nvPr>
            <p:ph type="sldNum" sz="quarter" idx="12"/>
          </p:nvPr>
        </p:nvSpPr>
        <p:spPr/>
        <p:txBody>
          <a:bodyPr/>
          <a:lstStyle/>
          <a:p>
            <a:fld id="{4C75046D-A5F2-42DC-892C-8294E71C8485}" type="slidenum">
              <a:rPr lang="pl-PL" smtClean="0"/>
              <a:t>‹#›</a:t>
            </a:fld>
            <a:endParaRPr lang="pl-PL"/>
          </a:p>
        </p:txBody>
      </p:sp>
    </p:spTree>
    <p:extLst>
      <p:ext uri="{BB962C8B-B14F-4D97-AF65-F5344CB8AC3E}">
        <p14:creationId xmlns:p14="http://schemas.microsoft.com/office/powerpoint/2010/main" val="204078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DAF6C5D-1F48-429B-FEFB-F867833EACA3}"/>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10B91D4D-8AED-D596-BD6D-0E1C5B716C21}"/>
              </a:ext>
            </a:extLst>
          </p:cNvPr>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id="{297E052F-B622-02C6-0287-D0D43B996D58}"/>
              </a:ext>
            </a:extLst>
          </p:cNvPr>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id="{17987261-48E8-07EC-E716-F3D99352285E}"/>
              </a:ext>
            </a:extLst>
          </p:cNvPr>
          <p:cNvSpPr>
            <a:spLocks noGrp="1"/>
          </p:cNvSpPr>
          <p:nvPr>
            <p:ph type="dt" sz="half" idx="10"/>
          </p:nvPr>
        </p:nvSpPr>
        <p:spPr/>
        <p:txBody>
          <a:bodyPr/>
          <a:lstStyle/>
          <a:p>
            <a:fld id="{33459D4B-8031-4515-8C80-A9673D28A38B}" type="datetimeFigureOut">
              <a:rPr lang="pl-PL" smtClean="0"/>
              <a:t>15.04.2025</a:t>
            </a:fld>
            <a:endParaRPr lang="pl-PL"/>
          </a:p>
        </p:txBody>
      </p:sp>
      <p:sp>
        <p:nvSpPr>
          <p:cNvPr id="6" name="Symbol zastępczy stopki 5">
            <a:extLst>
              <a:ext uri="{FF2B5EF4-FFF2-40B4-BE49-F238E27FC236}">
                <a16:creationId xmlns:a16="http://schemas.microsoft.com/office/drawing/2014/main" id="{3FABD537-2689-BA75-14AA-82CD242F9DAD}"/>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41E3605F-21D7-26FD-0F17-402EACA3C0E6}"/>
              </a:ext>
            </a:extLst>
          </p:cNvPr>
          <p:cNvSpPr>
            <a:spLocks noGrp="1"/>
          </p:cNvSpPr>
          <p:nvPr>
            <p:ph type="sldNum" sz="quarter" idx="12"/>
          </p:nvPr>
        </p:nvSpPr>
        <p:spPr/>
        <p:txBody>
          <a:bodyPr/>
          <a:lstStyle/>
          <a:p>
            <a:fld id="{4C75046D-A5F2-42DC-892C-8294E71C8485}" type="slidenum">
              <a:rPr lang="pl-PL" smtClean="0"/>
              <a:t>‹#›</a:t>
            </a:fld>
            <a:endParaRPr lang="pl-PL"/>
          </a:p>
        </p:txBody>
      </p:sp>
    </p:spTree>
    <p:extLst>
      <p:ext uri="{BB962C8B-B14F-4D97-AF65-F5344CB8AC3E}">
        <p14:creationId xmlns:p14="http://schemas.microsoft.com/office/powerpoint/2010/main" val="1427698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EE95012-F907-1386-EE45-C6BA3BA6B315}"/>
              </a:ext>
            </a:extLst>
          </p:cNvPr>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a:extLst>
              <a:ext uri="{FF2B5EF4-FFF2-40B4-BE49-F238E27FC236}">
                <a16:creationId xmlns:a16="http://schemas.microsoft.com/office/drawing/2014/main" id="{0466226C-97E4-783B-6B6B-1D184B425E1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a:extLst>
              <a:ext uri="{FF2B5EF4-FFF2-40B4-BE49-F238E27FC236}">
                <a16:creationId xmlns:a16="http://schemas.microsoft.com/office/drawing/2014/main" id="{4E113302-DC0A-2D51-15C2-0EE89A3B4CDE}"/>
              </a:ext>
            </a:extLst>
          </p:cNvPr>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id="{71A90958-FF29-AD8C-6A1F-227EB58AFD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a:extLst>
              <a:ext uri="{FF2B5EF4-FFF2-40B4-BE49-F238E27FC236}">
                <a16:creationId xmlns:a16="http://schemas.microsoft.com/office/drawing/2014/main" id="{4849AA2C-3A5F-EA1F-7AEE-D2D7E75CAB1F}"/>
              </a:ext>
            </a:extLst>
          </p:cNvPr>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id="{C4A56B85-3A54-3D4E-CD70-391618A5937F}"/>
              </a:ext>
            </a:extLst>
          </p:cNvPr>
          <p:cNvSpPr>
            <a:spLocks noGrp="1"/>
          </p:cNvSpPr>
          <p:nvPr>
            <p:ph type="dt" sz="half" idx="10"/>
          </p:nvPr>
        </p:nvSpPr>
        <p:spPr/>
        <p:txBody>
          <a:bodyPr/>
          <a:lstStyle/>
          <a:p>
            <a:fld id="{33459D4B-8031-4515-8C80-A9673D28A38B}" type="datetimeFigureOut">
              <a:rPr lang="pl-PL" smtClean="0"/>
              <a:t>15.04.2025</a:t>
            </a:fld>
            <a:endParaRPr lang="pl-PL"/>
          </a:p>
        </p:txBody>
      </p:sp>
      <p:sp>
        <p:nvSpPr>
          <p:cNvPr id="8" name="Symbol zastępczy stopki 7">
            <a:extLst>
              <a:ext uri="{FF2B5EF4-FFF2-40B4-BE49-F238E27FC236}">
                <a16:creationId xmlns:a16="http://schemas.microsoft.com/office/drawing/2014/main" id="{7D487EDB-03BD-D3FC-C97F-1C8339D527AE}"/>
              </a:ext>
            </a:extLst>
          </p:cNvPr>
          <p:cNvSpPr>
            <a:spLocks noGrp="1"/>
          </p:cNvSpPr>
          <p:nvPr>
            <p:ph type="ftr" sz="quarter" idx="11"/>
          </p:nvPr>
        </p:nvSpPr>
        <p:spPr/>
        <p:txBody>
          <a:bodyPr/>
          <a:lstStyle/>
          <a:p>
            <a:endParaRPr lang="pl-PL"/>
          </a:p>
        </p:txBody>
      </p:sp>
      <p:sp>
        <p:nvSpPr>
          <p:cNvPr id="9" name="Symbol zastępczy numeru slajdu 8">
            <a:extLst>
              <a:ext uri="{FF2B5EF4-FFF2-40B4-BE49-F238E27FC236}">
                <a16:creationId xmlns:a16="http://schemas.microsoft.com/office/drawing/2014/main" id="{A2954A0A-AE92-3ECD-4435-3D90ADD59B0E}"/>
              </a:ext>
            </a:extLst>
          </p:cNvPr>
          <p:cNvSpPr>
            <a:spLocks noGrp="1"/>
          </p:cNvSpPr>
          <p:nvPr>
            <p:ph type="sldNum" sz="quarter" idx="12"/>
          </p:nvPr>
        </p:nvSpPr>
        <p:spPr/>
        <p:txBody>
          <a:bodyPr/>
          <a:lstStyle/>
          <a:p>
            <a:fld id="{4C75046D-A5F2-42DC-892C-8294E71C8485}" type="slidenum">
              <a:rPr lang="pl-PL" smtClean="0"/>
              <a:t>‹#›</a:t>
            </a:fld>
            <a:endParaRPr lang="pl-PL"/>
          </a:p>
        </p:txBody>
      </p:sp>
    </p:spTree>
    <p:extLst>
      <p:ext uri="{BB962C8B-B14F-4D97-AF65-F5344CB8AC3E}">
        <p14:creationId xmlns:p14="http://schemas.microsoft.com/office/powerpoint/2010/main" val="2570383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92E704A-B6A8-97C1-6440-08F046AED2AD}"/>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a16="http://schemas.microsoft.com/office/drawing/2014/main" id="{847F7AD0-062C-235A-6E87-74D7BD728203}"/>
              </a:ext>
            </a:extLst>
          </p:cNvPr>
          <p:cNvSpPr>
            <a:spLocks noGrp="1"/>
          </p:cNvSpPr>
          <p:nvPr>
            <p:ph type="dt" sz="half" idx="10"/>
          </p:nvPr>
        </p:nvSpPr>
        <p:spPr/>
        <p:txBody>
          <a:bodyPr/>
          <a:lstStyle/>
          <a:p>
            <a:fld id="{33459D4B-8031-4515-8C80-A9673D28A38B}" type="datetimeFigureOut">
              <a:rPr lang="pl-PL" smtClean="0"/>
              <a:t>15.04.2025</a:t>
            </a:fld>
            <a:endParaRPr lang="pl-PL"/>
          </a:p>
        </p:txBody>
      </p:sp>
      <p:sp>
        <p:nvSpPr>
          <p:cNvPr id="4" name="Symbol zastępczy stopki 3">
            <a:extLst>
              <a:ext uri="{FF2B5EF4-FFF2-40B4-BE49-F238E27FC236}">
                <a16:creationId xmlns:a16="http://schemas.microsoft.com/office/drawing/2014/main" id="{579C8CBD-7009-DCED-0E44-09FF1C7A8747}"/>
              </a:ext>
            </a:extLst>
          </p:cNvPr>
          <p:cNvSpPr>
            <a:spLocks noGrp="1"/>
          </p:cNvSpPr>
          <p:nvPr>
            <p:ph type="ftr" sz="quarter" idx="11"/>
          </p:nvPr>
        </p:nvSpPr>
        <p:spPr/>
        <p:txBody>
          <a:bodyPr/>
          <a:lstStyle/>
          <a:p>
            <a:endParaRPr lang="pl-PL"/>
          </a:p>
        </p:txBody>
      </p:sp>
      <p:sp>
        <p:nvSpPr>
          <p:cNvPr id="5" name="Symbol zastępczy numeru slajdu 4">
            <a:extLst>
              <a:ext uri="{FF2B5EF4-FFF2-40B4-BE49-F238E27FC236}">
                <a16:creationId xmlns:a16="http://schemas.microsoft.com/office/drawing/2014/main" id="{E00F9CBE-FCF4-D55F-55C2-6BDB781D648B}"/>
              </a:ext>
            </a:extLst>
          </p:cNvPr>
          <p:cNvSpPr>
            <a:spLocks noGrp="1"/>
          </p:cNvSpPr>
          <p:nvPr>
            <p:ph type="sldNum" sz="quarter" idx="12"/>
          </p:nvPr>
        </p:nvSpPr>
        <p:spPr/>
        <p:txBody>
          <a:bodyPr/>
          <a:lstStyle/>
          <a:p>
            <a:fld id="{4C75046D-A5F2-42DC-892C-8294E71C8485}" type="slidenum">
              <a:rPr lang="pl-PL" smtClean="0"/>
              <a:t>‹#›</a:t>
            </a:fld>
            <a:endParaRPr lang="pl-PL"/>
          </a:p>
        </p:txBody>
      </p:sp>
    </p:spTree>
    <p:extLst>
      <p:ext uri="{BB962C8B-B14F-4D97-AF65-F5344CB8AC3E}">
        <p14:creationId xmlns:p14="http://schemas.microsoft.com/office/powerpoint/2010/main" val="14567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CAB3C4FE-53F6-9511-56E3-4C9F31585B49}"/>
              </a:ext>
            </a:extLst>
          </p:cNvPr>
          <p:cNvSpPr>
            <a:spLocks noGrp="1"/>
          </p:cNvSpPr>
          <p:nvPr>
            <p:ph type="dt" sz="half" idx="10"/>
          </p:nvPr>
        </p:nvSpPr>
        <p:spPr/>
        <p:txBody>
          <a:bodyPr/>
          <a:lstStyle/>
          <a:p>
            <a:fld id="{33459D4B-8031-4515-8C80-A9673D28A38B}" type="datetimeFigureOut">
              <a:rPr lang="pl-PL" smtClean="0"/>
              <a:t>15.04.2025</a:t>
            </a:fld>
            <a:endParaRPr lang="pl-PL"/>
          </a:p>
        </p:txBody>
      </p:sp>
      <p:sp>
        <p:nvSpPr>
          <p:cNvPr id="3" name="Symbol zastępczy stopki 2">
            <a:extLst>
              <a:ext uri="{FF2B5EF4-FFF2-40B4-BE49-F238E27FC236}">
                <a16:creationId xmlns:a16="http://schemas.microsoft.com/office/drawing/2014/main" id="{B9A42837-7F6C-B3E1-C7D8-204BC5FD2831}"/>
              </a:ext>
            </a:extLst>
          </p:cNvPr>
          <p:cNvSpPr>
            <a:spLocks noGrp="1"/>
          </p:cNvSpPr>
          <p:nvPr>
            <p:ph type="ftr" sz="quarter" idx="11"/>
          </p:nvPr>
        </p:nvSpPr>
        <p:spPr/>
        <p:txBody>
          <a:bodyPr/>
          <a:lstStyle/>
          <a:p>
            <a:endParaRPr lang="pl-PL"/>
          </a:p>
        </p:txBody>
      </p:sp>
      <p:sp>
        <p:nvSpPr>
          <p:cNvPr id="4" name="Symbol zastępczy numeru slajdu 3">
            <a:extLst>
              <a:ext uri="{FF2B5EF4-FFF2-40B4-BE49-F238E27FC236}">
                <a16:creationId xmlns:a16="http://schemas.microsoft.com/office/drawing/2014/main" id="{C10A2C61-1B9B-45CB-01CC-194842A63044}"/>
              </a:ext>
            </a:extLst>
          </p:cNvPr>
          <p:cNvSpPr>
            <a:spLocks noGrp="1"/>
          </p:cNvSpPr>
          <p:nvPr>
            <p:ph type="sldNum" sz="quarter" idx="12"/>
          </p:nvPr>
        </p:nvSpPr>
        <p:spPr/>
        <p:txBody>
          <a:bodyPr/>
          <a:lstStyle/>
          <a:p>
            <a:fld id="{4C75046D-A5F2-42DC-892C-8294E71C8485}" type="slidenum">
              <a:rPr lang="pl-PL" smtClean="0"/>
              <a:t>‹#›</a:t>
            </a:fld>
            <a:endParaRPr lang="pl-PL"/>
          </a:p>
        </p:txBody>
      </p:sp>
    </p:spTree>
    <p:extLst>
      <p:ext uri="{BB962C8B-B14F-4D97-AF65-F5344CB8AC3E}">
        <p14:creationId xmlns:p14="http://schemas.microsoft.com/office/powerpoint/2010/main" val="352543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4EA2EA8-D2CC-1493-BC21-C72A48BDA620}"/>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a:extLst>
              <a:ext uri="{FF2B5EF4-FFF2-40B4-BE49-F238E27FC236}">
                <a16:creationId xmlns:a16="http://schemas.microsoft.com/office/drawing/2014/main" id="{19E64DD1-E250-D50A-6F10-C7636DA34F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id="{28ED5F86-A38E-2EBB-2971-EF5A41350A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EE2F7CD7-98DA-EDDB-61D4-BCB98BC7D145}"/>
              </a:ext>
            </a:extLst>
          </p:cNvPr>
          <p:cNvSpPr>
            <a:spLocks noGrp="1"/>
          </p:cNvSpPr>
          <p:nvPr>
            <p:ph type="dt" sz="half" idx="10"/>
          </p:nvPr>
        </p:nvSpPr>
        <p:spPr/>
        <p:txBody>
          <a:bodyPr/>
          <a:lstStyle/>
          <a:p>
            <a:fld id="{33459D4B-8031-4515-8C80-A9673D28A38B}" type="datetimeFigureOut">
              <a:rPr lang="pl-PL" smtClean="0"/>
              <a:t>15.04.2025</a:t>
            </a:fld>
            <a:endParaRPr lang="pl-PL"/>
          </a:p>
        </p:txBody>
      </p:sp>
      <p:sp>
        <p:nvSpPr>
          <p:cNvPr id="6" name="Symbol zastępczy stopki 5">
            <a:extLst>
              <a:ext uri="{FF2B5EF4-FFF2-40B4-BE49-F238E27FC236}">
                <a16:creationId xmlns:a16="http://schemas.microsoft.com/office/drawing/2014/main" id="{229C64AB-6DF8-A8FA-7DF6-12DEBD74937F}"/>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84E1A2A9-7BED-AF4F-95C6-5B236E831F1E}"/>
              </a:ext>
            </a:extLst>
          </p:cNvPr>
          <p:cNvSpPr>
            <a:spLocks noGrp="1"/>
          </p:cNvSpPr>
          <p:nvPr>
            <p:ph type="sldNum" sz="quarter" idx="12"/>
          </p:nvPr>
        </p:nvSpPr>
        <p:spPr/>
        <p:txBody>
          <a:bodyPr/>
          <a:lstStyle/>
          <a:p>
            <a:fld id="{4C75046D-A5F2-42DC-892C-8294E71C8485}" type="slidenum">
              <a:rPr lang="pl-PL" smtClean="0"/>
              <a:t>‹#›</a:t>
            </a:fld>
            <a:endParaRPr lang="pl-PL"/>
          </a:p>
        </p:txBody>
      </p:sp>
    </p:spTree>
    <p:extLst>
      <p:ext uri="{BB962C8B-B14F-4D97-AF65-F5344CB8AC3E}">
        <p14:creationId xmlns:p14="http://schemas.microsoft.com/office/powerpoint/2010/main" val="353405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FF35463-1FC9-8587-DBD9-1384CB190225}"/>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a:extLst>
              <a:ext uri="{FF2B5EF4-FFF2-40B4-BE49-F238E27FC236}">
                <a16:creationId xmlns:a16="http://schemas.microsoft.com/office/drawing/2014/main" id="{DCF13776-21FD-F8CA-2EEE-FBACBF5808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a:extLst>
              <a:ext uri="{FF2B5EF4-FFF2-40B4-BE49-F238E27FC236}">
                <a16:creationId xmlns:a16="http://schemas.microsoft.com/office/drawing/2014/main" id="{A476BBB9-B199-C124-FB2A-502452DEFD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795CEF10-C9BF-D6D4-0920-BEA3291EFBC7}"/>
              </a:ext>
            </a:extLst>
          </p:cNvPr>
          <p:cNvSpPr>
            <a:spLocks noGrp="1"/>
          </p:cNvSpPr>
          <p:nvPr>
            <p:ph type="dt" sz="half" idx="10"/>
          </p:nvPr>
        </p:nvSpPr>
        <p:spPr/>
        <p:txBody>
          <a:bodyPr/>
          <a:lstStyle/>
          <a:p>
            <a:fld id="{33459D4B-8031-4515-8C80-A9673D28A38B}" type="datetimeFigureOut">
              <a:rPr lang="pl-PL" smtClean="0"/>
              <a:t>15.04.2025</a:t>
            </a:fld>
            <a:endParaRPr lang="pl-PL"/>
          </a:p>
        </p:txBody>
      </p:sp>
      <p:sp>
        <p:nvSpPr>
          <p:cNvPr id="6" name="Symbol zastępczy stopki 5">
            <a:extLst>
              <a:ext uri="{FF2B5EF4-FFF2-40B4-BE49-F238E27FC236}">
                <a16:creationId xmlns:a16="http://schemas.microsoft.com/office/drawing/2014/main" id="{7BC965E6-65A7-1B11-124F-150FCAFF32BC}"/>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9BB3896F-4D91-B6AE-5B31-BF38B686B57C}"/>
              </a:ext>
            </a:extLst>
          </p:cNvPr>
          <p:cNvSpPr>
            <a:spLocks noGrp="1"/>
          </p:cNvSpPr>
          <p:nvPr>
            <p:ph type="sldNum" sz="quarter" idx="12"/>
          </p:nvPr>
        </p:nvSpPr>
        <p:spPr/>
        <p:txBody>
          <a:bodyPr/>
          <a:lstStyle/>
          <a:p>
            <a:fld id="{4C75046D-A5F2-42DC-892C-8294E71C8485}" type="slidenum">
              <a:rPr lang="pl-PL" smtClean="0"/>
              <a:t>‹#›</a:t>
            </a:fld>
            <a:endParaRPr lang="pl-PL"/>
          </a:p>
        </p:txBody>
      </p:sp>
    </p:spTree>
    <p:extLst>
      <p:ext uri="{BB962C8B-B14F-4D97-AF65-F5344CB8AC3E}">
        <p14:creationId xmlns:p14="http://schemas.microsoft.com/office/powerpoint/2010/main" val="1009295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57BB53B2-0A15-3ED0-4915-0753E04EC7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a16="http://schemas.microsoft.com/office/drawing/2014/main" id="{F2F65B1E-7592-B600-572E-ABFB3C19D2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1838839F-6936-6680-688B-490F31DA4B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459D4B-8031-4515-8C80-A9673D28A38B}" type="datetimeFigureOut">
              <a:rPr lang="pl-PL" smtClean="0"/>
              <a:t>15.04.2025</a:t>
            </a:fld>
            <a:endParaRPr lang="pl-PL"/>
          </a:p>
        </p:txBody>
      </p:sp>
      <p:sp>
        <p:nvSpPr>
          <p:cNvPr id="5" name="Symbol zastępczy stopki 4">
            <a:extLst>
              <a:ext uri="{FF2B5EF4-FFF2-40B4-BE49-F238E27FC236}">
                <a16:creationId xmlns:a16="http://schemas.microsoft.com/office/drawing/2014/main" id="{29650730-4485-046D-F6C0-CAF25C0196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a:extLst>
              <a:ext uri="{FF2B5EF4-FFF2-40B4-BE49-F238E27FC236}">
                <a16:creationId xmlns:a16="http://schemas.microsoft.com/office/drawing/2014/main" id="{443D4CF3-5125-F06F-CF27-E87FCDEB219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75046D-A5F2-42DC-892C-8294E71C8485}" type="slidenum">
              <a:rPr lang="pl-PL" smtClean="0"/>
              <a:t>‹#›</a:t>
            </a:fld>
            <a:endParaRPr lang="pl-PL"/>
          </a:p>
        </p:txBody>
      </p:sp>
    </p:spTree>
    <p:extLst>
      <p:ext uri="{BB962C8B-B14F-4D97-AF65-F5344CB8AC3E}">
        <p14:creationId xmlns:p14="http://schemas.microsoft.com/office/powerpoint/2010/main" val="7189698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svg"/><Relationship Id="rId7" Type="http://schemas.openxmlformats.org/officeDocument/2006/relationships/image" Target="../media/image44.svg"/><Relationship Id="rId2" Type="http://schemas.openxmlformats.org/officeDocument/2006/relationships/image" Target="../media/image39.png"/><Relationship Id="rId1" Type="http://schemas.openxmlformats.org/officeDocument/2006/relationships/slideLayout" Target="../slideLayouts/slideLayout4.xml"/><Relationship Id="rId6" Type="http://schemas.openxmlformats.org/officeDocument/2006/relationships/image" Target="../media/image43.png"/><Relationship Id="rId11" Type="http://schemas.openxmlformats.org/officeDocument/2006/relationships/image" Target="../media/image48.svg"/><Relationship Id="rId5" Type="http://schemas.openxmlformats.org/officeDocument/2006/relationships/image" Target="../media/image42.sv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svg"/></Relationships>
</file>

<file path=ppt/slides/_rels/slide16.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0.svg"/><Relationship Id="rId7" Type="http://schemas.openxmlformats.org/officeDocument/2006/relationships/image" Target="../media/image54.svg"/><Relationship Id="rId2" Type="http://schemas.openxmlformats.org/officeDocument/2006/relationships/image" Target="../media/image49.png"/><Relationship Id="rId1" Type="http://schemas.openxmlformats.org/officeDocument/2006/relationships/slideLayout" Target="../slideLayouts/slideLayout4.xml"/><Relationship Id="rId6" Type="http://schemas.openxmlformats.org/officeDocument/2006/relationships/image" Target="../media/image53.png"/><Relationship Id="rId11" Type="http://schemas.openxmlformats.org/officeDocument/2006/relationships/image" Target="../media/image58.svg"/><Relationship Id="rId5" Type="http://schemas.openxmlformats.org/officeDocument/2006/relationships/image" Target="../media/image52.svg"/><Relationship Id="rId10" Type="http://schemas.openxmlformats.org/officeDocument/2006/relationships/image" Target="../media/image57.png"/><Relationship Id="rId4" Type="http://schemas.openxmlformats.org/officeDocument/2006/relationships/image" Target="../media/image51.png"/><Relationship Id="rId9" Type="http://schemas.openxmlformats.org/officeDocument/2006/relationships/image" Target="../media/image56.svg"/></Relationships>
</file>

<file path=ppt/slides/_rels/slide17.xml.rels><?xml version="1.0" encoding="UTF-8" standalone="yes"?>
<Relationships xmlns="http://schemas.openxmlformats.org/package/2006/relationships"><Relationship Id="rId8" Type="http://schemas.openxmlformats.org/officeDocument/2006/relationships/hyperlink" Target="https://youtu.be/hVNF_1jOImI?si=Rxg4_e8wKPp-oIv5" TargetMode="External"/><Relationship Id="rId3" Type="http://schemas.openxmlformats.org/officeDocument/2006/relationships/image" Target="../media/image59.jpeg"/><Relationship Id="rId7" Type="http://schemas.openxmlformats.org/officeDocument/2006/relationships/image" Target="../media/image63.svg"/><Relationship Id="rId2" Type="http://schemas.openxmlformats.org/officeDocument/2006/relationships/slideLayout" Target="../slideLayouts/slideLayout6.xml"/><Relationship Id="rId1" Type="http://schemas.openxmlformats.org/officeDocument/2006/relationships/video" Target="https://www.youtube.com/embed/hVNF_1jOImI?feature=oembed" TargetMode="External"/><Relationship Id="rId6" Type="http://schemas.openxmlformats.org/officeDocument/2006/relationships/image" Target="../media/image62.png"/><Relationship Id="rId5" Type="http://schemas.openxmlformats.org/officeDocument/2006/relationships/image" Target="../media/image61.svg"/><Relationship Id="rId4" Type="http://schemas.openxmlformats.org/officeDocument/2006/relationships/image" Target="../media/image60.png"/></Relationships>
</file>

<file path=ppt/slides/_rels/slide18.xml.rels><?xml version="1.0" encoding="UTF-8" standalone="yes"?>
<Relationships xmlns="http://schemas.openxmlformats.org/package/2006/relationships"><Relationship Id="rId8" Type="http://schemas.openxmlformats.org/officeDocument/2006/relationships/image" Target="../media/image70.svg"/><Relationship Id="rId13" Type="http://schemas.openxmlformats.org/officeDocument/2006/relationships/image" Target="../media/image75.png"/><Relationship Id="rId18" Type="http://schemas.openxmlformats.org/officeDocument/2006/relationships/image" Target="../media/image80.svg"/><Relationship Id="rId3" Type="http://schemas.openxmlformats.org/officeDocument/2006/relationships/image" Target="../media/image65.png"/><Relationship Id="rId7" Type="http://schemas.openxmlformats.org/officeDocument/2006/relationships/image" Target="../media/image69.png"/><Relationship Id="rId12" Type="http://schemas.openxmlformats.org/officeDocument/2006/relationships/image" Target="../media/image74.svg"/><Relationship Id="rId17" Type="http://schemas.openxmlformats.org/officeDocument/2006/relationships/image" Target="../media/image79.png"/><Relationship Id="rId2" Type="http://schemas.openxmlformats.org/officeDocument/2006/relationships/image" Target="../media/image64.png"/><Relationship Id="rId16" Type="http://schemas.openxmlformats.org/officeDocument/2006/relationships/image" Target="../media/image78.svg"/><Relationship Id="rId20" Type="http://schemas.openxmlformats.org/officeDocument/2006/relationships/image" Target="../media/image82.svg"/><Relationship Id="rId1" Type="http://schemas.openxmlformats.org/officeDocument/2006/relationships/slideLayout" Target="../slideLayouts/slideLayout1.xml"/><Relationship Id="rId6" Type="http://schemas.openxmlformats.org/officeDocument/2006/relationships/image" Target="../media/image68.svg"/><Relationship Id="rId11" Type="http://schemas.openxmlformats.org/officeDocument/2006/relationships/image" Target="../media/image73.png"/><Relationship Id="rId5" Type="http://schemas.openxmlformats.org/officeDocument/2006/relationships/image" Target="../media/image67.png"/><Relationship Id="rId15" Type="http://schemas.openxmlformats.org/officeDocument/2006/relationships/image" Target="../media/image77.png"/><Relationship Id="rId10" Type="http://schemas.openxmlformats.org/officeDocument/2006/relationships/image" Target="../media/image72.svg"/><Relationship Id="rId19" Type="http://schemas.openxmlformats.org/officeDocument/2006/relationships/image" Target="../media/image81.png"/><Relationship Id="rId4" Type="http://schemas.openxmlformats.org/officeDocument/2006/relationships/image" Target="../media/image66.svg"/><Relationship Id="rId9" Type="http://schemas.openxmlformats.org/officeDocument/2006/relationships/image" Target="../media/image71.png"/><Relationship Id="rId14" Type="http://schemas.openxmlformats.org/officeDocument/2006/relationships/image" Target="../media/image76.sv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customXml" Target="../ink/ink6.xml"/><Relationship Id="rId13" Type="http://schemas.openxmlformats.org/officeDocument/2006/relationships/image" Target="../media/image10.png"/><Relationship Id="rId3" Type="http://schemas.openxmlformats.org/officeDocument/2006/relationships/image" Target="../media/image8.png"/><Relationship Id="rId7" Type="http://schemas.openxmlformats.org/officeDocument/2006/relationships/customXml" Target="../ink/ink5.xml"/><Relationship Id="rId12" Type="http://schemas.openxmlformats.org/officeDocument/2006/relationships/image" Target="../media/image9.png"/><Relationship Id="rId2" Type="http://schemas.openxmlformats.org/officeDocument/2006/relationships/customXml" Target="../ink/ink1.xml"/><Relationship Id="rId1" Type="http://schemas.openxmlformats.org/officeDocument/2006/relationships/slideLayout" Target="../slideLayouts/slideLayout7.xml"/><Relationship Id="rId6" Type="http://schemas.openxmlformats.org/officeDocument/2006/relationships/customXml" Target="../ink/ink4.xml"/><Relationship Id="rId11" Type="http://schemas.openxmlformats.org/officeDocument/2006/relationships/customXml" Target="../ink/ink9.xml"/><Relationship Id="rId5" Type="http://schemas.openxmlformats.org/officeDocument/2006/relationships/customXml" Target="../ink/ink3.xml"/><Relationship Id="rId10" Type="http://schemas.openxmlformats.org/officeDocument/2006/relationships/customXml" Target="../ink/ink8.xml"/><Relationship Id="rId4" Type="http://schemas.openxmlformats.org/officeDocument/2006/relationships/customXml" Target="../ink/ink2.xml"/><Relationship Id="rId9" Type="http://schemas.openxmlformats.org/officeDocument/2006/relationships/customXml" Target="../ink/ink7.xml"/><Relationship Id="rId14" Type="http://schemas.openxmlformats.org/officeDocument/2006/relationships/image" Target="../media/image11.sv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Obraz 4" descr="Negocjacje - Pathways">
            <a:extLst>
              <a:ext uri="{FF2B5EF4-FFF2-40B4-BE49-F238E27FC236}">
                <a16:creationId xmlns:a16="http://schemas.microsoft.com/office/drawing/2014/main" id="{01DBB197-6E8D-C8F3-CB3C-209E7A68CB73}"/>
              </a:ext>
            </a:extLst>
          </p:cNvPr>
          <p:cNvPicPr>
            <a:picLocks noChangeAspect="1"/>
          </p:cNvPicPr>
          <p:nvPr/>
        </p:nvPicPr>
        <p:blipFill rotWithShape="1">
          <a:blip r:embed="rId2"/>
          <a:srcRect t="9091" r="21863" b="2"/>
          <a:stretch/>
        </p:blipFill>
        <p:spPr>
          <a:xfrm>
            <a:off x="3161538" y="6113"/>
            <a:ext cx="9008361" cy="6860580"/>
          </a:xfrm>
          <a:prstGeom prst="rect">
            <a:avLst/>
          </a:prstGeom>
        </p:spPr>
      </p:pic>
      <p:sp>
        <p:nvSpPr>
          <p:cNvPr id="12" name="Rectangle 11">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4E8F5B55-BD82-CF74-5A69-0C27D34B2072}"/>
              </a:ext>
            </a:extLst>
          </p:cNvPr>
          <p:cNvSpPr>
            <a:spLocks noGrp="1"/>
          </p:cNvSpPr>
          <p:nvPr>
            <p:ph type="ctrTitle"/>
          </p:nvPr>
        </p:nvSpPr>
        <p:spPr>
          <a:xfrm>
            <a:off x="420831" y="3160713"/>
            <a:ext cx="4023360" cy="1175309"/>
          </a:xfrm>
          <a:prstGeom prst="roundRect">
            <a:avLst/>
          </a:prstGeom>
        </p:spPr>
        <p:style>
          <a:lnRef idx="3">
            <a:schemeClr val="lt1"/>
          </a:lnRef>
          <a:fillRef idx="1">
            <a:schemeClr val="accent3"/>
          </a:fillRef>
          <a:effectRef idx="1">
            <a:schemeClr val="accent3"/>
          </a:effectRef>
          <a:fontRef idx="minor">
            <a:schemeClr val="lt1"/>
          </a:fontRef>
        </p:style>
        <p:txBody>
          <a:bodyPr anchor="b">
            <a:normAutofit/>
          </a:bodyPr>
          <a:lstStyle/>
          <a:p>
            <a:pPr algn="l"/>
            <a:r>
              <a:rPr lang="pl-PL" sz="5400" b="1" dirty="0"/>
              <a:t>NEGOCJACJE</a:t>
            </a:r>
            <a:endParaRPr lang="pl-PL" sz="5400" b="1" dirty="0">
              <a:ea typeface="Calibri"/>
              <a:cs typeface="Calibri"/>
            </a:endParaRPr>
          </a:p>
        </p:txBody>
      </p:sp>
      <p:sp>
        <p:nvSpPr>
          <p:cNvPr id="3" name="Podtytuł 2">
            <a:extLst>
              <a:ext uri="{FF2B5EF4-FFF2-40B4-BE49-F238E27FC236}">
                <a16:creationId xmlns:a16="http://schemas.microsoft.com/office/drawing/2014/main" id="{1B81F05B-9B49-1298-D06A-23DC209D6EE2}"/>
              </a:ext>
            </a:extLst>
          </p:cNvPr>
          <p:cNvSpPr>
            <a:spLocks noGrp="1"/>
          </p:cNvSpPr>
          <p:nvPr>
            <p:ph type="subTitle" idx="1"/>
          </p:nvPr>
        </p:nvSpPr>
        <p:spPr>
          <a:xfrm>
            <a:off x="477980" y="4872922"/>
            <a:ext cx="4023360" cy="1208141"/>
          </a:xfrm>
        </p:spPr>
        <p:txBody>
          <a:bodyPr vert="horz" lIns="91440" tIns="45720" rIns="91440" bIns="45720" rtlCol="0" anchor="t">
            <a:normAutofit fontScale="62500" lnSpcReduction="20000"/>
          </a:bodyPr>
          <a:lstStyle/>
          <a:p>
            <a:pPr algn="l"/>
            <a:r>
              <a:rPr lang="pl-PL" sz="2000" dirty="0">
                <a:ea typeface="Calibri"/>
                <a:cs typeface="Calibri"/>
              </a:rPr>
              <a:t>Magdalena </a:t>
            </a:r>
            <a:r>
              <a:rPr lang="pl-PL" sz="2000" dirty="0" err="1">
                <a:ea typeface="Calibri"/>
                <a:cs typeface="Calibri"/>
              </a:rPr>
              <a:t>Malorny</a:t>
            </a:r>
            <a:r>
              <a:rPr lang="pl-PL" sz="2000" dirty="0">
                <a:ea typeface="Calibri"/>
                <a:cs typeface="Calibri"/>
              </a:rPr>
              <a:t>, Maja </a:t>
            </a:r>
            <a:r>
              <a:rPr lang="pl-PL" sz="2000" dirty="0" err="1">
                <a:ea typeface="Calibri"/>
                <a:cs typeface="Calibri"/>
              </a:rPr>
              <a:t>Płoucha</a:t>
            </a:r>
            <a:r>
              <a:rPr lang="pl-PL" sz="2000" dirty="0">
                <a:ea typeface="Calibri"/>
                <a:cs typeface="Calibri"/>
              </a:rPr>
              <a:t>, Karolina Skorupa, Karolina Szczepańczyk, Paulina Wieczorek </a:t>
            </a:r>
          </a:p>
          <a:p>
            <a:pPr algn="l"/>
            <a:endParaRPr lang="pl-PL" sz="2000" dirty="0">
              <a:ea typeface="Calibri"/>
              <a:cs typeface="Calibri"/>
            </a:endParaRPr>
          </a:p>
          <a:p>
            <a:pPr algn="l"/>
            <a:r>
              <a:rPr lang="pl-PL" sz="2000" dirty="0">
                <a:ea typeface="Calibri"/>
                <a:cs typeface="Calibri"/>
              </a:rPr>
              <a:t>Projekt Siła demokracji</a:t>
            </a:r>
          </a:p>
          <a:p>
            <a:pPr algn="l"/>
            <a:r>
              <a:rPr lang="pl-PL" sz="2000" dirty="0">
                <a:ea typeface="Calibri"/>
                <a:cs typeface="Calibri"/>
              </a:rPr>
              <a:t>Nr </a:t>
            </a:r>
            <a:r>
              <a:rPr lang="pl-PL" sz="1800" b="1" i="0" u="none" strike="noStrike" baseline="0" dirty="0">
                <a:latin typeface="Arial" panose="020B0604020202020204" pitchFamily="34" charset="0"/>
              </a:rPr>
              <a:t>2023-3-PL01-ESC30-SOL-000184131</a:t>
            </a:r>
            <a:endParaRPr lang="pl-PL" sz="2000" dirty="0"/>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Obraz 5" descr="Obraz zawierający tekst, Czcionka, Jaskrawoniebieski, zrzut ekranu&#10;&#10;Zawartość wygenerowana przez sztuczną inteligencję może być niepoprawna.">
            <a:extLst>
              <a:ext uri="{FF2B5EF4-FFF2-40B4-BE49-F238E27FC236}">
                <a16:creationId xmlns:a16="http://schemas.microsoft.com/office/drawing/2014/main" id="{12CB41C5-9D8B-0EDF-4D09-EC3087E3D6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51" y="0"/>
            <a:ext cx="5080000" cy="1065759"/>
          </a:xfrm>
          <a:prstGeom prst="rect">
            <a:avLst/>
          </a:prstGeom>
        </p:spPr>
      </p:pic>
    </p:spTree>
    <p:extLst>
      <p:ext uri="{BB962C8B-B14F-4D97-AF65-F5344CB8AC3E}">
        <p14:creationId xmlns:p14="http://schemas.microsoft.com/office/powerpoint/2010/main" val="3298530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5">
            <a:extLst>
              <a:ext uri="{FF2B5EF4-FFF2-40B4-BE49-F238E27FC236}">
                <a16:creationId xmlns:a16="http://schemas.microsoft.com/office/drawing/2014/main" id="{81D377EB-C9D2-4ED0-86A6-740A297E3E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7">
            <a:extLst>
              <a:ext uri="{FF2B5EF4-FFF2-40B4-BE49-F238E27FC236}">
                <a16:creationId xmlns:a16="http://schemas.microsoft.com/office/drawing/2014/main" id="{066346BE-FDB4-4772-A696-0719490ABD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0140" y="34093"/>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FB92FFCE-0C90-454E-AA25-D4EE9A6C3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958056"/>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Symbol zastępczy zawartości 2">
            <a:extLst>
              <a:ext uri="{FF2B5EF4-FFF2-40B4-BE49-F238E27FC236}">
                <a16:creationId xmlns:a16="http://schemas.microsoft.com/office/drawing/2014/main" id="{BF7E405E-D7DD-CDD6-5210-824DE44698A6}"/>
              </a:ext>
            </a:extLst>
          </p:cNvPr>
          <p:cNvGraphicFramePr>
            <a:graphicFrameLocks noGrp="1"/>
          </p:cNvGraphicFramePr>
          <p:nvPr>
            <p:ph idx="1"/>
            <p:extLst>
              <p:ext uri="{D42A27DB-BD31-4B8C-83A1-F6EECF244321}">
                <p14:modId xmlns:p14="http://schemas.microsoft.com/office/powerpoint/2010/main" val="3517984219"/>
              </p:ext>
            </p:extLst>
          </p:nvPr>
        </p:nvGraphicFramePr>
        <p:xfrm>
          <a:off x="838200" y="1195754"/>
          <a:ext cx="10506456" cy="49764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13833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7DA1F35B-C8F7-4A5A-9339-7DA4D785B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rc 23">
            <a:extLst>
              <a:ext uri="{FF2B5EF4-FFF2-40B4-BE49-F238E27FC236}">
                <a16:creationId xmlns:a16="http://schemas.microsoft.com/office/drawing/2014/main" id="{B2D4AD41-40DA-4A81-92F5-B6E3BA1ED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746107">
            <a:off x="8175088" y="457951"/>
            <a:ext cx="2987899" cy="2987899"/>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aphicFrame>
        <p:nvGraphicFramePr>
          <p:cNvPr id="17" name="Symbol zastępczy zawartości 2">
            <a:extLst>
              <a:ext uri="{FF2B5EF4-FFF2-40B4-BE49-F238E27FC236}">
                <a16:creationId xmlns:a16="http://schemas.microsoft.com/office/drawing/2014/main" id="{9F0F219B-E0E8-9DCE-5526-36D41866A14B}"/>
              </a:ext>
            </a:extLst>
          </p:cNvPr>
          <p:cNvGraphicFramePr>
            <a:graphicFrameLocks noGrp="1"/>
          </p:cNvGraphicFramePr>
          <p:nvPr>
            <p:ph idx="1"/>
            <p:extLst>
              <p:ext uri="{D42A27DB-BD31-4B8C-83A1-F6EECF244321}">
                <p14:modId xmlns:p14="http://schemas.microsoft.com/office/powerpoint/2010/main" val="403541845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54086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18">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0">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ytuł 1">
            <a:extLst>
              <a:ext uri="{FF2B5EF4-FFF2-40B4-BE49-F238E27FC236}">
                <a16:creationId xmlns:a16="http://schemas.microsoft.com/office/drawing/2014/main" id="{EEDFBC16-35D7-14AA-5550-498D44650CE7}"/>
              </a:ext>
            </a:extLst>
          </p:cNvPr>
          <p:cNvSpPr>
            <a:spLocks noGrp="1"/>
          </p:cNvSpPr>
          <p:nvPr>
            <p:ph type="title"/>
          </p:nvPr>
        </p:nvSpPr>
        <p:spPr>
          <a:xfrm>
            <a:off x="1403364" y="276684"/>
            <a:ext cx="9392421" cy="1330841"/>
          </a:xfrm>
        </p:spPr>
        <p:txBody>
          <a:bodyPr vert="horz" lIns="91440" tIns="45720" rIns="91440" bIns="45720" rtlCol="0" anchor="ctr">
            <a:normAutofit/>
          </a:bodyPr>
          <a:lstStyle/>
          <a:p>
            <a:pPr algn="ctr"/>
            <a:r>
              <a:rPr lang="en-US" b="1" kern="1200">
                <a:latin typeface="+mj-lt"/>
                <a:ea typeface="+mj-ea"/>
                <a:cs typeface="+mj-cs"/>
              </a:rPr>
              <a:t>ZASADY PROWADZENIA SKUTECZNYCH NEGOCJACJI</a:t>
            </a:r>
            <a:endParaRPr lang="en-US" b="1" kern="1200">
              <a:latin typeface="+mj-lt"/>
              <a:ea typeface="Calibri Light"/>
              <a:cs typeface="Calibri Light"/>
            </a:endParaRPr>
          </a:p>
        </p:txBody>
      </p:sp>
      <p:sp>
        <p:nvSpPr>
          <p:cNvPr id="3" name="Symbol zastępczy zawartości 2">
            <a:extLst>
              <a:ext uri="{FF2B5EF4-FFF2-40B4-BE49-F238E27FC236}">
                <a16:creationId xmlns:a16="http://schemas.microsoft.com/office/drawing/2014/main" id="{900B385A-4760-E708-3F32-1BE30307ACD2}"/>
              </a:ext>
            </a:extLst>
          </p:cNvPr>
          <p:cNvSpPr>
            <a:spLocks noGrp="1"/>
          </p:cNvSpPr>
          <p:nvPr>
            <p:ph sz="half" idx="1"/>
          </p:nvPr>
        </p:nvSpPr>
        <p:spPr>
          <a:xfrm>
            <a:off x="315849" y="2131780"/>
            <a:ext cx="5254888" cy="4627986"/>
          </a:xfrm>
        </p:spPr>
        <p:txBody>
          <a:bodyPr vert="horz" lIns="91440" tIns="45720" rIns="91440" bIns="45720" rtlCol="0" anchor="t">
            <a:noAutofit/>
          </a:bodyPr>
          <a:lstStyle/>
          <a:p>
            <a:r>
              <a:rPr lang="en-US" sz="2000" err="1"/>
              <a:t>Być</a:t>
            </a:r>
            <a:r>
              <a:rPr lang="en-US" sz="2000"/>
              <a:t> </a:t>
            </a:r>
            <a:r>
              <a:rPr lang="en-US" sz="2000" err="1"/>
              <a:t>dobrze</a:t>
            </a:r>
            <a:r>
              <a:rPr lang="en-US" sz="2000"/>
              <a:t> </a:t>
            </a:r>
            <a:r>
              <a:rPr lang="en-US" sz="2000" b="1" err="1"/>
              <a:t>przygotowanym</a:t>
            </a:r>
            <a:r>
              <a:rPr lang="en-US" sz="2000"/>
              <a:t> </a:t>
            </a:r>
            <a:r>
              <a:rPr lang="en-US" sz="2000" err="1"/>
              <a:t>merytorycznie</a:t>
            </a:r>
            <a:r>
              <a:rPr lang="en-US" sz="2000"/>
              <a:t>.</a:t>
            </a:r>
            <a:endParaRPr lang="en-US" sz="2000">
              <a:ea typeface="Calibri"/>
              <a:cs typeface="Calibri"/>
            </a:endParaRPr>
          </a:p>
          <a:p>
            <a:r>
              <a:rPr lang="en-US" sz="2000"/>
              <a:t>Nie </a:t>
            </a:r>
            <a:r>
              <a:rPr lang="en-US" sz="2000" err="1"/>
              <a:t>dać</a:t>
            </a:r>
            <a:r>
              <a:rPr lang="en-US" sz="2000"/>
              <a:t> </a:t>
            </a:r>
            <a:r>
              <a:rPr lang="en-US" sz="2000" err="1"/>
              <a:t>się</a:t>
            </a:r>
            <a:r>
              <a:rPr lang="en-US" sz="2000"/>
              <a:t> </a:t>
            </a:r>
            <a:r>
              <a:rPr lang="en-US" sz="2000" err="1"/>
              <a:t>ponosić</a:t>
            </a:r>
            <a:r>
              <a:rPr lang="en-US" sz="2000"/>
              <a:t> </a:t>
            </a:r>
            <a:r>
              <a:rPr lang="en-US" sz="2000" b="1" err="1"/>
              <a:t>emocjom</a:t>
            </a:r>
            <a:r>
              <a:rPr lang="en-US" sz="2000"/>
              <a:t>.</a:t>
            </a:r>
            <a:endParaRPr lang="en-US" sz="2000">
              <a:ea typeface="Calibri"/>
              <a:cs typeface="Calibri"/>
            </a:endParaRPr>
          </a:p>
          <a:p>
            <a:r>
              <a:rPr lang="en-US" sz="2000" err="1"/>
              <a:t>Podtrzymywać</a:t>
            </a:r>
            <a:r>
              <a:rPr lang="en-US" sz="2000"/>
              <a:t> </a:t>
            </a:r>
            <a:r>
              <a:rPr lang="en-US" sz="2000" b="1" err="1"/>
              <a:t>pozytywną</a:t>
            </a:r>
            <a:r>
              <a:rPr lang="en-US" sz="2000" b="1"/>
              <a:t> </a:t>
            </a:r>
            <a:r>
              <a:rPr lang="en-US" sz="2000" b="1" err="1"/>
              <a:t>atmosferę</a:t>
            </a:r>
            <a:r>
              <a:rPr lang="en-US" sz="2000"/>
              <a:t> </a:t>
            </a:r>
            <a:r>
              <a:rPr lang="en-US" sz="2000" err="1"/>
              <a:t>rozmów</a:t>
            </a:r>
            <a:r>
              <a:rPr lang="en-US" sz="2000"/>
              <a:t>.</a:t>
            </a:r>
            <a:endParaRPr lang="en-US" sz="2000">
              <a:ea typeface="Calibri"/>
              <a:cs typeface="Calibri"/>
            </a:endParaRPr>
          </a:p>
          <a:p>
            <a:r>
              <a:rPr lang="en-US" sz="2000"/>
              <a:t>Nie </a:t>
            </a:r>
            <a:r>
              <a:rPr lang="en-US" sz="2000" err="1"/>
              <a:t>zgadzać</a:t>
            </a:r>
            <a:r>
              <a:rPr lang="en-US" sz="2000"/>
              <a:t> </a:t>
            </a:r>
            <a:r>
              <a:rPr lang="en-US" sz="2000" err="1"/>
              <a:t>się</a:t>
            </a:r>
            <a:r>
              <a:rPr lang="en-US" sz="2000"/>
              <a:t> </a:t>
            </a:r>
            <a:r>
              <a:rPr lang="en-US" sz="2000" err="1"/>
              <a:t>na</a:t>
            </a:r>
            <a:r>
              <a:rPr lang="en-US" sz="2000"/>
              <a:t> </a:t>
            </a:r>
            <a:r>
              <a:rPr lang="en-US" sz="2000" b="1" err="1"/>
              <a:t>pierwszą</a:t>
            </a:r>
            <a:r>
              <a:rPr lang="en-US" sz="2000"/>
              <a:t> </a:t>
            </a:r>
            <a:r>
              <a:rPr lang="en-US" sz="2000" err="1"/>
              <a:t>otrzymaną</a:t>
            </a:r>
            <a:r>
              <a:rPr lang="en-US" sz="2000"/>
              <a:t> </a:t>
            </a:r>
            <a:r>
              <a:rPr lang="en-US" sz="2000" b="1" err="1"/>
              <a:t>ofertę</a:t>
            </a:r>
            <a:r>
              <a:rPr lang="en-US" sz="2000"/>
              <a:t>.</a:t>
            </a:r>
            <a:endParaRPr lang="en-US" sz="2000">
              <a:ea typeface="Calibri"/>
              <a:cs typeface="Calibri"/>
            </a:endParaRPr>
          </a:p>
          <a:p>
            <a:r>
              <a:rPr lang="en-US" sz="2000"/>
              <a:t>Nie </a:t>
            </a:r>
            <a:r>
              <a:rPr lang="en-US" sz="2000" err="1"/>
              <a:t>składać</a:t>
            </a:r>
            <a:r>
              <a:rPr lang="en-US" sz="2000"/>
              <a:t> </a:t>
            </a:r>
            <a:r>
              <a:rPr lang="en-US" sz="2000" err="1"/>
              <a:t>zbyt</a:t>
            </a:r>
            <a:r>
              <a:rPr lang="en-US" sz="2000"/>
              <a:t> </a:t>
            </a:r>
            <a:r>
              <a:rPr lang="en-US" sz="2000" b="1" err="1"/>
              <a:t>wygórowanych</a:t>
            </a:r>
            <a:r>
              <a:rPr lang="en-US" sz="2000" b="1"/>
              <a:t> </a:t>
            </a:r>
            <a:r>
              <a:rPr lang="en-US" sz="2000" b="1" err="1"/>
              <a:t>propozycji</a:t>
            </a:r>
            <a:r>
              <a:rPr lang="en-US" sz="2000" b="1"/>
              <a:t>.</a:t>
            </a:r>
            <a:endParaRPr lang="en-US" sz="2000" b="1">
              <a:ea typeface="Calibri"/>
              <a:cs typeface="Calibri"/>
            </a:endParaRPr>
          </a:p>
          <a:p>
            <a:r>
              <a:rPr lang="en-US" sz="2000" err="1"/>
              <a:t>Stosować</a:t>
            </a:r>
            <a:r>
              <a:rPr lang="en-US" sz="2000"/>
              <a:t> </a:t>
            </a:r>
            <a:r>
              <a:rPr lang="en-US" sz="2000" b="1" err="1"/>
              <a:t>obiektywne</a:t>
            </a:r>
            <a:r>
              <a:rPr lang="en-US" sz="2000" b="1"/>
              <a:t> </a:t>
            </a:r>
            <a:r>
              <a:rPr lang="en-US" sz="2000" b="1" err="1"/>
              <a:t>kryteria</a:t>
            </a:r>
            <a:r>
              <a:rPr lang="en-US" sz="2000"/>
              <a:t> </a:t>
            </a:r>
            <a:r>
              <a:rPr lang="en-US" sz="2000" err="1"/>
              <a:t>oceny</a:t>
            </a:r>
            <a:r>
              <a:rPr lang="en-US" sz="2000"/>
              <a:t>, np. </a:t>
            </a:r>
            <a:r>
              <a:rPr lang="en-US" sz="2000" err="1"/>
              <a:t>posługiwać</a:t>
            </a:r>
            <a:r>
              <a:rPr lang="en-US" sz="2000"/>
              <a:t> </a:t>
            </a:r>
            <a:r>
              <a:rPr lang="en-US" sz="2000" err="1"/>
              <a:t>się</a:t>
            </a:r>
            <a:r>
              <a:rPr lang="en-US" sz="2000"/>
              <a:t> </a:t>
            </a:r>
            <a:r>
              <a:rPr lang="en-US" sz="2000" err="1"/>
              <a:t>opiniami</a:t>
            </a:r>
            <a:r>
              <a:rPr lang="en-US" sz="2000"/>
              <a:t> </a:t>
            </a:r>
            <a:r>
              <a:rPr lang="en-US" sz="2000" err="1"/>
              <a:t>ekspertów</a:t>
            </a:r>
            <a:r>
              <a:rPr lang="en-US" sz="2000"/>
              <a:t>.</a:t>
            </a:r>
            <a:endParaRPr lang="en-US" sz="2000">
              <a:ea typeface="Calibri"/>
              <a:cs typeface="Calibri"/>
            </a:endParaRPr>
          </a:p>
          <a:p>
            <a:r>
              <a:rPr lang="en-US" sz="2000" b="1" err="1"/>
              <a:t>Stopniowo</a:t>
            </a:r>
            <a:r>
              <a:rPr lang="en-US" sz="2000" b="1"/>
              <a:t> </a:t>
            </a:r>
            <a:r>
              <a:rPr lang="en-US" sz="2000" b="1" err="1"/>
              <a:t>ustępować</a:t>
            </a:r>
            <a:r>
              <a:rPr lang="en-US" sz="2000"/>
              <a:t>, </a:t>
            </a:r>
            <a:r>
              <a:rPr lang="en-US" sz="2000" err="1"/>
              <a:t>dając</a:t>
            </a:r>
            <a:r>
              <a:rPr lang="en-US" sz="2000"/>
              <a:t> </a:t>
            </a:r>
            <a:r>
              <a:rPr lang="en-US" sz="2000" err="1"/>
              <a:t>coś</a:t>
            </a:r>
            <a:r>
              <a:rPr lang="en-US" sz="2000"/>
              <a:t> za </a:t>
            </a:r>
            <a:r>
              <a:rPr lang="en-US" sz="2000" err="1"/>
              <a:t>coś</a:t>
            </a:r>
            <a:r>
              <a:rPr lang="en-US" sz="2000"/>
              <a:t> (</a:t>
            </a:r>
            <a:r>
              <a:rPr lang="en-US" sz="2000" err="1"/>
              <a:t>ustępstwo</a:t>
            </a:r>
            <a:r>
              <a:rPr lang="en-US" sz="2000"/>
              <a:t> za </a:t>
            </a:r>
            <a:r>
              <a:rPr lang="en-US" sz="2000" err="1"/>
              <a:t>ustępstwo</a:t>
            </a:r>
            <a:r>
              <a:rPr lang="en-US" sz="2000"/>
              <a:t>).</a:t>
            </a:r>
            <a:endParaRPr lang="en-US" sz="2000">
              <a:ea typeface="Calibri"/>
              <a:cs typeface="Calibri"/>
            </a:endParaRPr>
          </a:p>
          <a:p>
            <a:r>
              <a:rPr lang="en-US" sz="2000" err="1"/>
              <a:t>Przygotować</a:t>
            </a:r>
            <a:r>
              <a:rPr lang="en-US" sz="2000"/>
              <a:t> </a:t>
            </a:r>
            <a:r>
              <a:rPr lang="en-US" sz="2000" b="1" err="1"/>
              <a:t>alternatywne</a:t>
            </a:r>
            <a:r>
              <a:rPr lang="en-US" sz="2000" b="1"/>
              <a:t> </a:t>
            </a:r>
            <a:r>
              <a:rPr lang="en-US" sz="2000" b="1" err="1"/>
              <a:t>rozwiązanie</a:t>
            </a:r>
            <a:r>
              <a:rPr lang="en-US" sz="2000"/>
              <a:t> </a:t>
            </a:r>
            <a:r>
              <a:rPr lang="en-US" sz="2000" err="1"/>
              <a:t>problemu</a:t>
            </a:r>
            <a:r>
              <a:rPr lang="en-US" sz="2000"/>
              <a:t>, </a:t>
            </a:r>
            <a:r>
              <a:rPr lang="en-US" sz="2000" err="1"/>
              <a:t>gdyby</a:t>
            </a:r>
            <a:r>
              <a:rPr lang="en-US" sz="2000"/>
              <a:t> </a:t>
            </a:r>
            <a:r>
              <a:rPr lang="en-US" sz="2000" err="1"/>
              <a:t>warunki</a:t>
            </a:r>
            <a:r>
              <a:rPr lang="en-US" sz="2000"/>
              <a:t> </a:t>
            </a:r>
            <a:r>
              <a:rPr lang="en-US" sz="2000" err="1"/>
              <a:t>drugiej</a:t>
            </a:r>
            <a:r>
              <a:rPr lang="en-US" sz="2000"/>
              <a:t> </a:t>
            </a:r>
            <a:r>
              <a:rPr lang="en-US" sz="2000" err="1"/>
              <a:t>strony</a:t>
            </a:r>
            <a:r>
              <a:rPr lang="en-US" sz="2000"/>
              <a:t> </a:t>
            </a:r>
            <a:r>
              <a:rPr lang="en-US" sz="2000" err="1"/>
              <a:t>były</a:t>
            </a:r>
            <a:r>
              <a:rPr lang="en-US" sz="2000"/>
              <a:t> </a:t>
            </a:r>
            <a:r>
              <a:rPr lang="en-US" sz="2000" err="1"/>
              <a:t>nie</a:t>
            </a:r>
            <a:r>
              <a:rPr lang="en-US" sz="2000"/>
              <a:t> do </a:t>
            </a:r>
            <a:r>
              <a:rPr lang="en-US" sz="2000" err="1"/>
              <a:t>przyjęcia</a:t>
            </a:r>
            <a:r>
              <a:rPr lang="en-US" sz="2000"/>
              <a:t>.</a:t>
            </a:r>
            <a:endParaRPr lang="en-US" sz="2000">
              <a:ea typeface="Calibri"/>
              <a:cs typeface="Calibri"/>
            </a:endParaRPr>
          </a:p>
          <a:p>
            <a:endParaRPr lang="en-US" sz="2000">
              <a:ea typeface="Calibri"/>
              <a:cs typeface="Calibri"/>
            </a:endParaRPr>
          </a:p>
        </p:txBody>
      </p:sp>
      <p:pic>
        <p:nvPicPr>
          <p:cNvPr id="5" name="Symbol zastępczy zawartości 4" descr="Obraz zawierający tekst, zrzut ekranu, logo, Marka&#10;&#10;Opis wygenerowany automatycznie">
            <a:extLst>
              <a:ext uri="{FF2B5EF4-FFF2-40B4-BE49-F238E27FC236}">
                <a16:creationId xmlns:a16="http://schemas.microsoft.com/office/drawing/2014/main" id="{5BE9A51E-27A9-8065-391C-DE6DD881501C}"/>
              </a:ext>
            </a:extLst>
          </p:cNvPr>
          <p:cNvPicPr>
            <a:picLocks noGrp="1" noChangeAspect="1"/>
          </p:cNvPicPr>
          <p:nvPr>
            <p:ph sz="half" idx="2"/>
          </p:nvPr>
        </p:nvPicPr>
        <p:blipFill>
          <a:blip r:embed="rId2"/>
          <a:stretch>
            <a:fillRect/>
          </a:stretch>
        </p:blipFill>
        <p:spPr>
          <a:xfrm>
            <a:off x="5853794" y="2613469"/>
            <a:ext cx="5868620" cy="309114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3" name="Freeform: Shape 22">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903795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8" name="Rectangle 52">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9" name="Arc 54">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ytuł 1">
            <a:extLst>
              <a:ext uri="{FF2B5EF4-FFF2-40B4-BE49-F238E27FC236}">
                <a16:creationId xmlns:a16="http://schemas.microsoft.com/office/drawing/2014/main" id="{78708259-308A-C607-537F-F270C3CA03E2}"/>
              </a:ext>
            </a:extLst>
          </p:cNvPr>
          <p:cNvSpPr>
            <a:spLocks noGrp="1"/>
          </p:cNvSpPr>
          <p:nvPr>
            <p:ph type="title"/>
          </p:nvPr>
        </p:nvSpPr>
        <p:spPr>
          <a:xfrm>
            <a:off x="6094711" y="930773"/>
            <a:ext cx="5828740" cy="1784242"/>
          </a:xfrm>
        </p:spPr>
        <p:txBody>
          <a:bodyPr vert="horz" lIns="91440" tIns="45720" rIns="91440" bIns="45720" rtlCol="0" anchor="ctr">
            <a:normAutofit/>
          </a:bodyPr>
          <a:lstStyle/>
          <a:p>
            <a:pPr algn="ctr"/>
            <a:r>
              <a:rPr lang="en-US" sz="4100" b="1" kern="1200">
                <a:solidFill>
                  <a:schemeClr val="tx1"/>
                </a:solidFill>
                <a:latin typeface="+mj-lt"/>
                <a:ea typeface="+mj-ea"/>
                <a:cs typeface="+mj-cs"/>
              </a:rPr>
              <a:t>BŁĘDY W PROWADZENIU NEGOCJACJI</a:t>
            </a:r>
            <a:endParaRPr lang="en-US" sz="4100" kern="1200">
              <a:solidFill>
                <a:schemeClr val="tx1"/>
              </a:solidFill>
              <a:latin typeface="+mj-lt"/>
              <a:cs typeface="Calibri Light" panose="020F0302020204030204"/>
            </a:endParaRPr>
          </a:p>
        </p:txBody>
      </p:sp>
      <p:sp>
        <p:nvSpPr>
          <p:cNvPr id="57" name="Freeform: Shape 56">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Symbol zastępczy zawartości 5">
            <a:extLst>
              <a:ext uri="{FF2B5EF4-FFF2-40B4-BE49-F238E27FC236}">
                <a16:creationId xmlns:a16="http://schemas.microsoft.com/office/drawing/2014/main" id="{F9E2F3C8-7DFA-3C3D-9934-F4EFB7004085}"/>
              </a:ext>
            </a:extLst>
          </p:cNvPr>
          <p:cNvPicPr>
            <a:picLocks noGrp="1" noChangeAspect="1"/>
          </p:cNvPicPr>
          <p:nvPr>
            <p:ph sz="half" idx="2"/>
          </p:nvPr>
        </p:nvPicPr>
        <p:blipFill>
          <a:blip r:embed="rId2"/>
          <a:stretch>
            <a:fillRect/>
          </a:stretch>
        </p:blipFill>
        <p:spPr>
          <a:xfrm>
            <a:off x="1049443" y="607469"/>
            <a:ext cx="4617521" cy="56656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Symbol zastępczy zawartości 2">
            <a:extLst>
              <a:ext uri="{FF2B5EF4-FFF2-40B4-BE49-F238E27FC236}">
                <a16:creationId xmlns:a16="http://schemas.microsoft.com/office/drawing/2014/main" id="{B85C518E-CD3F-9AD4-6D6A-07BEBB120CC6}"/>
              </a:ext>
            </a:extLst>
          </p:cNvPr>
          <p:cNvSpPr>
            <a:spLocks noGrp="1"/>
          </p:cNvSpPr>
          <p:nvPr>
            <p:ph sz="half" idx="1"/>
          </p:nvPr>
        </p:nvSpPr>
        <p:spPr>
          <a:xfrm>
            <a:off x="6264865" y="2975781"/>
            <a:ext cx="5488430" cy="3193783"/>
          </a:xfrm>
        </p:spPr>
        <p:txBody>
          <a:bodyPr vert="horz" lIns="91440" tIns="45720" rIns="91440" bIns="45720" rtlCol="0" anchor="t">
            <a:normAutofit/>
          </a:bodyPr>
          <a:lstStyle/>
          <a:p>
            <a:pPr marL="0" indent="0" algn="ctr">
              <a:buNone/>
            </a:pPr>
            <a:r>
              <a:rPr lang="en-US" err="1"/>
              <a:t>Mówiąc</a:t>
            </a:r>
            <a:r>
              <a:rPr lang="en-US"/>
              <a:t> o </a:t>
            </a:r>
            <a:r>
              <a:rPr lang="en-US" err="1"/>
              <a:t>negocjacjach</a:t>
            </a:r>
            <a:r>
              <a:rPr lang="en-US"/>
              <a:t> </a:t>
            </a:r>
            <a:r>
              <a:rPr lang="en-US" err="1"/>
              <a:t>warto</a:t>
            </a:r>
            <a:r>
              <a:rPr lang="en-US"/>
              <a:t> </a:t>
            </a:r>
            <a:r>
              <a:rPr lang="en-US" err="1"/>
              <a:t>zwrócić</a:t>
            </a:r>
            <a:r>
              <a:rPr lang="en-US"/>
              <a:t> </a:t>
            </a:r>
            <a:r>
              <a:rPr lang="en-US" err="1"/>
              <a:t>szczególną</a:t>
            </a:r>
            <a:r>
              <a:rPr lang="en-US"/>
              <a:t> </a:t>
            </a:r>
            <a:r>
              <a:rPr lang="en-US" err="1"/>
              <a:t>uwagę</a:t>
            </a:r>
            <a:r>
              <a:rPr lang="en-US"/>
              <a:t>, </a:t>
            </a:r>
            <a:r>
              <a:rPr lang="en-US" err="1"/>
              <a:t>na</a:t>
            </a:r>
            <a:r>
              <a:rPr lang="en-US"/>
              <a:t> </a:t>
            </a:r>
            <a:r>
              <a:rPr lang="en-US" err="1"/>
              <a:t>fakt</a:t>
            </a:r>
            <a:r>
              <a:rPr lang="en-US"/>
              <a:t>, </a:t>
            </a:r>
            <a:r>
              <a:rPr lang="en-US" err="1"/>
              <a:t>że</a:t>
            </a:r>
            <a:r>
              <a:rPr lang="en-US"/>
              <a:t> </a:t>
            </a:r>
            <a:r>
              <a:rPr lang="en-US" err="1"/>
              <a:t>często</a:t>
            </a:r>
            <a:r>
              <a:rPr lang="en-US"/>
              <a:t> </a:t>
            </a:r>
            <a:r>
              <a:rPr lang="en-US" err="1"/>
              <a:t>przystępując</a:t>
            </a:r>
            <a:r>
              <a:rPr lang="en-US"/>
              <a:t> do </a:t>
            </a:r>
            <a:r>
              <a:rPr lang="en-US" err="1"/>
              <a:t>takich</a:t>
            </a:r>
            <a:r>
              <a:rPr lang="en-US"/>
              <a:t> </a:t>
            </a:r>
            <a:r>
              <a:rPr lang="en-US" err="1"/>
              <a:t>rozmów</a:t>
            </a:r>
            <a:r>
              <a:rPr lang="en-US"/>
              <a:t> </a:t>
            </a:r>
            <a:r>
              <a:rPr lang="en-US" err="1"/>
              <a:t>popełniamy</a:t>
            </a:r>
            <a:r>
              <a:rPr lang="en-US"/>
              <a:t> </a:t>
            </a:r>
            <a:r>
              <a:rPr lang="en-US" err="1"/>
              <a:t>podstawowe</a:t>
            </a:r>
            <a:r>
              <a:rPr lang="en-US"/>
              <a:t> </a:t>
            </a:r>
            <a:r>
              <a:rPr lang="en-US" err="1"/>
              <a:t>błędy</a:t>
            </a:r>
            <a:r>
              <a:rPr lang="en-US"/>
              <a:t> </a:t>
            </a:r>
            <a:r>
              <a:rPr lang="en-US" err="1"/>
              <a:t>powodując</a:t>
            </a:r>
            <a:r>
              <a:rPr lang="en-US"/>
              <a:t>, </a:t>
            </a:r>
            <a:r>
              <a:rPr lang="en-US" err="1"/>
              <a:t>że</a:t>
            </a:r>
            <a:r>
              <a:rPr lang="en-US"/>
              <a:t> </a:t>
            </a:r>
            <a:r>
              <a:rPr lang="en-US" err="1"/>
              <a:t>sami</a:t>
            </a:r>
            <a:r>
              <a:rPr lang="en-US"/>
              <a:t> </a:t>
            </a:r>
            <a:r>
              <a:rPr lang="en-US" err="1"/>
              <a:t>wpadamy</a:t>
            </a:r>
            <a:r>
              <a:rPr lang="en-US"/>
              <a:t> w </a:t>
            </a:r>
            <a:r>
              <a:rPr lang="en-US" err="1"/>
              <a:t>tzw</a:t>
            </a:r>
            <a:r>
              <a:rPr lang="en-US"/>
              <a:t>. </a:t>
            </a:r>
            <a:r>
              <a:rPr lang="en-US" b="1" i="1" err="1"/>
              <a:t>pułapki</a:t>
            </a:r>
            <a:r>
              <a:rPr lang="en-US" b="1" i="1"/>
              <a:t> </a:t>
            </a:r>
            <a:r>
              <a:rPr lang="en-US" b="1" i="1" err="1"/>
              <a:t>negocjacyjne</a:t>
            </a:r>
            <a:r>
              <a:rPr lang="en-US" b="1" i="1"/>
              <a:t>.</a:t>
            </a:r>
            <a:endParaRPr lang="pl-PL" b="1" i="1">
              <a:cs typeface="Calibri" panose="020F0502020204030204"/>
            </a:endParaRPr>
          </a:p>
          <a:p>
            <a:endParaRPr lang="en-US"/>
          </a:p>
        </p:txBody>
      </p:sp>
    </p:spTree>
    <p:extLst>
      <p:ext uri="{BB962C8B-B14F-4D97-AF65-F5344CB8AC3E}">
        <p14:creationId xmlns:p14="http://schemas.microsoft.com/office/powerpoint/2010/main" val="2337103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 name="Rectangle 105">
            <a:extLst>
              <a:ext uri="{FF2B5EF4-FFF2-40B4-BE49-F238E27FC236}">
                <a16:creationId xmlns:a16="http://schemas.microsoft.com/office/drawing/2014/main" id="{637B2035-1FCB-439A-B421-095E136C7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7">
            <a:extLst>
              <a:ext uri="{FF2B5EF4-FFF2-40B4-BE49-F238E27FC236}">
                <a16:creationId xmlns:a16="http://schemas.microsoft.com/office/drawing/2014/main" id="{676D6CDF-C512-4739-B158-55EE955EFA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3" y="-1"/>
            <a:ext cx="1219200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48135AE9-6CAA-6349-C6C4-178A375DCAFF}"/>
              </a:ext>
            </a:extLst>
          </p:cNvPr>
          <p:cNvSpPr>
            <a:spLocks noGrp="1"/>
          </p:cNvSpPr>
          <p:nvPr>
            <p:ph type="title"/>
          </p:nvPr>
        </p:nvSpPr>
        <p:spPr>
          <a:xfrm>
            <a:off x="426820" y="670559"/>
            <a:ext cx="5008835" cy="2030472"/>
          </a:xfrm>
        </p:spPr>
        <p:txBody>
          <a:bodyPr vert="horz" lIns="91440" tIns="45720" rIns="91440" bIns="45720" rtlCol="0" anchor="t">
            <a:normAutofit/>
          </a:bodyPr>
          <a:lstStyle/>
          <a:p>
            <a:pPr algn="ctr"/>
            <a:r>
              <a:rPr lang="en-US" b="1"/>
              <a:t>PODSTAWOWE BŁĘDY W NEGOCJOWANIU</a:t>
            </a:r>
            <a:endParaRPr lang="en-US">
              <a:ea typeface="Calibri Light" panose="020F0302020204030204"/>
              <a:cs typeface="Calibri Light" panose="020F0302020204030204"/>
            </a:endParaRPr>
          </a:p>
        </p:txBody>
      </p:sp>
      <p:pic>
        <p:nvPicPr>
          <p:cNvPr id="15" name="Symbol zastępczy zawartości 14" descr="Obraz zawierający ubrania, obuwie, Taniec, Spodnie&#10;&#10;Opis wygenerowany automatycznie">
            <a:extLst>
              <a:ext uri="{FF2B5EF4-FFF2-40B4-BE49-F238E27FC236}">
                <a16:creationId xmlns:a16="http://schemas.microsoft.com/office/drawing/2014/main" id="{62F2136F-07B4-4185-2621-41890CB85665}"/>
              </a:ext>
            </a:extLst>
          </p:cNvPr>
          <p:cNvPicPr>
            <a:picLocks noGrp="1" noChangeAspect="1"/>
          </p:cNvPicPr>
          <p:nvPr>
            <p:ph sz="half" idx="2"/>
          </p:nvPr>
        </p:nvPicPr>
        <p:blipFill rotWithShape="1">
          <a:blip r:embed="rId2"/>
          <a:srcRect t="3003"/>
          <a:stretch/>
        </p:blipFill>
        <p:spPr>
          <a:xfrm>
            <a:off x="1" y="3105151"/>
            <a:ext cx="6448424" cy="3752849"/>
          </a:xfrm>
          <a:custGeom>
            <a:avLst/>
            <a:gdLst/>
            <a:ahLst/>
            <a:cxnLst/>
            <a:rect l="l" t="t" r="r" b="b"/>
            <a:pathLst>
              <a:path w="6448424" h="3752849">
                <a:moveTo>
                  <a:pt x="0" y="0"/>
                </a:moveTo>
                <a:lnTo>
                  <a:pt x="137978" y="22215"/>
                </a:lnTo>
                <a:cubicBezTo>
                  <a:pt x="196046" y="32277"/>
                  <a:pt x="252469" y="42437"/>
                  <a:pt x="295660" y="49771"/>
                </a:cubicBezTo>
                <a:cubicBezTo>
                  <a:pt x="364885" y="66610"/>
                  <a:pt x="403214" y="32071"/>
                  <a:pt x="456941" y="65635"/>
                </a:cubicBezTo>
                <a:cubicBezTo>
                  <a:pt x="529612" y="69090"/>
                  <a:pt x="662508" y="71245"/>
                  <a:pt x="731691" y="70501"/>
                </a:cubicBezTo>
                <a:cubicBezTo>
                  <a:pt x="768741" y="62400"/>
                  <a:pt x="808263" y="64633"/>
                  <a:pt x="841820" y="61171"/>
                </a:cubicBezTo>
                <a:cubicBezTo>
                  <a:pt x="958973" y="43639"/>
                  <a:pt x="1009730" y="45863"/>
                  <a:pt x="1068219" y="39136"/>
                </a:cubicBezTo>
                <a:cubicBezTo>
                  <a:pt x="1104329" y="33447"/>
                  <a:pt x="1156536" y="44203"/>
                  <a:pt x="1174190" y="38808"/>
                </a:cubicBezTo>
                <a:cubicBezTo>
                  <a:pt x="1188943" y="36385"/>
                  <a:pt x="1213832" y="14880"/>
                  <a:pt x="1225923" y="34507"/>
                </a:cubicBezTo>
                <a:cubicBezTo>
                  <a:pt x="1305283" y="8501"/>
                  <a:pt x="1319617" y="30839"/>
                  <a:pt x="1385617" y="18003"/>
                </a:cubicBezTo>
                <a:cubicBezTo>
                  <a:pt x="1461876" y="-26747"/>
                  <a:pt x="1519510" y="56342"/>
                  <a:pt x="1563967" y="4638"/>
                </a:cubicBezTo>
                <a:lnTo>
                  <a:pt x="1676634" y="10582"/>
                </a:lnTo>
                <a:lnTo>
                  <a:pt x="1769429" y="20265"/>
                </a:lnTo>
                <a:cubicBezTo>
                  <a:pt x="1790625" y="23534"/>
                  <a:pt x="1880369" y="18448"/>
                  <a:pt x="1900584" y="27732"/>
                </a:cubicBezTo>
                <a:cubicBezTo>
                  <a:pt x="2072430" y="22762"/>
                  <a:pt x="2014935" y="5831"/>
                  <a:pt x="2127041" y="22101"/>
                </a:cubicBezTo>
                <a:cubicBezTo>
                  <a:pt x="2168847" y="65820"/>
                  <a:pt x="2153052" y="28773"/>
                  <a:pt x="2211644" y="44507"/>
                </a:cubicBezTo>
                <a:cubicBezTo>
                  <a:pt x="2211201" y="9921"/>
                  <a:pt x="2277596" y="73686"/>
                  <a:pt x="2299605" y="38004"/>
                </a:cubicBezTo>
                <a:cubicBezTo>
                  <a:pt x="2309570" y="41997"/>
                  <a:pt x="2318531" y="46991"/>
                  <a:pt x="2327359" y="52270"/>
                </a:cubicBezTo>
                <a:lnTo>
                  <a:pt x="2331995" y="55017"/>
                </a:lnTo>
                <a:lnTo>
                  <a:pt x="2353777" y="59755"/>
                </a:lnTo>
                <a:lnTo>
                  <a:pt x="2355893" y="68914"/>
                </a:lnTo>
                <a:lnTo>
                  <a:pt x="2385794" y="81650"/>
                </a:lnTo>
                <a:cubicBezTo>
                  <a:pt x="2397613" y="85211"/>
                  <a:pt x="2411061" y="87627"/>
                  <a:pt x="2427010" y="88184"/>
                </a:cubicBezTo>
                <a:cubicBezTo>
                  <a:pt x="2486314" y="76422"/>
                  <a:pt x="2553170" y="126870"/>
                  <a:pt x="2627153" y="110451"/>
                </a:cubicBezTo>
                <a:cubicBezTo>
                  <a:pt x="2653722" y="107383"/>
                  <a:pt x="2732043" y="116068"/>
                  <a:pt x="2744462" y="128780"/>
                </a:cubicBezTo>
                <a:cubicBezTo>
                  <a:pt x="2760299" y="132873"/>
                  <a:pt x="2780248" y="130843"/>
                  <a:pt x="2785202" y="143610"/>
                </a:cubicBezTo>
                <a:cubicBezTo>
                  <a:pt x="2794558" y="159316"/>
                  <a:pt x="2856498" y="142821"/>
                  <a:pt x="2844667" y="159029"/>
                </a:cubicBezTo>
                <a:cubicBezTo>
                  <a:pt x="2888530" y="147871"/>
                  <a:pt x="2914187" y="181391"/>
                  <a:pt x="2946649" y="192330"/>
                </a:cubicBezTo>
                <a:cubicBezTo>
                  <a:pt x="2981872" y="180417"/>
                  <a:pt x="3015239" y="215115"/>
                  <a:pt x="3088812" y="226485"/>
                </a:cubicBezTo>
                <a:cubicBezTo>
                  <a:pt x="3127734" y="212524"/>
                  <a:pt x="3138301" y="234381"/>
                  <a:pt x="3208669" y="217774"/>
                </a:cubicBezTo>
                <a:cubicBezTo>
                  <a:pt x="3242208" y="219284"/>
                  <a:pt x="3229623" y="233297"/>
                  <a:pt x="3290045" y="235553"/>
                </a:cubicBezTo>
                <a:cubicBezTo>
                  <a:pt x="3399655" y="215239"/>
                  <a:pt x="3444518" y="245862"/>
                  <a:pt x="3529335" y="249571"/>
                </a:cubicBezTo>
                <a:cubicBezTo>
                  <a:pt x="3623697" y="257405"/>
                  <a:pt x="3587652" y="268832"/>
                  <a:pt x="3716766" y="252690"/>
                </a:cubicBezTo>
                <a:cubicBezTo>
                  <a:pt x="3723469" y="267318"/>
                  <a:pt x="3737863" y="269842"/>
                  <a:pt x="3765333" y="266823"/>
                </a:cubicBezTo>
                <a:cubicBezTo>
                  <a:pt x="3810754" y="271601"/>
                  <a:pt x="3792745" y="303866"/>
                  <a:pt x="3846897" y="290090"/>
                </a:cubicBezTo>
                <a:cubicBezTo>
                  <a:pt x="3830941" y="306608"/>
                  <a:pt x="3929114" y="308026"/>
                  <a:pt x="3900217" y="323590"/>
                </a:cubicBezTo>
                <a:cubicBezTo>
                  <a:pt x="3922367" y="343425"/>
                  <a:pt x="3948574" y="318948"/>
                  <a:pt x="3971444" y="336662"/>
                </a:cubicBezTo>
                <a:cubicBezTo>
                  <a:pt x="4002781" y="344193"/>
                  <a:pt x="3960997" y="315419"/>
                  <a:pt x="3997868" y="318867"/>
                </a:cubicBezTo>
                <a:cubicBezTo>
                  <a:pt x="4041159" y="326219"/>
                  <a:pt x="4055435" y="293981"/>
                  <a:pt x="4070852" y="339615"/>
                </a:cubicBezTo>
                <a:cubicBezTo>
                  <a:pt x="4121286" y="335828"/>
                  <a:pt x="4121920" y="355506"/>
                  <a:pt x="4180483" y="373369"/>
                </a:cubicBezTo>
                <a:cubicBezTo>
                  <a:pt x="4211379" y="366707"/>
                  <a:pt x="4230171" y="374664"/>
                  <a:pt x="4246264" y="387458"/>
                </a:cubicBezTo>
                <a:cubicBezTo>
                  <a:pt x="4308508" y="393310"/>
                  <a:pt x="4357326" y="416142"/>
                  <a:pt x="4423169" y="431783"/>
                </a:cubicBezTo>
                <a:lnTo>
                  <a:pt x="4446752" y="435383"/>
                </a:lnTo>
                <a:lnTo>
                  <a:pt x="4446954" y="435566"/>
                </a:lnTo>
                <a:cubicBezTo>
                  <a:pt x="4508528" y="480137"/>
                  <a:pt x="4617740" y="529869"/>
                  <a:pt x="4662523" y="553169"/>
                </a:cubicBezTo>
                <a:cubicBezTo>
                  <a:pt x="4720320" y="547046"/>
                  <a:pt x="4678644" y="560102"/>
                  <a:pt x="4715641" y="575354"/>
                </a:cubicBezTo>
                <a:cubicBezTo>
                  <a:pt x="4682056" y="593278"/>
                  <a:pt x="4768370" y="586520"/>
                  <a:pt x="4742071" y="614016"/>
                </a:cubicBezTo>
                <a:cubicBezTo>
                  <a:pt x="4749637" y="615922"/>
                  <a:pt x="4757797" y="616899"/>
                  <a:pt x="4766183" y="617675"/>
                </a:cubicBezTo>
                <a:lnTo>
                  <a:pt x="4770562" y="618094"/>
                </a:lnTo>
                <a:lnTo>
                  <a:pt x="4783240" y="624350"/>
                </a:lnTo>
                <a:lnTo>
                  <a:pt x="4792882" y="620401"/>
                </a:lnTo>
                <a:lnTo>
                  <a:pt x="4816310" y="625721"/>
                </a:lnTo>
                <a:cubicBezTo>
                  <a:pt x="4824144" y="628595"/>
                  <a:pt x="4831482" y="632720"/>
                  <a:pt x="4837953" y="638824"/>
                </a:cubicBezTo>
                <a:cubicBezTo>
                  <a:pt x="4848645" y="668753"/>
                  <a:pt x="4922266" y="669148"/>
                  <a:pt x="4933914" y="707398"/>
                </a:cubicBezTo>
                <a:cubicBezTo>
                  <a:pt x="4940833" y="719653"/>
                  <a:pt x="4978358" y="746502"/>
                  <a:pt x="4995259" y="744825"/>
                </a:cubicBezTo>
                <a:cubicBezTo>
                  <a:pt x="5005107" y="749034"/>
                  <a:pt x="5010567" y="758092"/>
                  <a:pt x="5024744" y="753396"/>
                </a:cubicBezTo>
                <a:cubicBezTo>
                  <a:pt x="5047511" y="761361"/>
                  <a:pt x="5109162" y="783016"/>
                  <a:pt x="5131877" y="792613"/>
                </a:cubicBezTo>
                <a:cubicBezTo>
                  <a:pt x="5132671" y="802792"/>
                  <a:pt x="5144554" y="806683"/>
                  <a:pt x="5161031" y="810975"/>
                </a:cubicBezTo>
                <a:lnTo>
                  <a:pt x="5176815" y="815342"/>
                </a:lnTo>
                <a:lnTo>
                  <a:pt x="5180064" y="831233"/>
                </a:lnTo>
                <a:cubicBezTo>
                  <a:pt x="5202966" y="819270"/>
                  <a:pt x="5188976" y="863361"/>
                  <a:pt x="5215059" y="865080"/>
                </a:cubicBezTo>
                <a:cubicBezTo>
                  <a:pt x="5235765" y="864786"/>
                  <a:pt x="5236347" y="878098"/>
                  <a:pt x="5245643" y="887119"/>
                </a:cubicBezTo>
                <a:cubicBezTo>
                  <a:pt x="5267660" y="891609"/>
                  <a:pt x="5295742" y="939348"/>
                  <a:pt x="5295952" y="957174"/>
                </a:cubicBezTo>
                <a:cubicBezTo>
                  <a:pt x="5284322" y="1008946"/>
                  <a:pt x="5374979" y="1038019"/>
                  <a:pt x="5367826" y="1079140"/>
                </a:cubicBezTo>
                <a:cubicBezTo>
                  <a:pt x="5371668" y="1089190"/>
                  <a:pt x="5377921" y="1097135"/>
                  <a:pt x="5385646" y="1103730"/>
                </a:cubicBezTo>
                <a:lnTo>
                  <a:pt x="5410965" y="1119397"/>
                </a:lnTo>
                <a:lnTo>
                  <a:pt x="5436960" y="1130910"/>
                </a:lnTo>
                <a:lnTo>
                  <a:pt x="5442083" y="1133134"/>
                </a:lnTo>
                <a:cubicBezTo>
                  <a:pt x="5451910" y="1137346"/>
                  <a:pt x="5457170" y="1169188"/>
                  <a:pt x="5465219" y="1174479"/>
                </a:cubicBezTo>
                <a:cubicBezTo>
                  <a:pt x="5488744" y="1195184"/>
                  <a:pt x="5467141" y="1223401"/>
                  <a:pt x="5488171" y="1238604"/>
                </a:cubicBezTo>
                <a:cubicBezTo>
                  <a:pt x="5523491" y="1271811"/>
                  <a:pt x="5486623" y="1305961"/>
                  <a:pt x="5562172" y="1320840"/>
                </a:cubicBezTo>
                <a:cubicBezTo>
                  <a:pt x="5601634" y="1385316"/>
                  <a:pt x="5636528" y="1453139"/>
                  <a:pt x="5686905" y="1512529"/>
                </a:cubicBezTo>
                <a:cubicBezTo>
                  <a:pt x="5729049" y="1575678"/>
                  <a:pt x="5699691" y="1553768"/>
                  <a:pt x="5748726" y="1623716"/>
                </a:cubicBezTo>
                <a:cubicBezTo>
                  <a:pt x="5783098" y="1689734"/>
                  <a:pt x="5789710" y="1639740"/>
                  <a:pt x="5842593" y="1726595"/>
                </a:cubicBezTo>
                <a:cubicBezTo>
                  <a:pt x="5837824" y="1733043"/>
                  <a:pt x="5862023" y="1845188"/>
                  <a:pt x="5861042" y="1851837"/>
                </a:cubicBezTo>
                <a:cubicBezTo>
                  <a:pt x="5874156" y="1887981"/>
                  <a:pt x="5901790" y="1919218"/>
                  <a:pt x="5921290" y="1943460"/>
                </a:cubicBezTo>
                <a:lnTo>
                  <a:pt x="5978046" y="1997284"/>
                </a:lnTo>
                <a:lnTo>
                  <a:pt x="5992479" y="2056720"/>
                </a:lnTo>
                <a:cubicBezTo>
                  <a:pt x="6011078" y="2079033"/>
                  <a:pt x="6072687" y="2117397"/>
                  <a:pt x="6089639" y="2131171"/>
                </a:cubicBezTo>
                <a:lnTo>
                  <a:pt x="6094199" y="2139379"/>
                </a:lnTo>
                <a:lnTo>
                  <a:pt x="6094822" y="2139386"/>
                </a:lnTo>
                <a:cubicBezTo>
                  <a:pt x="6096947" y="2140841"/>
                  <a:pt x="6098876" y="2143416"/>
                  <a:pt x="6100692" y="2147736"/>
                </a:cubicBezTo>
                <a:lnTo>
                  <a:pt x="6102516" y="2154343"/>
                </a:lnTo>
                <a:lnTo>
                  <a:pt x="6111361" y="2170264"/>
                </a:lnTo>
                <a:lnTo>
                  <a:pt x="6215475" y="2270153"/>
                </a:lnTo>
                <a:lnTo>
                  <a:pt x="6255966" y="2335401"/>
                </a:lnTo>
                <a:lnTo>
                  <a:pt x="6272711" y="2385144"/>
                </a:lnTo>
                <a:cubicBezTo>
                  <a:pt x="6282320" y="2406495"/>
                  <a:pt x="6299066" y="2405139"/>
                  <a:pt x="6304347" y="2439388"/>
                </a:cubicBezTo>
                <a:cubicBezTo>
                  <a:pt x="6297131" y="2486231"/>
                  <a:pt x="6325530" y="2500962"/>
                  <a:pt x="6326729" y="2549400"/>
                </a:cubicBezTo>
                <a:cubicBezTo>
                  <a:pt x="6325926" y="2572066"/>
                  <a:pt x="6339111" y="2599957"/>
                  <a:pt x="6344663" y="2628839"/>
                </a:cubicBezTo>
                <a:lnTo>
                  <a:pt x="6375811" y="2639204"/>
                </a:lnTo>
                <a:cubicBezTo>
                  <a:pt x="6375427" y="2643533"/>
                  <a:pt x="6375041" y="2647863"/>
                  <a:pt x="6374657" y="2652193"/>
                </a:cubicBezTo>
                <a:cubicBezTo>
                  <a:pt x="6373555" y="2658134"/>
                  <a:pt x="6371943" y="2662665"/>
                  <a:pt x="6369740" y="2664642"/>
                </a:cubicBezTo>
                <a:cubicBezTo>
                  <a:pt x="6368032" y="2674540"/>
                  <a:pt x="6371528" y="2686899"/>
                  <a:pt x="6361964" y="2690172"/>
                </a:cubicBezTo>
                <a:cubicBezTo>
                  <a:pt x="6350507" y="2696218"/>
                  <a:pt x="6369375" y="2734440"/>
                  <a:pt x="6355511" y="2727335"/>
                </a:cubicBezTo>
                <a:cubicBezTo>
                  <a:pt x="6358746" y="2734104"/>
                  <a:pt x="6360434" y="2742096"/>
                  <a:pt x="6361058" y="2750592"/>
                </a:cubicBezTo>
                <a:cubicBezTo>
                  <a:pt x="6361013" y="2751998"/>
                  <a:pt x="6360970" y="2753408"/>
                  <a:pt x="6360926" y="2754814"/>
                </a:cubicBezTo>
                <a:lnTo>
                  <a:pt x="6339285" y="2810353"/>
                </a:lnTo>
                <a:cubicBezTo>
                  <a:pt x="6360091" y="2854187"/>
                  <a:pt x="6313103" y="2870086"/>
                  <a:pt x="6325672" y="2908809"/>
                </a:cubicBezTo>
                <a:cubicBezTo>
                  <a:pt x="6341563" y="2966972"/>
                  <a:pt x="6291836" y="2935388"/>
                  <a:pt x="6333498" y="3009772"/>
                </a:cubicBezTo>
                <a:cubicBezTo>
                  <a:pt x="6345476" y="3039254"/>
                  <a:pt x="6345955" y="3068963"/>
                  <a:pt x="6334947" y="3095405"/>
                </a:cubicBezTo>
                <a:lnTo>
                  <a:pt x="6344768" y="3155941"/>
                </a:lnTo>
                <a:cubicBezTo>
                  <a:pt x="6348643" y="3153663"/>
                  <a:pt x="6311793" y="3186588"/>
                  <a:pt x="6314754" y="3197987"/>
                </a:cubicBezTo>
                <a:cubicBezTo>
                  <a:pt x="6318695" y="3221971"/>
                  <a:pt x="6319257" y="3226752"/>
                  <a:pt x="6304230" y="3239690"/>
                </a:cubicBezTo>
                <a:cubicBezTo>
                  <a:pt x="6306321" y="3248567"/>
                  <a:pt x="6307305" y="3254005"/>
                  <a:pt x="6308837" y="3264003"/>
                </a:cubicBezTo>
                <a:cubicBezTo>
                  <a:pt x="6301812" y="3288243"/>
                  <a:pt x="6298529" y="3302527"/>
                  <a:pt x="6309285" y="3324103"/>
                </a:cubicBezTo>
                <a:cubicBezTo>
                  <a:pt x="6301188" y="3343007"/>
                  <a:pt x="6329285" y="3359307"/>
                  <a:pt x="6342503" y="3405661"/>
                </a:cubicBezTo>
                <a:cubicBezTo>
                  <a:pt x="6338012" y="3447477"/>
                  <a:pt x="6408325" y="3505721"/>
                  <a:pt x="6401531" y="3550593"/>
                </a:cubicBezTo>
                <a:cubicBezTo>
                  <a:pt x="6395655" y="3579549"/>
                  <a:pt x="6423437" y="3594758"/>
                  <a:pt x="6427705" y="3624684"/>
                </a:cubicBezTo>
                <a:cubicBezTo>
                  <a:pt x="6416402" y="3629199"/>
                  <a:pt x="6435787" y="3639516"/>
                  <a:pt x="6448424" y="3657106"/>
                </a:cubicBezTo>
                <a:lnTo>
                  <a:pt x="6444014" y="3752742"/>
                </a:lnTo>
                <a:cubicBezTo>
                  <a:pt x="6443990" y="3752777"/>
                  <a:pt x="6443967" y="3752813"/>
                  <a:pt x="6443946" y="3752849"/>
                </a:cubicBezTo>
                <a:lnTo>
                  <a:pt x="0" y="3752849"/>
                </a:lnTo>
                <a:close/>
              </a:path>
            </a:pathLst>
          </a:custGeom>
        </p:spPr>
      </p:pic>
      <p:sp>
        <p:nvSpPr>
          <p:cNvPr id="3" name="Symbol zastępczy zawartości 2">
            <a:extLst>
              <a:ext uri="{FF2B5EF4-FFF2-40B4-BE49-F238E27FC236}">
                <a16:creationId xmlns:a16="http://schemas.microsoft.com/office/drawing/2014/main" id="{D9A3280D-1DAC-471F-820E-016EC28BFADC}"/>
              </a:ext>
            </a:extLst>
          </p:cNvPr>
          <p:cNvSpPr>
            <a:spLocks noGrp="1"/>
          </p:cNvSpPr>
          <p:nvPr>
            <p:ph sz="half" idx="1"/>
          </p:nvPr>
        </p:nvSpPr>
        <p:spPr>
          <a:xfrm>
            <a:off x="6397510" y="478210"/>
            <a:ext cx="5635897" cy="6125697"/>
          </a:xfrm>
        </p:spPr>
        <p:txBody>
          <a:bodyPr vert="horz" lIns="91440" tIns="45720" rIns="91440" bIns="45720" rtlCol="0" anchor="t">
            <a:noAutofit/>
          </a:bodyPr>
          <a:lstStyle/>
          <a:p>
            <a:r>
              <a:rPr lang="en-US" sz="1800"/>
              <a:t>Brak </a:t>
            </a:r>
            <a:r>
              <a:rPr lang="en-US" sz="1800" err="1"/>
              <a:t>jasno</a:t>
            </a:r>
            <a:r>
              <a:rPr lang="en-US" sz="1800"/>
              <a:t> </a:t>
            </a:r>
            <a:r>
              <a:rPr lang="en-US" sz="1800" err="1"/>
              <a:t>wyznaczonego</a:t>
            </a:r>
            <a:r>
              <a:rPr lang="en-US" sz="1800"/>
              <a:t> </a:t>
            </a:r>
            <a:r>
              <a:rPr lang="en-US" sz="1800" b="1" err="1"/>
              <a:t>celu</a:t>
            </a:r>
            <a:r>
              <a:rPr lang="en-US" sz="1800" b="1"/>
              <a:t> </a:t>
            </a:r>
            <a:r>
              <a:rPr lang="en-US" sz="1800" b="1" err="1"/>
              <a:t>negocjacji</a:t>
            </a:r>
            <a:endParaRPr lang="en-US" sz="1800" b="1">
              <a:ea typeface="Calibri"/>
              <a:cs typeface="Calibri"/>
            </a:endParaRPr>
          </a:p>
          <a:p>
            <a:r>
              <a:rPr lang="en-US" sz="1800" b="1" err="1"/>
              <a:t>Nadmierna</a:t>
            </a:r>
            <a:r>
              <a:rPr lang="en-US" sz="1800" b="1"/>
              <a:t> </a:t>
            </a:r>
            <a:r>
              <a:rPr lang="en-US" sz="1800" b="1" err="1"/>
              <a:t>pewność</a:t>
            </a:r>
            <a:r>
              <a:rPr lang="en-US" sz="1800"/>
              <a:t>, </a:t>
            </a:r>
            <a:r>
              <a:rPr lang="en-US" sz="1800" err="1"/>
              <a:t>że</a:t>
            </a:r>
            <a:r>
              <a:rPr lang="en-US" sz="1800"/>
              <a:t> </a:t>
            </a:r>
            <a:r>
              <a:rPr lang="en-US" sz="1800" err="1"/>
              <a:t>uzyska</a:t>
            </a:r>
            <a:r>
              <a:rPr lang="en-US" sz="1800"/>
              <a:t> </a:t>
            </a:r>
            <a:r>
              <a:rPr lang="en-US" sz="1800" err="1"/>
              <a:t>się</a:t>
            </a:r>
            <a:r>
              <a:rPr lang="en-US" sz="1800"/>
              <a:t> </a:t>
            </a:r>
            <a:r>
              <a:rPr lang="en-US" sz="1800" err="1"/>
              <a:t>wynik</a:t>
            </a:r>
            <a:r>
              <a:rPr lang="en-US" sz="1800"/>
              <a:t> </a:t>
            </a:r>
            <a:r>
              <a:rPr lang="en-US" sz="1800" err="1"/>
              <a:t>negocjacji</a:t>
            </a:r>
            <a:r>
              <a:rPr lang="en-US" sz="1800"/>
              <a:t> </a:t>
            </a:r>
            <a:r>
              <a:rPr lang="en-US" sz="1800" err="1"/>
              <a:t>korzystny</a:t>
            </a:r>
            <a:r>
              <a:rPr lang="en-US" sz="1800"/>
              <a:t> </a:t>
            </a:r>
            <a:r>
              <a:rPr lang="en-US" sz="1800" err="1"/>
              <a:t>dla</a:t>
            </a:r>
            <a:r>
              <a:rPr lang="en-US" sz="1800"/>
              <a:t> </a:t>
            </a:r>
            <a:r>
              <a:rPr lang="en-US" sz="1800" err="1"/>
              <a:t>siebie</a:t>
            </a:r>
            <a:endParaRPr lang="en-US" sz="1800">
              <a:ea typeface="Calibri"/>
              <a:cs typeface="Calibri"/>
            </a:endParaRPr>
          </a:p>
          <a:p>
            <a:r>
              <a:rPr lang="en-US" sz="1800" b="1" err="1"/>
              <a:t>Niesłuchanie</a:t>
            </a:r>
            <a:r>
              <a:rPr lang="en-US" sz="1800"/>
              <a:t> z </a:t>
            </a:r>
            <a:r>
              <a:rPr lang="en-US" sz="1800" err="1"/>
              <a:t>pełnym</a:t>
            </a:r>
            <a:r>
              <a:rPr lang="en-US" sz="1800"/>
              <a:t> </a:t>
            </a:r>
            <a:r>
              <a:rPr lang="en-US" sz="1800" err="1"/>
              <a:t>zainteresowaniem</a:t>
            </a:r>
            <a:r>
              <a:rPr lang="en-US" sz="1800"/>
              <a:t> </a:t>
            </a:r>
            <a:r>
              <a:rPr lang="en-US" sz="1800" err="1"/>
              <a:t>drugiej</a:t>
            </a:r>
            <a:r>
              <a:rPr lang="en-US" sz="1800"/>
              <a:t> </a:t>
            </a:r>
            <a:r>
              <a:rPr lang="en-US" sz="1800" err="1"/>
              <a:t>strony</a:t>
            </a:r>
            <a:r>
              <a:rPr lang="en-US" sz="1800"/>
              <a:t> </a:t>
            </a:r>
            <a:r>
              <a:rPr lang="en-US" sz="1800" err="1"/>
              <a:t>lub</a:t>
            </a:r>
            <a:r>
              <a:rPr lang="en-US" sz="1800"/>
              <a:t> </a:t>
            </a:r>
            <a:r>
              <a:rPr lang="en-US" sz="1800" err="1"/>
              <a:t>niezadawanie</a:t>
            </a:r>
            <a:r>
              <a:rPr lang="en-US" sz="1800"/>
              <a:t> </a:t>
            </a:r>
            <a:r>
              <a:rPr lang="en-US" sz="1800" err="1"/>
              <a:t>pytań</a:t>
            </a:r>
            <a:r>
              <a:rPr lang="en-US" sz="1800"/>
              <a:t> </a:t>
            </a:r>
            <a:r>
              <a:rPr lang="en-US" sz="1800" err="1"/>
              <a:t>istotnych</a:t>
            </a:r>
            <a:r>
              <a:rPr lang="en-US" sz="1800"/>
              <a:t> </a:t>
            </a:r>
            <a:r>
              <a:rPr lang="en-US" sz="1800" err="1"/>
              <a:t>dla</a:t>
            </a:r>
            <a:r>
              <a:rPr lang="en-US" sz="1800"/>
              <a:t> </a:t>
            </a:r>
            <a:r>
              <a:rPr lang="en-US" sz="1800" err="1"/>
              <a:t>zrozumienia</a:t>
            </a:r>
            <a:r>
              <a:rPr lang="en-US" sz="1800"/>
              <a:t> </a:t>
            </a:r>
            <a:r>
              <a:rPr lang="en-US" sz="1800" err="1"/>
              <a:t>drugiej</a:t>
            </a:r>
            <a:r>
              <a:rPr lang="en-US" sz="1800"/>
              <a:t> </a:t>
            </a:r>
            <a:r>
              <a:rPr lang="en-US" sz="1800" err="1"/>
              <a:t>strony</a:t>
            </a:r>
            <a:r>
              <a:rPr lang="en-US" sz="1800"/>
              <a:t> </a:t>
            </a:r>
            <a:endParaRPr lang="en-US" sz="1800">
              <a:ea typeface="Calibri"/>
              <a:cs typeface="Calibri"/>
            </a:endParaRPr>
          </a:p>
          <a:p>
            <a:r>
              <a:rPr lang="en-US" sz="1800" err="1"/>
              <a:t>Pozostawanie</a:t>
            </a:r>
            <a:r>
              <a:rPr lang="en-US" sz="1800"/>
              <a:t> </a:t>
            </a:r>
            <a:r>
              <a:rPr lang="en-US" sz="1800" b="1"/>
              <a:t>pod </a:t>
            </a:r>
            <a:r>
              <a:rPr lang="en-US" sz="1800" b="1" err="1"/>
              <a:t>wrażeniem</a:t>
            </a:r>
            <a:r>
              <a:rPr lang="en-US" sz="1800"/>
              <a:t> </a:t>
            </a:r>
            <a:r>
              <a:rPr lang="en-US" sz="1800" err="1"/>
              <a:t>sposobu</a:t>
            </a:r>
            <a:r>
              <a:rPr lang="en-US" sz="1800"/>
              <a:t> </a:t>
            </a:r>
            <a:r>
              <a:rPr lang="en-US" sz="1800" err="1"/>
              <a:t>prezentowania</a:t>
            </a:r>
            <a:r>
              <a:rPr lang="en-US" sz="1800"/>
              <a:t> </a:t>
            </a:r>
            <a:r>
              <a:rPr lang="en-US" sz="1800" err="1"/>
              <a:t>informacji</a:t>
            </a:r>
            <a:r>
              <a:rPr lang="en-US" sz="1800"/>
              <a:t> </a:t>
            </a:r>
            <a:r>
              <a:rPr lang="en-US" sz="1800" err="1"/>
              <a:t>przez</a:t>
            </a:r>
            <a:r>
              <a:rPr lang="en-US" sz="1800"/>
              <a:t> </a:t>
            </a:r>
            <a:r>
              <a:rPr lang="en-US" sz="1800" err="1"/>
              <a:t>drugą</a:t>
            </a:r>
            <a:r>
              <a:rPr lang="en-US" sz="1800"/>
              <a:t> </a:t>
            </a:r>
            <a:r>
              <a:rPr lang="en-US" sz="1800" err="1"/>
              <a:t>stronę</a:t>
            </a:r>
            <a:r>
              <a:rPr lang="en-US" sz="1800"/>
              <a:t> I </a:t>
            </a:r>
            <a:r>
              <a:rPr lang="en-US" sz="1800" err="1"/>
              <a:t>zapominanie</a:t>
            </a:r>
            <a:r>
              <a:rPr lang="en-US" sz="1800"/>
              <a:t> o </a:t>
            </a:r>
            <a:r>
              <a:rPr lang="en-US" sz="1800" err="1"/>
              <a:t>merytorycznej</a:t>
            </a:r>
            <a:r>
              <a:rPr lang="en-US" sz="1800"/>
              <a:t> </a:t>
            </a:r>
            <a:r>
              <a:rPr lang="en-US" sz="1800" err="1"/>
              <a:t>stronie</a:t>
            </a:r>
            <a:r>
              <a:rPr lang="en-US" sz="1800"/>
              <a:t> </a:t>
            </a:r>
            <a:r>
              <a:rPr lang="en-US" sz="1800" err="1"/>
              <a:t>propozycji</a:t>
            </a:r>
            <a:endParaRPr lang="en-US" sz="1800">
              <a:ea typeface="Calibri"/>
              <a:cs typeface="Calibri"/>
            </a:endParaRPr>
          </a:p>
          <a:p>
            <a:r>
              <a:rPr lang="en-US" sz="1800" b="1" err="1"/>
              <a:t>Przyjęcie</a:t>
            </a:r>
            <a:r>
              <a:rPr lang="en-US" sz="1800" b="1"/>
              <a:t> </a:t>
            </a:r>
            <a:r>
              <a:rPr lang="en-US" sz="1800" b="1" err="1"/>
              <a:t>błędnego</a:t>
            </a:r>
            <a:r>
              <a:rPr lang="en-US" sz="1800" b="1"/>
              <a:t> </a:t>
            </a:r>
            <a:r>
              <a:rPr lang="en-US" sz="1800" b="1" err="1"/>
              <a:t>założenia</a:t>
            </a:r>
            <a:r>
              <a:rPr lang="en-US" sz="1800"/>
              <a:t>, </a:t>
            </a:r>
            <a:r>
              <a:rPr lang="en-US" sz="1800" err="1"/>
              <a:t>że</a:t>
            </a:r>
            <a:r>
              <a:rPr lang="en-US" sz="1800"/>
              <a:t> </a:t>
            </a:r>
            <a:r>
              <a:rPr lang="en-US" sz="1800" err="1"/>
              <a:t>każda</a:t>
            </a:r>
            <a:r>
              <a:rPr lang="en-US" sz="1800"/>
              <a:t> </a:t>
            </a:r>
            <a:r>
              <a:rPr lang="en-US" sz="1800" err="1"/>
              <a:t>własna</a:t>
            </a:r>
            <a:r>
              <a:rPr lang="en-US" sz="1800"/>
              <a:t> </a:t>
            </a:r>
            <a:r>
              <a:rPr lang="en-US" sz="1800" err="1"/>
              <a:t>wygrana</a:t>
            </a:r>
            <a:r>
              <a:rPr lang="en-US" sz="1800"/>
              <a:t> </a:t>
            </a:r>
            <a:r>
              <a:rPr lang="en-US" sz="1800" err="1"/>
              <a:t>musi</a:t>
            </a:r>
            <a:r>
              <a:rPr lang="en-US" sz="1800"/>
              <a:t> </a:t>
            </a:r>
            <a:r>
              <a:rPr lang="en-US" sz="1800" err="1"/>
              <a:t>nastąpić</a:t>
            </a:r>
            <a:r>
              <a:rPr lang="en-US" sz="1800"/>
              <a:t> </a:t>
            </a:r>
            <a:r>
              <a:rPr lang="en-US" sz="1800" err="1"/>
              <a:t>kosztem</a:t>
            </a:r>
            <a:r>
              <a:rPr lang="en-US" sz="1800"/>
              <a:t> </a:t>
            </a:r>
            <a:r>
              <a:rPr lang="en-US" sz="1800" err="1"/>
              <a:t>drugiej</a:t>
            </a:r>
            <a:r>
              <a:rPr lang="en-US" sz="1800"/>
              <a:t> </a:t>
            </a:r>
            <a:r>
              <a:rPr lang="en-US" sz="1800" err="1"/>
              <a:t>strony</a:t>
            </a:r>
            <a:endParaRPr lang="en-US" sz="1800">
              <a:ea typeface="Calibri"/>
              <a:cs typeface="Calibri"/>
            </a:endParaRPr>
          </a:p>
          <a:p>
            <a:r>
              <a:rPr lang="en-US" sz="1800" err="1"/>
              <a:t>Przystępowanie</a:t>
            </a:r>
            <a:r>
              <a:rPr lang="en-US" sz="1800"/>
              <a:t> do </a:t>
            </a:r>
            <a:r>
              <a:rPr lang="en-US" sz="1800" err="1"/>
              <a:t>negocjacji</a:t>
            </a:r>
            <a:r>
              <a:rPr lang="en-US" sz="1800" b="1"/>
              <a:t> bez </a:t>
            </a:r>
            <a:r>
              <a:rPr lang="en-US" sz="1800" b="1" err="1"/>
              <a:t>przygotowania</a:t>
            </a:r>
            <a:r>
              <a:rPr lang="en-US" sz="1800"/>
              <a:t> </a:t>
            </a:r>
            <a:r>
              <a:rPr lang="en-US" sz="1800" err="1"/>
              <a:t>i</a:t>
            </a:r>
            <a:r>
              <a:rPr lang="en-US" sz="1800"/>
              <a:t> </a:t>
            </a:r>
            <a:r>
              <a:rPr lang="en-US" sz="1800" err="1"/>
              <a:t>opieranie</a:t>
            </a:r>
            <a:r>
              <a:rPr lang="en-US" sz="1800"/>
              <a:t> </a:t>
            </a:r>
            <a:r>
              <a:rPr lang="en-US" sz="1800" err="1"/>
              <a:t>się</a:t>
            </a:r>
            <a:r>
              <a:rPr lang="en-US" sz="1800"/>
              <a:t> </a:t>
            </a:r>
            <a:r>
              <a:rPr lang="en-US" sz="1800" err="1"/>
              <a:t>na</a:t>
            </a:r>
            <a:r>
              <a:rPr lang="en-US" sz="1800"/>
              <a:t> </a:t>
            </a:r>
            <a:r>
              <a:rPr lang="en-US" sz="1800" err="1"/>
              <a:t>łatwo</a:t>
            </a:r>
            <a:r>
              <a:rPr lang="en-US" sz="1800"/>
              <a:t> </a:t>
            </a:r>
            <a:r>
              <a:rPr lang="en-US" sz="1800" err="1"/>
              <a:t>dostępnych</a:t>
            </a:r>
            <a:r>
              <a:rPr lang="en-US" sz="1800"/>
              <a:t> </a:t>
            </a:r>
            <a:r>
              <a:rPr lang="en-US" sz="1800" err="1"/>
              <a:t>informacjach</a:t>
            </a:r>
            <a:r>
              <a:rPr lang="en-US" sz="1800"/>
              <a:t> </a:t>
            </a:r>
            <a:r>
              <a:rPr lang="en-US" sz="1800" err="1"/>
              <a:t>pośpiech</a:t>
            </a:r>
            <a:r>
              <a:rPr lang="en-US" sz="1800"/>
              <a:t> </a:t>
            </a:r>
            <a:endParaRPr lang="en-US" sz="1800">
              <a:ea typeface="Calibri"/>
              <a:cs typeface="Calibri"/>
            </a:endParaRPr>
          </a:p>
          <a:p>
            <a:r>
              <a:rPr lang="en-US" sz="1800" err="1"/>
              <a:t>Nieracjonalne</a:t>
            </a:r>
            <a:r>
              <a:rPr lang="en-US" sz="1800"/>
              <a:t> </a:t>
            </a:r>
            <a:r>
              <a:rPr lang="en-US" sz="1800" err="1"/>
              <a:t>przywiązywanie</a:t>
            </a:r>
            <a:r>
              <a:rPr lang="en-US" sz="1800"/>
              <a:t> </a:t>
            </a:r>
            <a:r>
              <a:rPr lang="en-US" sz="1800" err="1"/>
              <a:t>się</a:t>
            </a:r>
            <a:r>
              <a:rPr lang="en-US" sz="1800"/>
              <a:t> do </a:t>
            </a:r>
            <a:r>
              <a:rPr lang="en-US" sz="1800" b="1" err="1"/>
              <a:t>początkowej</a:t>
            </a:r>
            <a:r>
              <a:rPr lang="en-US" sz="1800"/>
              <a:t> </a:t>
            </a:r>
            <a:r>
              <a:rPr lang="en-US" sz="1800" b="1" err="1"/>
              <a:t>propozycji</a:t>
            </a:r>
            <a:r>
              <a:rPr lang="en-US" sz="1800" b="1"/>
              <a:t> </a:t>
            </a:r>
            <a:r>
              <a:rPr lang="en-US" sz="1800" err="1"/>
              <a:t>czy</a:t>
            </a:r>
            <a:r>
              <a:rPr lang="en-US" sz="1800"/>
              <a:t> </a:t>
            </a:r>
            <a:r>
              <a:rPr lang="en-US" sz="1800" err="1"/>
              <a:t>sposobu</a:t>
            </a:r>
            <a:r>
              <a:rPr lang="en-US" sz="1800"/>
              <a:t> </a:t>
            </a:r>
            <a:r>
              <a:rPr lang="en-US" sz="1800" err="1"/>
              <a:t>prowadzenia</a:t>
            </a:r>
            <a:r>
              <a:rPr lang="en-US" sz="1800"/>
              <a:t> </a:t>
            </a:r>
            <a:r>
              <a:rPr lang="en-US" sz="1800" err="1"/>
              <a:t>negocjacji</a:t>
            </a:r>
            <a:endParaRPr lang="en-US" sz="1800">
              <a:ea typeface="Calibri"/>
              <a:cs typeface="Calibri"/>
            </a:endParaRPr>
          </a:p>
          <a:p>
            <a:r>
              <a:rPr lang="en-US" sz="1800" b="1" err="1">
                <a:ea typeface="+mn-lt"/>
                <a:cs typeface="+mn-lt"/>
              </a:rPr>
              <a:t>Zbytni</a:t>
            </a:r>
            <a:r>
              <a:rPr lang="en-US" sz="1800" b="1">
                <a:ea typeface="+mn-lt"/>
                <a:cs typeface="+mn-lt"/>
              </a:rPr>
              <a:t> </a:t>
            </a:r>
            <a:r>
              <a:rPr lang="en-US" sz="1800" b="1" err="1">
                <a:ea typeface="+mn-lt"/>
                <a:cs typeface="+mn-lt"/>
              </a:rPr>
              <a:t>pośpiech</a:t>
            </a:r>
            <a:r>
              <a:rPr lang="en-US" sz="1800">
                <a:ea typeface="+mn-lt"/>
                <a:cs typeface="+mn-lt"/>
              </a:rPr>
              <a:t>, </a:t>
            </a:r>
            <a:r>
              <a:rPr lang="en-US" sz="1800" err="1">
                <a:ea typeface="+mn-lt"/>
                <a:cs typeface="+mn-lt"/>
              </a:rPr>
              <a:t>może</a:t>
            </a:r>
            <a:r>
              <a:rPr lang="en-US" sz="1800">
                <a:ea typeface="+mn-lt"/>
                <a:cs typeface="+mn-lt"/>
              </a:rPr>
              <a:t> </a:t>
            </a:r>
            <a:r>
              <a:rPr lang="en-US" sz="1800" err="1">
                <a:ea typeface="+mn-lt"/>
                <a:cs typeface="+mn-lt"/>
              </a:rPr>
              <a:t>prowadzić</a:t>
            </a:r>
            <a:r>
              <a:rPr lang="en-US" sz="1800">
                <a:ea typeface="+mn-lt"/>
                <a:cs typeface="+mn-lt"/>
              </a:rPr>
              <a:t> do </a:t>
            </a:r>
            <a:r>
              <a:rPr lang="en-US" sz="1800" err="1">
                <a:ea typeface="+mn-lt"/>
                <a:cs typeface="+mn-lt"/>
              </a:rPr>
              <a:t>podejmowania</a:t>
            </a:r>
            <a:r>
              <a:rPr lang="en-US" sz="1800">
                <a:ea typeface="+mn-lt"/>
                <a:cs typeface="+mn-lt"/>
              </a:rPr>
              <a:t> </a:t>
            </a:r>
            <a:r>
              <a:rPr lang="en-US" sz="1800" err="1">
                <a:ea typeface="+mn-lt"/>
                <a:cs typeface="+mn-lt"/>
              </a:rPr>
              <a:t>nieracjonalnych</a:t>
            </a:r>
            <a:r>
              <a:rPr lang="en-US" sz="1800">
                <a:ea typeface="+mn-lt"/>
                <a:cs typeface="+mn-lt"/>
              </a:rPr>
              <a:t> </a:t>
            </a:r>
            <a:r>
              <a:rPr lang="en-US" sz="1800" err="1">
                <a:ea typeface="+mn-lt"/>
                <a:cs typeface="+mn-lt"/>
              </a:rPr>
              <a:t>decyzji</a:t>
            </a:r>
            <a:r>
              <a:rPr lang="en-US" sz="1800">
                <a:ea typeface="+mn-lt"/>
                <a:cs typeface="+mn-lt"/>
              </a:rPr>
              <a:t> </a:t>
            </a:r>
            <a:r>
              <a:rPr lang="en-US" sz="1800" err="1">
                <a:ea typeface="+mn-lt"/>
                <a:cs typeface="+mn-lt"/>
              </a:rPr>
              <a:t>czy</a:t>
            </a:r>
            <a:r>
              <a:rPr lang="en-US" sz="1800">
                <a:ea typeface="+mn-lt"/>
                <a:cs typeface="+mn-lt"/>
              </a:rPr>
              <a:t> </a:t>
            </a:r>
            <a:r>
              <a:rPr lang="en-US" sz="1800" err="1">
                <a:ea typeface="+mn-lt"/>
                <a:cs typeface="+mn-lt"/>
              </a:rPr>
              <a:t>też</a:t>
            </a:r>
            <a:r>
              <a:rPr lang="en-US" sz="1800">
                <a:ea typeface="+mn-lt"/>
                <a:cs typeface="+mn-lt"/>
              </a:rPr>
              <a:t> </a:t>
            </a:r>
            <a:r>
              <a:rPr lang="en-US" sz="1800" err="1">
                <a:ea typeface="+mn-lt"/>
                <a:cs typeface="+mn-lt"/>
              </a:rPr>
              <a:t>zapanowania</a:t>
            </a:r>
            <a:r>
              <a:rPr lang="en-US" sz="1800">
                <a:ea typeface="+mn-lt"/>
                <a:cs typeface="+mn-lt"/>
              </a:rPr>
              <a:t> w </a:t>
            </a:r>
            <a:r>
              <a:rPr lang="en-US" sz="1800" err="1">
                <a:ea typeface="+mn-lt"/>
                <a:cs typeface="+mn-lt"/>
              </a:rPr>
              <a:t>trakcie</a:t>
            </a:r>
            <a:r>
              <a:rPr lang="en-US" sz="1800">
                <a:ea typeface="+mn-lt"/>
                <a:cs typeface="+mn-lt"/>
              </a:rPr>
              <a:t> </a:t>
            </a:r>
            <a:r>
              <a:rPr lang="en-US" sz="1800" err="1">
                <a:ea typeface="+mn-lt"/>
                <a:cs typeface="+mn-lt"/>
              </a:rPr>
              <a:t>rozmów</a:t>
            </a:r>
            <a:r>
              <a:rPr lang="en-US" sz="1800">
                <a:ea typeface="+mn-lt"/>
                <a:cs typeface="+mn-lt"/>
              </a:rPr>
              <a:t> </a:t>
            </a:r>
            <a:r>
              <a:rPr lang="en-US" sz="1800" err="1">
                <a:ea typeface="+mn-lt"/>
                <a:cs typeface="+mn-lt"/>
              </a:rPr>
              <a:t>nerwowej</a:t>
            </a:r>
            <a:r>
              <a:rPr lang="en-US" sz="1800">
                <a:ea typeface="+mn-lt"/>
                <a:cs typeface="+mn-lt"/>
              </a:rPr>
              <a:t> </a:t>
            </a:r>
            <a:r>
              <a:rPr lang="en-US" sz="1800" err="1">
                <a:ea typeface="+mn-lt"/>
                <a:cs typeface="+mn-lt"/>
              </a:rPr>
              <a:t>atmosfery</a:t>
            </a:r>
            <a:endParaRPr lang="en-US" sz="1800">
              <a:ea typeface="Calibri" panose="020F0502020204030204"/>
              <a:cs typeface="Calibri" panose="020F0502020204030204"/>
            </a:endParaRPr>
          </a:p>
          <a:p>
            <a:endParaRPr lang="en-US" sz="1400">
              <a:ea typeface="Calibri" panose="020F0502020204030204"/>
              <a:cs typeface="Calibri" panose="020F0502020204030204"/>
            </a:endParaRPr>
          </a:p>
          <a:p>
            <a:endParaRPr lang="en-US" sz="1400"/>
          </a:p>
        </p:txBody>
      </p:sp>
    </p:spTree>
    <p:extLst>
      <p:ext uri="{BB962C8B-B14F-4D97-AF65-F5344CB8AC3E}">
        <p14:creationId xmlns:p14="http://schemas.microsoft.com/office/powerpoint/2010/main" val="1255526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ole tekstowe 8">
            <a:extLst>
              <a:ext uri="{FF2B5EF4-FFF2-40B4-BE49-F238E27FC236}">
                <a16:creationId xmlns:a16="http://schemas.microsoft.com/office/drawing/2014/main" id="{608C00B5-82AD-EF0C-9F9A-0BF15112E7E3}"/>
              </a:ext>
            </a:extLst>
          </p:cNvPr>
          <p:cNvSpPr txBox="1"/>
          <p:nvPr/>
        </p:nvSpPr>
        <p:spPr>
          <a:xfrm>
            <a:off x="704849" y="1676400"/>
            <a:ext cx="9696450" cy="715089"/>
          </a:xfrm>
          <a:prstGeom prst="roundRect">
            <a:avLst/>
          </a:prstGeom>
          <a:solidFill>
            <a:schemeClr val="bg2"/>
          </a:solidFill>
        </p:spPr>
        <p:style>
          <a:lnRef idx="3">
            <a:schemeClr val="lt1"/>
          </a:lnRef>
          <a:fillRef idx="1">
            <a:schemeClr val="accent3"/>
          </a:fillRef>
          <a:effectRef idx="1">
            <a:schemeClr val="accent3"/>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l-PL" b="1">
                <a:solidFill>
                  <a:schemeClr val="tx1"/>
                </a:solidFill>
                <a:cs typeface="Calibri"/>
              </a:rPr>
              <a:t>Manipulowanie czasem</a:t>
            </a:r>
            <a:r>
              <a:rPr lang="pl-PL">
                <a:solidFill>
                  <a:schemeClr val="tx1"/>
                </a:solidFill>
                <a:cs typeface="Calibri"/>
              </a:rPr>
              <a:t> polega na celowym przedłużaniu lub skracaniu rozmów, np. Przez ustalenie nieprzekraczalnych terminów na akceptację warunków lub celowe spóźnianie się na negocjacje </a:t>
            </a:r>
          </a:p>
        </p:txBody>
      </p:sp>
      <p:sp>
        <p:nvSpPr>
          <p:cNvPr id="10" name="pole tekstowe 9">
            <a:extLst>
              <a:ext uri="{FF2B5EF4-FFF2-40B4-BE49-F238E27FC236}">
                <a16:creationId xmlns:a16="http://schemas.microsoft.com/office/drawing/2014/main" id="{83AAE37B-C2C2-2529-07B2-E4324F30BBE5}"/>
              </a:ext>
            </a:extLst>
          </p:cNvPr>
          <p:cNvSpPr txBox="1"/>
          <p:nvPr/>
        </p:nvSpPr>
        <p:spPr>
          <a:xfrm>
            <a:off x="704849" y="2619375"/>
            <a:ext cx="9696450" cy="1055608"/>
          </a:xfrm>
          <a:prstGeom prst="roundRect">
            <a:avLst/>
          </a:prstGeom>
          <a:solidFill>
            <a:schemeClr val="bg2"/>
          </a:solidFill>
        </p:spPr>
        <p:style>
          <a:lnRef idx="3">
            <a:schemeClr val="lt1"/>
          </a:lnRef>
          <a:fillRef idx="1">
            <a:schemeClr val="accent3"/>
          </a:fillRef>
          <a:effectRef idx="1">
            <a:schemeClr val="accent3"/>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l-PL" b="1">
                <a:solidFill>
                  <a:schemeClr val="tx1"/>
                </a:solidFill>
                <a:cs typeface="Calibri"/>
              </a:rPr>
              <a:t>Celowe lekceważenie przeciwnika</a:t>
            </a:r>
            <a:r>
              <a:rPr lang="pl-PL">
                <a:solidFill>
                  <a:schemeClr val="tx1"/>
                </a:solidFill>
                <a:cs typeface="Calibri"/>
              </a:rPr>
              <a:t> polega na dekoncentrowaniu przeciwnika przez zajmowanie się innymi rzeczami niż rozmowa z nim oraz okazywanie braku zainteresowania w celu wyprowadzenia go z równowagi</a:t>
            </a:r>
          </a:p>
        </p:txBody>
      </p:sp>
      <p:sp>
        <p:nvSpPr>
          <p:cNvPr id="11" name="pole tekstowe 10">
            <a:extLst>
              <a:ext uri="{FF2B5EF4-FFF2-40B4-BE49-F238E27FC236}">
                <a16:creationId xmlns:a16="http://schemas.microsoft.com/office/drawing/2014/main" id="{DC908A73-2CFC-52DC-FBC3-9D55134BBD0C}"/>
              </a:ext>
            </a:extLst>
          </p:cNvPr>
          <p:cNvSpPr txBox="1"/>
          <p:nvPr/>
        </p:nvSpPr>
        <p:spPr>
          <a:xfrm>
            <a:off x="704849" y="3857625"/>
            <a:ext cx="9696450" cy="1055608"/>
          </a:xfrm>
          <a:prstGeom prst="roundRect">
            <a:avLst/>
          </a:prstGeom>
          <a:solidFill>
            <a:schemeClr val="bg2"/>
          </a:solidFill>
        </p:spPr>
        <p:style>
          <a:lnRef idx="3">
            <a:schemeClr val="lt1"/>
          </a:lnRef>
          <a:fillRef idx="1">
            <a:schemeClr val="accent3"/>
          </a:fillRef>
          <a:effectRef idx="1">
            <a:schemeClr val="accent3"/>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l-PL" b="1">
                <a:solidFill>
                  <a:schemeClr val="tx1"/>
                </a:solidFill>
                <a:cs typeface="Calibri"/>
              </a:rPr>
              <a:t>Ataki osobiste</a:t>
            </a:r>
            <a:r>
              <a:rPr lang="pl-PL">
                <a:solidFill>
                  <a:schemeClr val="tx1"/>
                </a:solidFill>
                <a:cs typeface="Calibri"/>
              </a:rPr>
              <a:t> to technika polegająca na tworzeniu negatywnych osądów i zarzutów dotyczących spraw pozamerytorycznych, które mają prowadzić do podenerwowania oraz onieśmielenia drugiej strony</a:t>
            </a:r>
            <a:endParaRPr lang="pl-PL">
              <a:solidFill>
                <a:schemeClr val="tx1"/>
              </a:solidFill>
              <a:ea typeface="Calibri"/>
              <a:cs typeface="Calibri"/>
            </a:endParaRPr>
          </a:p>
        </p:txBody>
      </p:sp>
      <p:pic>
        <p:nvPicPr>
          <p:cNvPr id="3" name="Grafika 2" descr="Zegar z wypełnieniem pełnym">
            <a:extLst>
              <a:ext uri="{FF2B5EF4-FFF2-40B4-BE49-F238E27FC236}">
                <a16:creationId xmlns:a16="http://schemas.microsoft.com/office/drawing/2014/main" id="{15F22A23-C1AA-4809-299F-F95B6E25B86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163175" y="1581150"/>
            <a:ext cx="914400" cy="914400"/>
          </a:xfrm>
          <a:prstGeom prst="rect">
            <a:avLst/>
          </a:prstGeom>
        </p:spPr>
      </p:pic>
      <p:pic>
        <p:nvPicPr>
          <p:cNvPr id="4" name="Grafika 3" descr="Sala posiedzeń z wypełnieniem pełnym">
            <a:extLst>
              <a:ext uri="{FF2B5EF4-FFF2-40B4-BE49-F238E27FC236}">
                <a16:creationId xmlns:a16="http://schemas.microsoft.com/office/drawing/2014/main" id="{BFA5BC99-E962-2DFD-D237-24EB2727A30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239375" y="2590800"/>
            <a:ext cx="914400" cy="914400"/>
          </a:xfrm>
          <a:prstGeom prst="rect">
            <a:avLst/>
          </a:prstGeom>
        </p:spPr>
      </p:pic>
      <p:pic>
        <p:nvPicPr>
          <p:cNvPr id="7" name="Grafika 6" descr="Użytkownicy z wypełnieniem pełnym">
            <a:extLst>
              <a:ext uri="{FF2B5EF4-FFF2-40B4-BE49-F238E27FC236}">
                <a16:creationId xmlns:a16="http://schemas.microsoft.com/office/drawing/2014/main" id="{8FBE192E-D7E6-7503-CAB5-3E350395342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277475" y="4057650"/>
            <a:ext cx="914400" cy="914400"/>
          </a:xfrm>
          <a:prstGeom prst="rect">
            <a:avLst/>
          </a:prstGeom>
        </p:spPr>
      </p:pic>
      <p:pic>
        <p:nvPicPr>
          <p:cNvPr id="8" name="Grafika 7" descr="Dymek z myślami z wypełnieniem pełnym">
            <a:extLst>
              <a:ext uri="{FF2B5EF4-FFF2-40B4-BE49-F238E27FC236}">
                <a16:creationId xmlns:a16="http://schemas.microsoft.com/office/drawing/2014/main" id="{5CC051CC-164B-5713-A419-4EAD7F25594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972800" y="3676650"/>
            <a:ext cx="571500" cy="571500"/>
          </a:xfrm>
          <a:prstGeom prst="rect">
            <a:avLst/>
          </a:prstGeom>
        </p:spPr>
      </p:pic>
      <p:pic>
        <p:nvPicPr>
          <p:cNvPr id="12" name="Grafika 11" descr="Dymek z myślami z wypełnieniem pełnym">
            <a:extLst>
              <a:ext uri="{FF2B5EF4-FFF2-40B4-BE49-F238E27FC236}">
                <a16:creationId xmlns:a16="http://schemas.microsoft.com/office/drawing/2014/main" id="{D87FD307-E4EE-C2FF-B5E7-1B0E32C7A50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flipH="1">
            <a:off x="10086975" y="3695700"/>
            <a:ext cx="762000" cy="733425"/>
          </a:xfrm>
          <a:prstGeom prst="rect">
            <a:avLst/>
          </a:prstGeom>
        </p:spPr>
      </p:pic>
      <p:sp>
        <p:nvSpPr>
          <p:cNvPr id="13" name="pole tekstowe 12">
            <a:extLst>
              <a:ext uri="{FF2B5EF4-FFF2-40B4-BE49-F238E27FC236}">
                <a16:creationId xmlns:a16="http://schemas.microsoft.com/office/drawing/2014/main" id="{8E71BE1B-D113-4368-0786-44686F660A95}"/>
              </a:ext>
            </a:extLst>
          </p:cNvPr>
          <p:cNvSpPr txBox="1"/>
          <p:nvPr/>
        </p:nvSpPr>
        <p:spPr>
          <a:xfrm>
            <a:off x="704849" y="5143500"/>
            <a:ext cx="9696450" cy="715089"/>
          </a:xfrm>
          <a:prstGeom prst="roundRect">
            <a:avLst/>
          </a:prstGeom>
          <a:solidFill>
            <a:schemeClr val="bg2"/>
          </a:solidFill>
        </p:spPr>
        <p:style>
          <a:lnRef idx="3">
            <a:schemeClr val="lt1"/>
          </a:lnRef>
          <a:fillRef idx="1">
            <a:schemeClr val="accent3"/>
          </a:fillRef>
          <a:effectRef idx="1">
            <a:schemeClr val="accent3"/>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l-PL" b="1">
                <a:solidFill>
                  <a:schemeClr val="tx1"/>
                </a:solidFill>
                <a:ea typeface="Calibri"/>
                <a:cs typeface="Calibri"/>
              </a:rPr>
              <a:t>,,Nagroda w raju"</a:t>
            </a:r>
            <a:r>
              <a:rPr lang="pl-PL">
                <a:solidFill>
                  <a:schemeClr val="tx1"/>
                </a:solidFill>
                <a:ea typeface="Calibri"/>
                <a:cs typeface="Calibri"/>
              </a:rPr>
              <a:t> polega na oferowaniu w zamian za ustępstwa nagrody, którą jednak się otrzyma w bliżej nieokreślonej przyszłości</a:t>
            </a:r>
          </a:p>
        </p:txBody>
      </p:sp>
      <p:pic>
        <p:nvPicPr>
          <p:cNvPr id="14" name="Grafika 13" descr="Trofeum z wypełnieniem pełnym">
            <a:extLst>
              <a:ext uri="{FF2B5EF4-FFF2-40B4-BE49-F238E27FC236}">
                <a16:creationId xmlns:a16="http://schemas.microsoft.com/office/drawing/2014/main" id="{B7DF4DC7-C752-64A6-0F97-55E2D5F0D8A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163175" y="5048250"/>
            <a:ext cx="914400" cy="914400"/>
          </a:xfrm>
          <a:prstGeom prst="rect">
            <a:avLst/>
          </a:prstGeom>
        </p:spPr>
      </p:pic>
      <p:sp>
        <p:nvSpPr>
          <p:cNvPr id="22" name="Tytuł 1">
            <a:extLst>
              <a:ext uri="{FF2B5EF4-FFF2-40B4-BE49-F238E27FC236}">
                <a16:creationId xmlns:a16="http://schemas.microsoft.com/office/drawing/2014/main" id="{E1E850FE-0DF1-C309-5E0F-985729E02212}"/>
              </a:ext>
            </a:extLst>
          </p:cNvPr>
          <p:cNvSpPr>
            <a:spLocks noGrp="1"/>
          </p:cNvSpPr>
          <p:nvPr>
            <p:ph type="title"/>
          </p:nvPr>
        </p:nvSpPr>
        <p:spPr>
          <a:xfrm>
            <a:off x="733425" y="365125"/>
            <a:ext cx="10620375" cy="982663"/>
          </a:xfrm>
          <a:prstGeom prst="roundRect">
            <a:avLst/>
          </a:prstGeom>
          <a:solidFill>
            <a:srgbClr val="FFF2F6"/>
          </a:solidFill>
        </p:spPr>
        <p:style>
          <a:lnRef idx="1">
            <a:schemeClr val="accent3"/>
          </a:lnRef>
          <a:fillRef idx="2">
            <a:schemeClr val="accent3"/>
          </a:fillRef>
          <a:effectRef idx="1">
            <a:schemeClr val="accent3"/>
          </a:effectRef>
          <a:fontRef idx="minor">
            <a:schemeClr val="dk1"/>
          </a:fontRef>
        </p:style>
        <p:txBody>
          <a:bodyPr>
            <a:normAutofit/>
          </a:bodyPr>
          <a:lstStyle/>
          <a:p>
            <a:r>
              <a:rPr lang="pl-PL" sz="4800" b="1">
                <a:cs typeface="Calibri Light"/>
              </a:rPr>
              <a:t>WYBRANE TECHNIKI MANIPULACYJNE</a:t>
            </a:r>
            <a:endParaRPr lang="pl-PL" sz="4800" b="1">
              <a:ea typeface="Calibri Light"/>
              <a:cs typeface="Calibri Light"/>
            </a:endParaRPr>
          </a:p>
        </p:txBody>
      </p:sp>
    </p:spTree>
    <p:extLst>
      <p:ext uri="{BB962C8B-B14F-4D97-AF65-F5344CB8AC3E}">
        <p14:creationId xmlns:p14="http://schemas.microsoft.com/office/powerpoint/2010/main" val="3933659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8CB0931-A9B3-ECDD-E3F7-EC0ECB5C845F}"/>
              </a:ext>
            </a:extLst>
          </p:cNvPr>
          <p:cNvSpPr>
            <a:spLocks noGrp="1"/>
          </p:cNvSpPr>
          <p:nvPr>
            <p:ph type="title"/>
          </p:nvPr>
        </p:nvSpPr>
        <p:spPr>
          <a:xfrm>
            <a:off x="733425" y="365125"/>
            <a:ext cx="10620375" cy="1039813"/>
          </a:xfrm>
          <a:prstGeom prst="roundRect">
            <a:avLst/>
          </a:prstGeom>
          <a:solidFill>
            <a:srgbClr val="FFF2F6"/>
          </a:solidFill>
        </p:spPr>
        <p:style>
          <a:lnRef idx="1">
            <a:schemeClr val="accent3"/>
          </a:lnRef>
          <a:fillRef idx="2">
            <a:schemeClr val="accent3"/>
          </a:fillRef>
          <a:effectRef idx="1">
            <a:schemeClr val="accent3"/>
          </a:effectRef>
          <a:fontRef idx="minor">
            <a:schemeClr val="dk1"/>
          </a:fontRef>
        </p:style>
        <p:txBody>
          <a:bodyPr>
            <a:normAutofit/>
          </a:bodyPr>
          <a:lstStyle/>
          <a:p>
            <a:r>
              <a:rPr lang="pl-PL" sz="4800" b="1">
                <a:cs typeface="Calibri Light"/>
              </a:rPr>
              <a:t>WYBRANE TECHNIKI MANIPULACYJNE</a:t>
            </a:r>
            <a:endParaRPr lang="pl-PL" sz="4800" b="1">
              <a:ea typeface="Calibri Light"/>
              <a:cs typeface="Calibri Light"/>
            </a:endParaRPr>
          </a:p>
        </p:txBody>
      </p:sp>
      <p:sp>
        <p:nvSpPr>
          <p:cNvPr id="9" name="pole tekstowe 8">
            <a:extLst>
              <a:ext uri="{FF2B5EF4-FFF2-40B4-BE49-F238E27FC236}">
                <a16:creationId xmlns:a16="http://schemas.microsoft.com/office/drawing/2014/main" id="{608C00B5-82AD-EF0C-9F9A-0BF15112E7E3}"/>
              </a:ext>
            </a:extLst>
          </p:cNvPr>
          <p:cNvSpPr txBox="1"/>
          <p:nvPr/>
        </p:nvSpPr>
        <p:spPr>
          <a:xfrm>
            <a:off x="704849" y="1695450"/>
            <a:ext cx="9696450" cy="715089"/>
          </a:xfrm>
          <a:prstGeom prst="roundRect">
            <a:avLst/>
          </a:prstGeom>
          <a:solidFill>
            <a:schemeClr val="bg2"/>
          </a:solidFill>
        </p:spPr>
        <p:style>
          <a:lnRef idx="3">
            <a:schemeClr val="lt1"/>
          </a:lnRef>
          <a:fillRef idx="1">
            <a:schemeClr val="accent3"/>
          </a:fillRef>
          <a:effectRef idx="1">
            <a:schemeClr val="accent3"/>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l-PL" b="1">
                <a:solidFill>
                  <a:schemeClr val="tx1"/>
                </a:solidFill>
                <a:ea typeface="Calibri"/>
                <a:cs typeface="Calibri"/>
              </a:rPr>
              <a:t>,,Próbny balon"</a:t>
            </a:r>
            <a:r>
              <a:rPr lang="pl-PL">
                <a:solidFill>
                  <a:schemeClr val="tx1"/>
                </a:solidFill>
                <a:ea typeface="Calibri"/>
                <a:cs typeface="Calibri"/>
              </a:rPr>
              <a:t> polega na tym by rozpoznać granice, do jakich można dojść w negocjacjach. Dzięki wyposzczeniu ,,próbnego balonu poznaje się reakcję drugiej strony i jej skłonność do ustępstw</a:t>
            </a:r>
          </a:p>
        </p:txBody>
      </p:sp>
      <p:sp>
        <p:nvSpPr>
          <p:cNvPr id="10" name="pole tekstowe 9">
            <a:extLst>
              <a:ext uri="{FF2B5EF4-FFF2-40B4-BE49-F238E27FC236}">
                <a16:creationId xmlns:a16="http://schemas.microsoft.com/office/drawing/2014/main" id="{83AAE37B-C2C2-2529-07B2-E4324F30BBE5}"/>
              </a:ext>
            </a:extLst>
          </p:cNvPr>
          <p:cNvSpPr txBox="1"/>
          <p:nvPr/>
        </p:nvSpPr>
        <p:spPr>
          <a:xfrm>
            <a:off x="704849" y="2686050"/>
            <a:ext cx="9696450" cy="715089"/>
          </a:xfrm>
          <a:prstGeom prst="roundRect">
            <a:avLst/>
          </a:prstGeom>
          <a:solidFill>
            <a:schemeClr val="bg2"/>
          </a:solidFill>
        </p:spPr>
        <p:style>
          <a:lnRef idx="3">
            <a:schemeClr val="lt1"/>
          </a:lnRef>
          <a:fillRef idx="1">
            <a:schemeClr val="accent3"/>
          </a:fillRef>
          <a:effectRef idx="1">
            <a:schemeClr val="accent3"/>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l-PL" b="1">
                <a:solidFill>
                  <a:schemeClr val="tx1"/>
                </a:solidFill>
                <a:cs typeface="Calibri"/>
              </a:rPr>
              <a:t>,,Dokręcanie śruby''</a:t>
            </a:r>
            <a:r>
              <a:rPr lang="pl-PL">
                <a:solidFill>
                  <a:schemeClr val="tx1"/>
                </a:solidFill>
                <a:cs typeface="Calibri"/>
              </a:rPr>
              <a:t> opiera się na stawianiu kolejnych, coraz bardziej wygórowanych żądań, po zaakceptowaniu przez drugą stronę poprzednich warunków </a:t>
            </a:r>
            <a:endParaRPr lang="pl-PL">
              <a:solidFill>
                <a:schemeClr val="tx1"/>
              </a:solidFill>
              <a:ea typeface="Calibri"/>
              <a:cs typeface="Calibri"/>
            </a:endParaRPr>
          </a:p>
        </p:txBody>
      </p:sp>
      <p:sp>
        <p:nvSpPr>
          <p:cNvPr id="11" name="pole tekstowe 10">
            <a:extLst>
              <a:ext uri="{FF2B5EF4-FFF2-40B4-BE49-F238E27FC236}">
                <a16:creationId xmlns:a16="http://schemas.microsoft.com/office/drawing/2014/main" id="{DC908A73-2CFC-52DC-FBC3-9D55134BBD0C}"/>
              </a:ext>
            </a:extLst>
          </p:cNvPr>
          <p:cNvSpPr txBox="1"/>
          <p:nvPr/>
        </p:nvSpPr>
        <p:spPr>
          <a:xfrm>
            <a:off x="704849" y="3648075"/>
            <a:ext cx="9725025" cy="1021556"/>
          </a:xfrm>
          <a:prstGeom prst="roundRect">
            <a:avLst/>
          </a:prstGeom>
          <a:solidFill>
            <a:schemeClr val="bg2"/>
          </a:solidFill>
        </p:spPr>
        <p:style>
          <a:lnRef idx="3">
            <a:schemeClr val="lt1"/>
          </a:lnRef>
          <a:fillRef idx="1">
            <a:schemeClr val="accent3"/>
          </a:fillRef>
          <a:effectRef idx="1">
            <a:schemeClr val="accent3"/>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l-PL" b="1">
                <a:solidFill>
                  <a:schemeClr val="tx1"/>
                </a:solidFill>
                <a:cs typeface="Calibri"/>
              </a:rPr>
              <a:t>,,Dobry i zły policjant''</a:t>
            </a:r>
            <a:r>
              <a:rPr lang="pl-PL">
                <a:solidFill>
                  <a:schemeClr val="tx1"/>
                </a:solidFill>
                <a:cs typeface="Calibri"/>
              </a:rPr>
              <a:t> jedna osoba z zespołu bardzo stanowczo, czasem wręcz agresywnie, przedstawia swoje warunki, natomiast drugi w uprzejmy i spokojny sposób zachęca do spełnienia choć części tych żądań; w ten sposób nakłania w negocjacji do pójścia na ustępstwo</a:t>
            </a:r>
            <a:endParaRPr lang="pl-PL">
              <a:solidFill>
                <a:schemeClr val="tx1"/>
              </a:solidFill>
            </a:endParaRPr>
          </a:p>
        </p:txBody>
      </p:sp>
      <p:sp>
        <p:nvSpPr>
          <p:cNvPr id="13" name="pole tekstowe 12">
            <a:extLst>
              <a:ext uri="{FF2B5EF4-FFF2-40B4-BE49-F238E27FC236}">
                <a16:creationId xmlns:a16="http://schemas.microsoft.com/office/drawing/2014/main" id="{8E71BE1B-D113-4368-0786-44686F660A95}"/>
              </a:ext>
            </a:extLst>
          </p:cNvPr>
          <p:cNvSpPr txBox="1"/>
          <p:nvPr/>
        </p:nvSpPr>
        <p:spPr>
          <a:xfrm>
            <a:off x="733424" y="4914900"/>
            <a:ext cx="9696450" cy="1328023"/>
          </a:xfrm>
          <a:prstGeom prst="roundRect">
            <a:avLst/>
          </a:prstGeom>
          <a:solidFill>
            <a:schemeClr val="bg2"/>
          </a:solidFill>
        </p:spPr>
        <p:style>
          <a:lnRef idx="3">
            <a:schemeClr val="lt1"/>
          </a:lnRef>
          <a:fillRef idx="1">
            <a:schemeClr val="accent3"/>
          </a:fillRef>
          <a:effectRef idx="1">
            <a:schemeClr val="accent3"/>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l-PL" b="1">
                <a:solidFill>
                  <a:schemeClr val="tx1"/>
                </a:solidFill>
                <a:ea typeface="Calibri"/>
                <a:cs typeface="Calibri"/>
              </a:rPr>
              <a:t>,,Zła i gorsza propozycja''</a:t>
            </a:r>
            <a:r>
              <a:rPr lang="pl-PL">
                <a:solidFill>
                  <a:schemeClr val="tx1"/>
                </a:solidFill>
                <a:ea typeface="Calibri"/>
                <a:cs typeface="Calibri"/>
              </a:rPr>
              <a:t> polega na przedstawieniu standardowej propozycji jako złej, a następnie złożeniu drugiej stronie jeszcze gorszej, niemożliwej do zaakceptowania oferty; w wyniku tej manipulacji druga strona jest skłonna do zaakceptować pierwotnie przedstawione warunki, choć są one w rzeczywistości korzystne jedynie dla osób stosujących tą taktykę</a:t>
            </a:r>
          </a:p>
        </p:txBody>
      </p:sp>
      <p:pic>
        <p:nvPicPr>
          <p:cNvPr id="5" name="Grafika 4" descr="Balony z wypełnieniem pełnym">
            <a:extLst>
              <a:ext uri="{FF2B5EF4-FFF2-40B4-BE49-F238E27FC236}">
                <a16:creationId xmlns:a16="http://schemas.microsoft.com/office/drawing/2014/main" id="{A822D2CA-ECB6-5939-A51A-C0007D8E2E6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125075" y="1524000"/>
            <a:ext cx="914400" cy="914400"/>
          </a:xfrm>
          <a:prstGeom prst="rect">
            <a:avLst/>
          </a:prstGeom>
        </p:spPr>
      </p:pic>
      <p:pic>
        <p:nvPicPr>
          <p:cNvPr id="6" name="Grafika 5" descr="Gwoździe z wypełnieniem pełnym">
            <a:extLst>
              <a:ext uri="{FF2B5EF4-FFF2-40B4-BE49-F238E27FC236}">
                <a16:creationId xmlns:a16="http://schemas.microsoft.com/office/drawing/2014/main" id="{5EF428AC-60AE-C5E6-2524-8F77B311B27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839450" y="2943225"/>
            <a:ext cx="514350" cy="514350"/>
          </a:xfrm>
          <a:prstGeom prst="rect">
            <a:avLst/>
          </a:prstGeom>
        </p:spPr>
      </p:pic>
      <p:pic>
        <p:nvPicPr>
          <p:cNvPr id="15" name="Grafika 14" descr="Młotek z wypełnieniem pełnym">
            <a:extLst>
              <a:ext uri="{FF2B5EF4-FFF2-40B4-BE49-F238E27FC236}">
                <a16:creationId xmlns:a16="http://schemas.microsoft.com/office/drawing/2014/main" id="{DF3DE3C6-F16A-F529-CFE1-A5D5DC080FE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125075" y="2543175"/>
            <a:ext cx="914400" cy="914400"/>
          </a:xfrm>
          <a:prstGeom prst="rect">
            <a:avLst/>
          </a:prstGeom>
        </p:spPr>
      </p:pic>
      <p:pic>
        <p:nvPicPr>
          <p:cNvPr id="18" name="Grafika 17" descr="Twarz diabła z wypełnieniem z wypełnieniem pełnym">
            <a:extLst>
              <a:ext uri="{FF2B5EF4-FFF2-40B4-BE49-F238E27FC236}">
                <a16:creationId xmlns:a16="http://schemas.microsoft.com/office/drawing/2014/main" id="{67D79F3F-884F-D4A1-B7FA-228DD193D1F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182225" y="5114925"/>
            <a:ext cx="914400" cy="914400"/>
          </a:xfrm>
          <a:prstGeom prst="rect">
            <a:avLst/>
          </a:prstGeom>
        </p:spPr>
      </p:pic>
      <p:pic>
        <p:nvPicPr>
          <p:cNvPr id="19" name="Grafika 18" descr="Pistolet na wodę z wypełnieniem pełnym">
            <a:extLst>
              <a:ext uri="{FF2B5EF4-FFF2-40B4-BE49-F238E27FC236}">
                <a16:creationId xmlns:a16="http://schemas.microsoft.com/office/drawing/2014/main" id="{5B672B79-6E90-987B-F7DA-35D0034021A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125075" y="3695700"/>
            <a:ext cx="914400" cy="914400"/>
          </a:xfrm>
          <a:prstGeom prst="rect">
            <a:avLst/>
          </a:prstGeom>
        </p:spPr>
      </p:pic>
    </p:spTree>
    <p:extLst>
      <p:ext uri="{BB962C8B-B14F-4D97-AF65-F5344CB8AC3E}">
        <p14:creationId xmlns:p14="http://schemas.microsoft.com/office/powerpoint/2010/main" val="3174113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04729F3-1CAE-C7F7-3C42-FE6942236CDD}"/>
              </a:ext>
            </a:extLst>
          </p:cNvPr>
          <p:cNvSpPr>
            <a:spLocks noGrp="1"/>
          </p:cNvSpPr>
          <p:nvPr>
            <p:ph type="title"/>
          </p:nvPr>
        </p:nvSpPr>
        <p:spPr>
          <a:xfrm>
            <a:off x="3461" y="-7273"/>
            <a:ext cx="12185073" cy="6867379"/>
          </a:xfrm>
          <a:solidFill>
            <a:srgbClr val="D1D1D1"/>
          </a:solidFill>
        </p:spPr>
        <p:style>
          <a:lnRef idx="1">
            <a:schemeClr val="accent3"/>
          </a:lnRef>
          <a:fillRef idx="2">
            <a:schemeClr val="accent3"/>
          </a:fillRef>
          <a:effectRef idx="1">
            <a:schemeClr val="accent3"/>
          </a:effectRef>
          <a:fontRef idx="minor">
            <a:schemeClr val="dk1"/>
          </a:fontRef>
        </p:style>
        <p:txBody>
          <a:bodyPr/>
          <a:lstStyle/>
          <a:p>
            <a:r>
              <a:rPr lang="pl-PL">
                <a:solidFill>
                  <a:srgbClr val="D1D1D1"/>
                </a:solidFill>
                <a:ea typeface="Calibri"/>
                <a:cs typeface="Calibri Light"/>
              </a:rPr>
              <a:t>.</a:t>
            </a:r>
            <a:endParaRPr lang="pl-PL">
              <a:ea typeface="Calibri"/>
              <a:cs typeface="Calibri Light"/>
            </a:endParaRPr>
          </a:p>
        </p:txBody>
      </p:sp>
      <p:sp>
        <p:nvSpPr>
          <p:cNvPr id="3" name="pole tekstowe 2">
            <a:extLst>
              <a:ext uri="{FF2B5EF4-FFF2-40B4-BE49-F238E27FC236}">
                <a16:creationId xmlns:a16="http://schemas.microsoft.com/office/drawing/2014/main" id="{316E8A63-ED6D-B4FC-4D9E-C852EECF78F5}"/>
              </a:ext>
            </a:extLst>
          </p:cNvPr>
          <p:cNvSpPr txBox="1"/>
          <p:nvPr/>
        </p:nvSpPr>
        <p:spPr>
          <a:xfrm>
            <a:off x="2584104" y="399495"/>
            <a:ext cx="6952046" cy="1464231"/>
          </a:xfrm>
          <a:prstGeom prst="roundRect">
            <a:avLst/>
          </a:prstGeom>
          <a:ln/>
        </p:spPr>
        <p:style>
          <a:lnRef idx="2">
            <a:schemeClr val="accent3">
              <a:shade val="15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pl-PL" sz="4000">
                <a:ea typeface="+mn-lt"/>
                <a:cs typeface="+mn-lt"/>
              </a:rPr>
              <a:t>A TERAZ KRÓTKI FILMIK W RAMACH PODSUMOWANIA</a:t>
            </a:r>
          </a:p>
        </p:txBody>
      </p:sp>
      <p:pic>
        <p:nvPicPr>
          <p:cNvPr id="5" name="Multimedia online 3" title="PPE: NEGOCJACJE (FULL HD)">
            <a:hlinkClick r:id="" action="ppaction://media"/>
            <a:extLst>
              <a:ext uri="{FF2B5EF4-FFF2-40B4-BE49-F238E27FC236}">
                <a16:creationId xmlns:a16="http://schemas.microsoft.com/office/drawing/2014/main" id="{5ED38F8D-544E-4DA5-9E7E-44FC6CABF544}"/>
              </a:ext>
            </a:extLst>
          </p:cNvPr>
          <p:cNvPicPr>
            <a:picLocks noRot="1" noChangeAspect="1"/>
          </p:cNvPicPr>
          <p:nvPr>
            <a:videoFile r:link="rId1"/>
          </p:nvPr>
        </p:nvPicPr>
        <p:blipFill>
          <a:blip r:embed="rId3"/>
          <a:stretch>
            <a:fillRect/>
          </a:stretch>
        </p:blipFill>
        <p:spPr>
          <a:xfrm>
            <a:off x="2215036" y="2162689"/>
            <a:ext cx="7584371" cy="4181597"/>
          </a:xfrm>
          <a:prstGeom prst="rect">
            <a:avLst/>
          </a:prstGeom>
        </p:spPr>
      </p:pic>
      <p:pic>
        <p:nvPicPr>
          <p:cNvPr id="8" name="Grafika 7" descr="Kamera wideo z wypełnieniem pełnym">
            <a:extLst>
              <a:ext uri="{FF2B5EF4-FFF2-40B4-BE49-F238E27FC236}">
                <a16:creationId xmlns:a16="http://schemas.microsoft.com/office/drawing/2014/main" id="{68EDA98C-3CAD-CB44-E702-AFEE0CA4E37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200000">
            <a:off x="169683" y="407018"/>
            <a:ext cx="2354790" cy="2339994"/>
          </a:xfrm>
          <a:prstGeom prst="rect">
            <a:avLst/>
          </a:prstGeom>
        </p:spPr>
      </p:pic>
      <p:pic>
        <p:nvPicPr>
          <p:cNvPr id="9" name="Grafika 8" descr="Prażona kukurydza z wypełnieniem pełnym">
            <a:extLst>
              <a:ext uri="{FF2B5EF4-FFF2-40B4-BE49-F238E27FC236}">
                <a16:creationId xmlns:a16="http://schemas.microsoft.com/office/drawing/2014/main" id="{3763C553-7805-6FED-D5F9-80CA2FFECE5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H="1">
            <a:off x="8984221" y="3961985"/>
            <a:ext cx="2619108" cy="2611710"/>
          </a:xfrm>
          <a:prstGeom prst="rect">
            <a:avLst/>
          </a:prstGeom>
        </p:spPr>
      </p:pic>
      <p:sp>
        <p:nvSpPr>
          <p:cNvPr id="4" name="pole tekstowe 3">
            <a:extLst>
              <a:ext uri="{FF2B5EF4-FFF2-40B4-BE49-F238E27FC236}">
                <a16:creationId xmlns:a16="http://schemas.microsoft.com/office/drawing/2014/main" id="{C1098DA1-7BCB-13D5-E308-765344A7BFCA}"/>
              </a:ext>
            </a:extLst>
          </p:cNvPr>
          <p:cNvSpPr txBox="1"/>
          <p:nvPr/>
        </p:nvSpPr>
        <p:spPr>
          <a:xfrm>
            <a:off x="7452852" y="6459794"/>
            <a:ext cx="184731" cy="369332"/>
          </a:xfrm>
          <a:prstGeom prst="rect">
            <a:avLst/>
          </a:prstGeom>
          <a:noFill/>
        </p:spPr>
        <p:txBody>
          <a:bodyPr wrap="none" rtlCol="0">
            <a:spAutoFit/>
          </a:bodyPr>
          <a:lstStyle/>
          <a:p>
            <a:endParaRPr lang="pl-PL" dirty="0"/>
          </a:p>
        </p:txBody>
      </p:sp>
      <p:sp>
        <p:nvSpPr>
          <p:cNvPr id="6" name="pole tekstowe 5">
            <a:extLst>
              <a:ext uri="{FF2B5EF4-FFF2-40B4-BE49-F238E27FC236}">
                <a16:creationId xmlns:a16="http://schemas.microsoft.com/office/drawing/2014/main" id="{3169C615-597D-73B6-17DC-F7D3D330D06A}"/>
              </a:ext>
            </a:extLst>
          </p:cNvPr>
          <p:cNvSpPr txBox="1"/>
          <p:nvPr/>
        </p:nvSpPr>
        <p:spPr>
          <a:xfrm>
            <a:off x="9280109" y="6347569"/>
            <a:ext cx="1265898" cy="369332"/>
          </a:xfrm>
          <a:prstGeom prst="rect">
            <a:avLst/>
          </a:prstGeom>
          <a:noFill/>
        </p:spPr>
        <p:txBody>
          <a:bodyPr wrap="square" rtlCol="0">
            <a:spAutoFit/>
          </a:bodyPr>
          <a:lstStyle/>
          <a:p>
            <a:r>
              <a:rPr lang="pl-PL" dirty="0">
                <a:hlinkClick r:id="rId8"/>
              </a:rPr>
              <a:t>filmik</a:t>
            </a:r>
            <a:endParaRPr lang="pl-PL" dirty="0"/>
          </a:p>
        </p:txBody>
      </p:sp>
    </p:spTree>
    <p:extLst>
      <p:ext uri="{BB962C8B-B14F-4D97-AF65-F5344CB8AC3E}">
        <p14:creationId xmlns:p14="http://schemas.microsoft.com/office/powerpoint/2010/main" val="567498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vol="80000">
                <p:cTn id="12" fill="hold" display="0">
                  <p:stCondLst>
                    <p:cond delay="indefinite"/>
                  </p:stCondLst>
                </p:cTn>
                <p:tgtEl>
                  <p:spTgt spid="5"/>
                </p:tgtEl>
              </p:cMediaNode>
            </p:vide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28">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Obraz 9">
            <a:extLst>
              <a:ext uri="{FF2B5EF4-FFF2-40B4-BE49-F238E27FC236}">
                <a16:creationId xmlns:a16="http://schemas.microsoft.com/office/drawing/2014/main" id="{A2B425BD-EFB6-ED79-40F1-24C8BFDE3E27}"/>
              </a:ext>
            </a:extLst>
          </p:cNvPr>
          <p:cNvPicPr>
            <a:picLocks noChangeAspect="1"/>
          </p:cNvPicPr>
          <p:nvPr/>
        </p:nvPicPr>
        <p:blipFill rotWithShape="1">
          <a:blip r:embed="rId2"/>
          <a:srcRect l="9108" r="4056"/>
          <a:stretch/>
        </p:blipFill>
        <p:spPr>
          <a:xfrm>
            <a:off x="2466840" y="10"/>
            <a:ext cx="9725160"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2" name="Tytuł 1">
            <a:extLst>
              <a:ext uri="{FF2B5EF4-FFF2-40B4-BE49-F238E27FC236}">
                <a16:creationId xmlns:a16="http://schemas.microsoft.com/office/drawing/2014/main" id="{A721404D-E6C9-05E4-B9DE-2BACCEE62643}"/>
              </a:ext>
            </a:extLst>
          </p:cNvPr>
          <p:cNvSpPr>
            <a:spLocks noGrp="1"/>
          </p:cNvSpPr>
          <p:nvPr>
            <p:ph type="ctrTitle"/>
          </p:nvPr>
        </p:nvSpPr>
        <p:spPr>
          <a:xfrm>
            <a:off x="2338918" y="2176992"/>
            <a:ext cx="7516184" cy="2633562"/>
          </a:xfrm>
          <a:prstGeom prst="roundRect">
            <a:avLst/>
          </a:prstGeom>
          <a:solidFill>
            <a:srgbClr val="FAFAFA"/>
          </a:solidFill>
        </p:spPr>
        <p:style>
          <a:lnRef idx="1">
            <a:schemeClr val="accent3"/>
          </a:lnRef>
          <a:fillRef idx="2">
            <a:schemeClr val="accent3"/>
          </a:fillRef>
          <a:effectRef idx="1">
            <a:schemeClr val="accent3"/>
          </a:effectRef>
          <a:fontRef idx="minor">
            <a:schemeClr val="dk1"/>
          </a:fontRef>
        </p:style>
        <p:txBody>
          <a:bodyPr>
            <a:noAutofit/>
          </a:bodyPr>
          <a:lstStyle/>
          <a:p>
            <a:r>
              <a:rPr lang="pl-PL" sz="8000" b="1">
                <a:latin typeface="Franklin Gothic"/>
                <a:cs typeface="Calibri Light"/>
              </a:rPr>
              <a:t>DZIĘKUJEMY </a:t>
            </a:r>
            <a:br>
              <a:rPr lang="pl-PL" sz="8000" b="1">
                <a:latin typeface="Franklin Gothic"/>
                <a:cs typeface="Calibri Light"/>
              </a:rPr>
            </a:br>
            <a:r>
              <a:rPr lang="pl-PL" sz="7200" b="1">
                <a:latin typeface="Franklin Gothic"/>
                <a:cs typeface="Calibri Light"/>
              </a:rPr>
              <a:t>ZA UWAGĘ!</a:t>
            </a:r>
            <a:endParaRPr lang="pl-PL" sz="7200" b="1">
              <a:latin typeface="Franklin Gothic"/>
            </a:endParaRPr>
          </a:p>
        </p:txBody>
      </p:sp>
      <p:pic>
        <p:nvPicPr>
          <p:cNvPr id="12" name="Grafika 11" descr="Sala posiedzeń z wypełnieniem pełnym">
            <a:extLst>
              <a:ext uri="{FF2B5EF4-FFF2-40B4-BE49-F238E27FC236}">
                <a16:creationId xmlns:a16="http://schemas.microsoft.com/office/drawing/2014/main" id="{04451B0A-702B-D1DA-3B0F-9AA554C8355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05275" y="695325"/>
            <a:ext cx="1219200" cy="1219200"/>
          </a:xfrm>
          <a:prstGeom prst="rect">
            <a:avLst/>
          </a:prstGeom>
        </p:spPr>
      </p:pic>
      <p:pic>
        <p:nvPicPr>
          <p:cNvPr id="14" name="Grafika 13" descr="Uścisk dłoni z wypełnieniem pełnym">
            <a:extLst>
              <a:ext uri="{FF2B5EF4-FFF2-40B4-BE49-F238E27FC236}">
                <a16:creationId xmlns:a16="http://schemas.microsoft.com/office/drawing/2014/main" id="{87D6C21D-65FC-E614-4B73-C690B52967E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62025" y="342900"/>
            <a:ext cx="1924050" cy="1924050"/>
          </a:xfrm>
          <a:prstGeom prst="rect">
            <a:avLst/>
          </a:prstGeom>
        </p:spPr>
      </p:pic>
      <p:pic>
        <p:nvPicPr>
          <p:cNvPr id="16" name="Grafika 15" descr="Monety z wypełnieniem pełnym">
            <a:extLst>
              <a:ext uri="{FF2B5EF4-FFF2-40B4-BE49-F238E27FC236}">
                <a16:creationId xmlns:a16="http://schemas.microsoft.com/office/drawing/2014/main" id="{D55CC4CF-1AF3-7CF5-0DF6-014F938AA8B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782175" y="4352925"/>
            <a:ext cx="1857375" cy="1857375"/>
          </a:xfrm>
          <a:prstGeom prst="rect">
            <a:avLst/>
          </a:prstGeom>
        </p:spPr>
      </p:pic>
      <p:pic>
        <p:nvPicPr>
          <p:cNvPr id="21" name="Grafika 20" descr="Świnka-skarbonka z wypełnieniem pełnym">
            <a:extLst>
              <a:ext uri="{FF2B5EF4-FFF2-40B4-BE49-F238E27FC236}">
                <a16:creationId xmlns:a16="http://schemas.microsoft.com/office/drawing/2014/main" id="{8C7FBE5A-D552-1102-0C72-10A7F9A238F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382250" y="1495425"/>
            <a:ext cx="1323975" cy="1304925"/>
          </a:xfrm>
          <a:prstGeom prst="rect">
            <a:avLst/>
          </a:prstGeom>
        </p:spPr>
      </p:pic>
      <p:pic>
        <p:nvPicPr>
          <p:cNvPr id="23" name="Grafika 22" descr="Twarz anioła z wypełnieniem z wypełnieniem pełnym">
            <a:extLst>
              <a:ext uri="{FF2B5EF4-FFF2-40B4-BE49-F238E27FC236}">
                <a16:creationId xmlns:a16="http://schemas.microsoft.com/office/drawing/2014/main" id="{F6CB639D-04B6-94F4-C1D3-1DFA9A0DC2A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390753" y="5383659"/>
            <a:ext cx="952500" cy="952500"/>
          </a:xfrm>
          <a:prstGeom prst="rect">
            <a:avLst/>
          </a:prstGeom>
        </p:spPr>
      </p:pic>
      <p:pic>
        <p:nvPicPr>
          <p:cNvPr id="25" name="Grafika 24" descr="Opinia klienta z wypełnieniem pełnym">
            <a:extLst>
              <a:ext uri="{FF2B5EF4-FFF2-40B4-BE49-F238E27FC236}">
                <a16:creationId xmlns:a16="http://schemas.microsoft.com/office/drawing/2014/main" id="{ED774822-9243-06CB-061E-9854BC3B10B2}"/>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705780" y="5155059"/>
            <a:ext cx="1533525" cy="1543050"/>
          </a:xfrm>
          <a:prstGeom prst="rect">
            <a:avLst/>
          </a:prstGeom>
        </p:spPr>
      </p:pic>
      <p:pic>
        <p:nvPicPr>
          <p:cNvPr id="26" name="Grafika 25" descr="Grupa z wypełnieniem pełnym">
            <a:extLst>
              <a:ext uri="{FF2B5EF4-FFF2-40B4-BE49-F238E27FC236}">
                <a16:creationId xmlns:a16="http://schemas.microsoft.com/office/drawing/2014/main" id="{0072E291-D5DC-779A-29B8-BD744CB74D7B}"/>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7115175" y="295275"/>
            <a:ext cx="1714500" cy="1724025"/>
          </a:xfrm>
          <a:prstGeom prst="rect">
            <a:avLst/>
          </a:prstGeom>
        </p:spPr>
      </p:pic>
      <p:pic>
        <p:nvPicPr>
          <p:cNvPr id="27" name="Grafika 26" descr="Dolar z wypełnieniem pełnym">
            <a:extLst>
              <a:ext uri="{FF2B5EF4-FFF2-40B4-BE49-F238E27FC236}">
                <a16:creationId xmlns:a16="http://schemas.microsoft.com/office/drawing/2014/main" id="{318EBB61-90ED-ADAB-0940-206EC1F22CB7}"/>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885825" y="4733925"/>
            <a:ext cx="1362075" cy="1362075"/>
          </a:xfrm>
          <a:prstGeom prst="rect">
            <a:avLst/>
          </a:prstGeom>
        </p:spPr>
      </p:pic>
      <p:pic>
        <p:nvPicPr>
          <p:cNvPr id="19" name="Grafika 18" descr="Dolar z wypełnieniem pełnym">
            <a:extLst>
              <a:ext uri="{FF2B5EF4-FFF2-40B4-BE49-F238E27FC236}">
                <a16:creationId xmlns:a16="http://schemas.microsoft.com/office/drawing/2014/main" id="{3128A1B8-6760-BD5D-2D92-1F6571AAC557}"/>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733425" y="4600575"/>
            <a:ext cx="1362075" cy="1362075"/>
          </a:xfrm>
          <a:prstGeom prst="rect">
            <a:avLst/>
          </a:prstGeom>
        </p:spPr>
      </p:pic>
    </p:spTree>
    <p:extLst>
      <p:ext uri="{BB962C8B-B14F-4D97-AF65-F5344CB8AC3E}">
        <p14:creationId xmlns:p14="http://schemas.microsoft.com/office/powerpoint/2010/main" val="3504262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Układanka">
            <a:extLst>
              <a:ext uri="{FF2B5EF4-FFF2-40B4-BE49-F238E27FC236}">
                <a16:creationId xmlns:a16="http://schemas.microsoft.com/office/drawing/2014/main" id="{F7B4BE45-EEA0-4A2E-F6AD-FF11978D6324}"/>
              </a:ext>
            </a:extLst>
          </p:cNvPr>
          <p:cNvPicPr>
            <a:picLocks noChangeAspect="1"/>
          </p:cNvPicPr>
          <p:nvPr/>
        </p:nvPicPr>
        <p:blipFill rotWithShape="1">
          <a:blip r:embed="rId2"/>
          <a:srcRect l="25690" r="21728" b="-4"/>
          <a:stretch/>
        </p:blipFill>
        <p:spPr>
          <a:xfrm>
            <a:off x="-1" y="-2"/>
            <a:ext cx="5410198" cy="6858002"/>
          </a:xfrm>
          <a:prstGeom prst="rect">
            <a:avLst/>
          </a:prstGeom>
        </p:spPr>
      </p:pic>
      <p:sp useBgFill="1">
        <p:nvSpPr>
          <p:cNvPr id="11" name="Rectangle 10">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a:extLst>
              <a:ext uri="{FF2B5EF4-FFF2-40B4-BE49-F238E27FC236}">
                <a16:creationId xmlns:a16="http://schemas.microsoft.com/office/drawing/2014/main" id="{13C2B23A-9019-9645-6F28-106BBF798F4B}"/>
              </a:ext>
            </a:extLst>
          </p:cNvPr>
          <p:cNvSpPr>
            <a:spLocks noGrp="1"/>
          </p:cNvSpPr>
          <p:nvPr>
            <p:ph idx="1"/>
          </p:nvPr>
        </p:nvSpPr>
        <p:spPr>
          <a:xfrm>
            <a:off x="6115317" y="2743200"/>
            <a:ext cx="5247340" cy="3496878"/>
          </a:xfrm>
        </p:spPr>
        <p:txBody>
          <a:bodyPr vert="horz" lIns="91440" tIns="45720" rIns="91440" bIns="45720" rtlCol="0" anchor="ctr">
            <a:noAutofit/>
          </a:bodyPr>
          <a:lstStyle/>
          <a:p>
            <a:r>
              <a:rPr lang="pl-PL" sz="3200">
                <a:ea typeface="+mn-lt"/>
                <a:cs typeface="+mn-lt"/>
              </a:rPr>
              <a:t>Negocjacje są dwustronnym procesem komunikowania się, którego celem jest osiągnięcie porozumienia w sytuacji konfliktu części interesów zaangażowanych stron.</a:t>
            </a:r>
            <a:endParaRPr lang="pl-PL" sz="3200">
              <a:cs typeface="Calibri"/>
            </a:endParaRPr>
          </a:p>
        </p:txBody>
      </p:sp>
      <p:sp>
        <p:nvSpPr>
          <p:cNvPr id="4" name="pole tekstowe 3">
            <a:extLst>
              <a:ext uri="{FF2B5EF4-FFF2-40B4-BE49-F238E27FC236}">
                <a16:creationId xmlns:a16="http://schemas.microsoft.com/office/drawing/2014/main" id="{9F058ED2-2F7E-002E-1DCA-FA7C03B70FE7}"/>
              </a:ext>
            </a:extLst>
          </p:cNvPr>
          <p:cNvSpPr txBox="1"/>
          <p:nvPr/>
        </p:nvSpPr>
        <p:spPr>
          <a:xfrm>
            <a:off x="6353175" y="990599"/>
            <a:ext cx="4648200" cy="783193"/>
          </a:xfrm>
          <a:prstGeom prst="roundRect">
            <a:avLst/>
          </a:prstGeom>
        </p:spPr>
        <p:style>
          <a:lnRef idx="3">
            <a:schemeClr val="lt1"/>
          </a:lnRef>
          <a:fillRef idx="1">
            <a:schemeClr val="accent3"/>
          </a:fillRef>
          <a:effectRef idx="1">
            <a:schemeClr val="accent3"/>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l-PL" sz="4000" b="1" dirty="0">
                <a:solidFill>
                  <a:schemeClr val="tx1"/>
                </a:solidFill>
                <a:cs typeface="Calibri"/>
              </a:rPr>
              <a:t>Co to są negocjacje?</a:t>
            </a:r>
          </a:p>
        </p:txBody>
      </p:sp>
    </p:spTree>
    <p:extLst>
      <p:ext uri="{BB962C8B-B14F-4D97-AF65-F5344CB8AC3E}">
        <p14:creationId xmlns:p14="http://schemas.microsoft.com/office/powerpoint/2010/main" val="1112971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5" name="Rectangle 35">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3977694C-669A-FE59-2406-BD7BA199800E}"/>
              </a:ext>
            </a:extLst>
          </p:cNvPr>
          <p:cNvSpPr>
            <a:spLocks noGrp="1"/>
          </p:cNvSpPr>
          <p:nvPr>
            <p:ph type="title"/>
          </p:nvPr>
        </p:nvSpPr>
        <p:spPr>
          <a:xfrm>
            <a:off x="838200" y="1089150"/>
            <a:ext cx="10515600" cy="1133499"/>
          </a:xfrm>
        </p:spPr>
        <p:txBody>
          <a:bodyPr>
            <a:normAutofit/>
          </a:bodyPr>
          <a:lstStyle/>
          <a:p>
            <a:pPr algn="ctr"/>
            <a:r>
              <a:rPr lang="pl-PL" sz="3600" dirty="0">
                <a:latin typeface="Times New Roman"/>
                <a:cs typeface="Times New Roman"/>
              </a:rPr>
              <a:t>Negocjacje stanowią ważny element komunikacji interpersonalnej, służący: </a:t>
            </a:r>
            <a:endParaRPr lang="pl-PL" sz="3600" dirty="0"/>
          </a:p>
        </p:txBody>
      </p:sp>
      <p:graphicFrame>
        <p:nvGraphicFramePr>
          <p:cNvPr id="18" name="Symbol zastępczy zawartości 2">
            <a:extLst>
              <a:ext uri="{FF2B5EF4-FFF2-40B4-BE49-F238E27FC236}">
                <a16:creationId xmlns:a16="http://schemas.microsoft.com/office/drawing/2014/main" id="{EEA6FAD8-CE5A-67D0-204A-FEB2DFCD3FDA}"/>
              </a:ext>
            </a:extLst>
          </p:cNvPr>
          <p:cNvGraphicFramePr>
            <a:graphicFrameLocks noGrp="1"/>
          </p:cNvGraphicFramePr>
          <p:nvPr>
            <p:ph idx="1"/>
            <p:extLst>
              <p:ext uri="{D42A27DB-BD31-4B8C-83A1-F6EECF244321}">
                <p14:modId xmlns:p14="http://schemas.microsoft.com/office/powerpoint/2010/main" val="1901892731"/>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82070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24">
            <a:extLst>
              <a:ext uri="{FF2B5EF4-FFF2-40B4-BE49-F238E27FC236}">
                <a16:creationId xmlns:a16="http://schemas.microsoft.com/office/drawing/2014/main" id="{21739CA5-F0F5-48E1-8E8C-F24B71827E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
            <a:extLst>
              <a:ext uri="{FF2B5EF4-FFF2-40B4-BE49-F238E27FC236}">
                <a16:creationId xmlns:a16="http://schemas.microsoft.com/office/drawing/2014/main" id="{3EAD2937-F230-41D4-B9C5-975B129BFC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28">
            <a:extLst>
              <a:ext uri="{FF2B5EF4-FFF2-40B4-BE49-F238E27FC236}">
                <a16:creationId xmlns:a16="http://schemas.microsoft.com/office/drawing/2014/main" id="{CCD444A3-C338-4886-B7F1-4BA2AF46E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C1C85A31-F39B-8188-2553-ADD963FD288D}"/>
              </a:ext>
            </a:extLst>
          </p:cNvPr>
          <p:cNvSpPr>
            <a:spLocks noGrp="1"/>
          </p:cNvSpPr>
          <p:nvPr>
            <p:ph type="title"/>
          </p:nvPr>
        </p:nvSpPr>
        <p:spPr>
          <a:xfrm>
            <a:off x="3538631" y="1406641"/>
            <a:ext cx="4509640" cy="1041901"/>
          </a:xfrm>
          <a:prstGeom prst="round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rmAutofit fontScale="90000"/>
          </a:bodyPr>
          <a:lstStyle/>
          <a:p>
            <a:r>
              <a:rPr lang="en-US" sz="4800" b="1" kern="1200" dirty="0">
                <a:latin typeface="Calibri"/>
                <a:ea typeface="+mj-ea"/>
                <a:cs typeface="Calibri"/>
              </a:rPr>
              <a:t>STYLE NEGOCJACJI</a:t>
            </a:r>
            <a:endParaRPr lang="en-US" sz="4800" b="1" kern="1200">
              <a:latin typeface="Calibri"/>
              <a:cs typeface="Calibri"/>
            </a:endParaRPr>
          </a:p>
        </p:txBody>
      </p:sp>
      <p:sp>
        <p:nvSpPr>
          <p:cNvPr id="3" name="Symbol zastępczy zawartości 2">
            <a:extLst>
              <a:ext uri="{FF2B5EF4-FFF2-40B4-BE49-F238E27FC236}">
                <a16:creationId xmlns:a16="http://schemas.microsoft.com/office/drawing/2014/main" id="{4B34EFDB-5D48-5C92-7CE2-9FEC60A23014}"/>
              </a:ext>
            </a:extLst>
          </p:cNvPr>
          <p:cNvSpPr>
            <a:spLocks noGrp="1"/>
          </p:cNvSpPr>
          <p:nvPr>
            <p:ph idx="1"/>
          </p:nvPr>
        </p:nvSpPr>
        <p:spPr>
          <a:xfrm>
            <a:off x="1700306" y="2777627"/>
            <a:ext cx="3235549" cy="2252293"/>
          </a:xfrm>
        </p:spPr>
        <p:txBody>
          <a:bodyPr vert="horz" lIns="91440" tIns="45720" rIns="91440" bIns="45720" rtlCol="0" anchor="t">
            <a:noAutofit/>
          </a:bodyPr>
          <a:lstStyle/>
          <a:p>
            <a:pPr marL="0" indent="0" algn="ctr">
              <a:buNone/>
            </a:pPr>
            <a:r>
              <a:rPr lang="en-US" sz="3200" dirty="0"/>
              <a:t>Ze </a:t>
            </a:r>
            <a:r>
              <a:rPr lang="en-US" sz="3200" dirty="0" err="1"/>
              <a:t>względu</a:t>
            </a:r>
            <a:r>
              <a:rPr lang="en-US" sz="3200" dirty="0"/>
              <a:t> </a:t>
            </a:r>
            <a:r>
              <a:rPr lang="en-US" sz="3200" dirty="0" err="1"/>
              <a:t>na</a:t>
            </a:r>
            <a:r>
              <a:rPr lang="en-US" sz="3200" dirty="0"/>
              <a:t> </a:t>
            </a:r>
            <a:r>
              <a:rPr lang="en-US" sz="3200" dirty="0" err="1"/>
              <a:t>zachowania</a:t>
            </a:r>
            <a:r>
              <a:rPr lang="en-US" sz="3200" dirty="0"/>
              <a:t> </a:t>
            </a:r>
            <a:r>
              <a:rPr lang="en-US" sz="3200" dirty="0" err="1"/>
              <a:t>stron</a:t>
            </a:r>
            <a:r>
              <a:rPr lang="en-US" sz="3200" dirty="0"/>
              <a:t> </a:t>
            </a:r>
            <a:r>
              <a:rPr lang="en-US" sz="3200" dirty="0" err="1"/>
              <a:t>wyróżnia</a:t>
            </a:r>
            <a:r>
              <a:rPr lang="en-US" sz="3200" dirty="0"/>
              <a:t> </a:t>
            </a:r>
            <a:r>
              <a:rPr lang="en-US" sz="3200" dirty="0" err="1"/>
              <a:t>się</a:t>
            </a:r>
            <a:r>
              <a:rPr lang="en-US" sz="3200" dirty="0"/>
              <a:t> </a:t>
            </a:r>
            <a:r>
              <a:rPr lang="en-US" sz="3200" dirty="0" err="1"/>
              <a:t>trzy</a:t>
            </a:r>
            <a:r>
              <a:rPr lang="en-US" sz="3200" dirty="0"/>
              <a:t> </a:t>
            </a:r>
            <a:r>
              <a:rPr lang="en-US" sz="3200" dirty="0" err="1"/>
              <a:t>podstawowe</a:t>
            </a:r>
            <a:r>
              <a:rPr lang="en-US" sz="3200" dirty="0"/>
              <a:t> style </a:t>
            </a:r>
            <a:r>
              <a:rPr lang="en-US" sz="3200" dirty="0" err="1"/>
              <a:t>negocjacji</a:t>
            </a:r>
            <a:r>
              <a:rPr lang="en-US" sz="3200" dirty="0"/>
              <a:t>.</a:t>
            </a:r>
            <a:endParaRPr lang="en-US" sz="3200">
              <a:cs typeface="Calibri"/>
            </a:endParaRPr>
          </a:p>
          <a:p>
            <a:endParaRPr lang="en-US" sz="3200">
              <a:cs typeface="Calibri"/>
            </a:endParaRPr>
          </a:p>
          <a:p>
            <a:endParaRPr lang="en-US" sz="2000"/>
          </a:p>
          <a:p>
            <a:endParaRPr lang="en-US" sz="2000"/>
          </a:p>
        </p:txBody>
      </p:sp>
      <p:sp>
        <p:nvSpPr>
          <p:cNvPr id="4" name="pole tekstowe 3">
            <a:extLst>
              <a:ext uri="{FF2B5EF4-FFF2-40B4-BE49-F238E27FC236}">
                <a16:creationId xmlns:a16="http://schemas.microsoft.com/office/drawing/2014/main" id="{1809306C-456B-C534-F0C1-65D1ECD7953D}"/>
              </a:ext>
            </a:extLst>
          </p:cNvPr>
          <p:cNvSpPr txBox="1"/>
          <p:nvPr/>
        </p:nvSpPr>
        <p:spPr>
          <a:xfrm>
            <a:off x="6256020" y="2701427"/>
            <a:ext cx="4554501" cy="2699968"/>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Autofit/>
          </a:bodyPr>
          <a:lstStyle/>
          <a:p>
            <a:pPr>
              <a:lnSpc>
                <a:spcPct val="90000"/>
              </a:lnSpc>
              <a:spcAft>
                <a:spcPts val="600"/>
              </a:spcAft>
            </a:pPr>
            <a:r>
              <a:rPr lang="en-US" sz="3600" dirty="0" err="1"/>
              <a:t>Są</a:t>
            </a:r>
            <a:r>
              <a:rPr lang="en-US" sz="3600" dirty="0"/>
              <a:t> to:</a:t>
            </a:r>
            <a:endParaRPr lang="pl-PL" sz="3600">
              <a:ea typeface="Calibri" panose="020F0502020204030204"/>
              <a:cs typeface="Calibri"/>
            </a:endParaRPr>
          </a:p>
          <a:p>
            <a:pPr indent="-228600">
              <a:lnSpc>
                <a:spcPct val="90000"/>
              </a:lnSpc>
              <a:spcAft>
                <a:spcPts val="600"/>
              </a:spcAft>
              <a:buFont typeface="Arial" panose="020B0604020202020204" pitchFamily="34" charset="0"/>
              <a:buChar char="•"/>
            </a:pPr>
            <a:r>
              <a:rPr lang="en-US" sz="3600" dirty="0"/>
              <a:t> </a:t>
            </a:r>
            <a:r>
              <a:rPr lang="en-US" sz="3600" err="1"/>
              <a:t>negocjacje</a:t>
            </a:r>
            <a:r>
              <a:rPr lang="en-US" sz="3600" dirty="0"/>
              <a:t> </a:t>
            </a:r>
            <a:r>
              <a:rPr lang="en-US" sz="3600" err="1"/>
              <a:t>twarde</a:t>
            </a:r>
            <a:endParaRPr lang="pl-PL" sz="3600">
              <a:cs typeface="Calibri"/>
            </a:endParaRPr>
          </a:p>
          <a:p>
            <a:pPr indent="-228600">
              <a:lnSpc>
                <a:spcPct val="90000"/>
              </a:lnSpc>
              <a:spcAft>
                <a:spcPts val="600"/>
              </a:spcAft>
              <a:buFont typeface="Arial" panose="020B0604020202020204" pitchFamily="34" charset="0"/>
              <a:buChar char="•"/>
            </a:pPr>
            <a:r>
              <a:rPr lang="en-US" sz="3600" err="1"/>
              <a:t>negocjacje</a:t>
            </a:r>
            <a:r>
              <a:rPr lang="en-US" sz="3600" dirty="0"/>
              <a:t> </a:t>
            </a:r>
            <a:r>
              <a:rPr lang="en-US" sz="3600" err="1"/>
              <a:t>miękkie</a:t>
            </a:r>
            <a:endParaRPr lang="en-US" sz="3600">
              <a:cs typeface="Calibri"/>
            </a:endParaRPr>
          </a:p>
          <a:p>
            <a:pPr indent="-228600">
              <a:lnSpc>
                <a:spcPct val="90000"/>
              </a:lnSpc>
              <a:spcAft>
                <a:spcPts val="600"/>
              </a:spcAft>
              <a:buFont typeface="Arial" panose="020B0604020202020204" pitchFamily="34" charset="0"/>
              <a:buChar char="•"/>
            </a:pPr>
            <a:r>
              <a:rPr lang="en-US" sz="3600" dirty="0"/>
              <a:t> </a:t>
            </a:r>
            <a:r>
              <a:rPr lang="en-US" sz="3600" err="1"/>
              <a:t>negocjacje</a:t>
            </a:r>
            <a:r>
              <a:rPr lang="en-US" sz="3600" dirty="0"/>
              <a:t> </a:t>
            </a:r>
            <a:r>
              <a:rPr lang="en-US" sz="3600" err="1"/>
              <a:t>rzeczowe</a:t>
            </a:r>
            <a:endParaRPr lang="en-US" sz="3600">
              <a:cs typeface="Calibri"/>
            </a:endParaRPr>
          </a:p>
          <a:p>
            <a:pPr indent="-228600">
              <a:lnSpc>
                <a:spcPct val="90000"/>
              </a:lnSpc>
              <a:spcAft>
                <a:spcPts val="600"/>
              </a:spcAft>
              <a:buFont typeface="Arial" panose="020B0604020202020204" pitchFamily="34" charset="0"/>
              <a:buChar char="•"/>
            </a:pPr>
            <a:endParaRPr lang="en-US" sz="2800">
              <a:cs typeface="Calibri"/>
            </a:endParaRPr>
          </a:p>
        </p:txBody>
      </p:sp>
    </p:spTree>
    <p:extLst>
      <p:ext uri="{BB962C8B-B14F-4D97-AF65-F5344CB8AC3E}">
        <p14:creationId xmlns:p14="http://schemas.microsoft.com/office/powerpoint/2010/main" val="1162558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949C84E1-4ED3-925D-32C7-23ADA812014B}"/>
              </a:ext>
            </a:extLst>
          </p:cNvPr>
          <p:cNvSpPr>
            <a:spLocks noGrp="1"/>
          </p:cNvSpPr>
          <p:nvPr>
            <p:ph type="title"/>
          </p:nvPr>
        </p:nvSpPr>
        <p:spPr>
          <a:xfrm>
            <a:off x="1466291" y="-158150"/>
            <a:ext cx="5334197" cy="2326468"/>
          </a:xfrm>
        </p:spPr>
        <p:txBody>
          <a:bodyPr anchor="ctr">
            <a:normAutofit/>
          </a:bodyPr>
          <a:lstStyle/>
          <a:p>
            <a:r>
              <a:rPr lang="pl-PL" sz="4800">
                <a:cs typeface="Calibri Light"/>
              </a:rPr>
              <a:t>NEGOCJACJE</a:t>
            </a:r>
          </a:p>
        </p:txBody>
      </p:sp>
      <p:sp>
        <p:nvSpPr>
          <p:cNvPr id="3" name="Symbol zastępczy zawartości 2">
            <a:extLst>
              <a:ext uri="{FF2B5EF4-FFF2-40B4-BE49-F238E27FC236}">
                <a16:creationId xmlns:a16="http://schemas.microsoft.com/office/drawing/2014/main" id="{DE747BD7-24F7-FED4-92CC-5823F96D2DF5}"/>
              </a:ext>
            </a:extLst>
          </p:cNvPr>
          <p:cNvSpPr>
            <a:spLocks noGrp="1"/>
          </p:cNvSpPr>
          <p:nvPr>
            <p:ph idx="1"/>
          </p:nvPr>
        </p:nvSpPr>
        <p:spPr>
          <a:xfrm>
            <a:off x="761800" y="2168319"/>
            <a:ext cx="5636121" cy="4589344"/>
          </a:xfrm>
        </p:spPr>
        <p:txBody>
          <a:bodyPr vert="horz" lIns="91440" tIns="45720" rIns="91440" bIns="45720" rtlCol="0" anchor="ctr">
            <a:normAutofit fontScale="92500"/>
          </a:bodyPr>
          <a:lstStyle/>
          <a:p>
            <a:r>
              <a:rPr lang="pl-PL" sz="2000">
                <a:cs typeface="Calibri"/>
              </a:rPr>
              <a:t>TWARDE: </a:t>
            </a:r>
            <a:r>
              <a:rPr lang="pl-PL" sz="2000">
                <a:ea typeface="+mn-lt"/>
                <a:cs typeface="+mn-lt"/>
              </a:rPr>
              <a:t>Polegają na dążeniu do osiągnięcia jak największych korzyści. Ich uczestnicy zwykle nie darzą się wzajemnym szacunkiem. Często kategorycznie obstają przy swoim stanowisku, wywierają presję, a nawet stosują groźby i techniki manipulacyjne</a:t>
            </a:r>
            <a:endParaRPr lang="pl-PL" sz="2000">
              <a:cs typeface="Calibri"/>
            </a:endParaRPr>
          </a:p>
          <a:p>
            <a:r>
              <a:rPr lang="pl-PL" sz="2000">
                <a:cs typeface="Calibri"/>
              </a:rPr>
              <a:t>MIĘKKIE: </a:t>
            </a:r>
            <a:r>
              <a:rPr lang="pl-PL" sz="2000">
                <a:ea typeface="+mn-lt"/>
                <a:cs typeface="+mn-lt"/>
              </a:rPr>
              <a:t>Ich wyznacznikiem są daleko idące ustępstwa. Należy zwrócić uwagę na to, czy przez składanie zbyt korzystnych propozycji druga strona nie próbuje osiągnąć zupełnie innych celów, niż deklaruje. Takie negocjacje mogą być przecież rodzajem manipulacji.</a:t>
            </a:r>
            <a:endParaRPr lang="pl-PL" sz="2000">
              <a:cs typeface="Calibri"/>
            </a:endParaRPr>
          </a:p>
          <a:p>
            <a:r>
              <a:rPr lang="pl-PL" sz="2000">
                <a:cs typeface="Calibri"/>
              </a:rPr>
              <a:t>RZECZOWE: </a:t>
            </a:r>
            <a:r>
              <a:rPr lang="pl-PL" sz="2000">
                <a:ea typeface="+mn-lt"/>
                <a:cs typeface="+mn-lt"/>
              </a:rPr>
              <a:t>Polegają na poszukiwaniu rozwiązań przynoszących korzyści wszystkim stronom. Dlatego ich uczestnicy wspólnie dążą do rozstrzygnięcia problemu. Ponadto strony poddają się ustalonym regułom negocjacji i nie wywierają presji.</a:t>
            </a:r>
            <a:endParaRPr lang="pl-PL" sz="2000">
              <a:cs typeface="Calibri"/>
            </a:endParaRPr>
          </a:p>
          <a:p>
            <a:endParaRPr lang="pl-PL" sz="2000">
              <a:cs typeface="Calibri"/>
            </a:endParaRPr>
          </a:p>
          <a:p>
            <a:endParaRPr lang="pl-PL" sz="1600">
              <a:cs typeface="Calibri"/>
            </a:endParaRPr>
          </a:p>
          <a:p>
            <a:endParaRPr lang="pl-PL" sz="1600">
              <a:cs typeface="Calibri"/>
            </a:endParaRPr>
          </a:p>
        </p:txBody>
      </p:sp>
      <p:pic>
        <p:nvPicPr>
          <p:cNvPr id="5" name="Picture 4" descr="Ręce z nadgarstkami i wzajemnie połączone w celu utworzenia okręgu">
            <a:extLst>
              <a:ext uri="{FF2B5EF4-FFF2-40B4-BE49-F238E27FC236}">
                <a16:creationId xmlns:a16="http://schemas.microsoft.com/office/drawing/2014/main" id="{61CED2E9-76C4-71BD-73E6-6BAF0A1EA565}"/>
              </a:ext>
            </a:extLst>
          </p:cNvPr>
          <p:cNvPicPr>
            <a:picLocks noChangeAspect="1"/>
          </p:cNvPicPr>
          <p:nvPr/>
        </p:nvPicPr>
        <p:blipFill rotWithShape="1">
          <a:blip r:embed="rId2"/>
          <a:srcRect l="23387" r="24776" b="-1"/>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1499614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Prostokąt: zaokrąglone rogi 4">
            <a:extLst>
              <a:ext uri="{FF2B5EF4-FFF2-40B4-BE49-F238E27FC236}">
                <a16:creationId xmlns:a16="http://schemas.microsoft.com/office/drawing/2014/main" id="{A9DBF08E-3694-D037-E4F1-B5FE129E6D80}"/>
              </a:ext>
            </a:extLst>
          </p:cNvPr>
          <p:cNvSpPr/>
          <p:nvPr/>
        </p:nvSpPr>
        <p:spPr>
          <a:xfrm>
            <a:off x="4585415" y="279042"/>
            <a:ext cx="3552422" cy="611746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4" name="Rectangle 28">
            <a:extLst>
              <a:ext uri="{FF2B5EF4-FFF2-40B4-BE49-F238E27FC236}">
                <a16:creationId xmlns:a16="http://schemas.microsoft.com/office/drawing/2014/main" id="{E35A04CF-97D4-4FF7-B359-C546B1F62E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5" name="Freeform: Shape 30">
            <a:extLst>
              <a:ext uri="{FF2B5EF4-FFF2-40B4-BE49-F238E27FC236}">
                <a16:creationId xmlns:a16="http://schemas.microsoft.com/office/drawing/2014/main" id="{1DE7243B-5109-444B-8FAF-7437C66BC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21332"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4C5D6221-DA7B-4611-AA26-7D8E349FD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232227"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ytuł 1">
            <a:extLst>
              <a:ext uri="{FF2B5EF4-FFF2-40B4-BE49-F238E27FC236}">
                <a16:creationId xmlns:a16="http://schemas.microsoft.com/office/drawing/2014/main" id="{54F51365-C33D-543A-18BC-9C23863A3DE0}"/>
              </a:ext>
            </a:extLst>
          </p:cNvPr>
          <p:cNvSpPr>
            <a:spLocks noGrp="1"/>
          </p:cNvSpPr>
          <p:nvPr>
            <p:ph type="title"/>
          </p:nvPr>
        </p:nvSpPr>
        <p:spPr>
          <a:xfrm>
            <a:off x="235855" y="1358827"/>
            <a:ext cx="3343320" cy="2371269"/>
          </a:xfrm>
        </p:spPr>
        <p:txBody>
          <a:bodyPr vert="horz" lIns="91440" tIns="45720" rIns="91440" bIns="45720" rtlCol="0" anchor="t">
            <a:noAutofit/>
          </a:bodyPr>
          <a:lstStyle/>
          <a:p>
            <a:r>
              <a:rPr lang="en-US" kern="1200">
                <a:solidFill>
                  <a:srgbClr val="FFFFFF"/>
                </a:solidFill>
                <a:latin typeface="Angsana New"/>
                <a:cs typeface="Angsana New"/>
              </a:rPr>
              <a:t>Strategia </a:t>
            </a:r>
            <a:br>
              <a:rPr lang="en-US">
                <a:latin typeface="Angsana New"/>
              </a:rPr>
            </a:br>
            <a:r>
              <a:rPr lang="en-US" kern="1200">
                <a:solidFill>
                  <a:srgbClr val="FFFFFF"/>
                </a:solidFill>
                <a:latin typeface="Angsana New"/>
                <a:cs typeface="Angsana New"/>
              </a:rPr>
              <a:t>,,</a:t>
            </a:r>
            <a:r>
              <a:rPr lang="en-US" kern="1200" err="1">
                <a:solidFill>
                  <a:srgbClr val="FFFFFF"/>
                </a:solidFill>
                <a:latin typeface="Angsana New"/>
                <a:cs typeface="Angsana New"/>
              </a:rPr>
              <a:t>wygrana-wygrana</a:t>
            </a:r>
            <a:r>
              <a:rPr lang="en-US" kern="1200">
                <a:solidFill>
                  <a:srgbClr val="FFFFFF"/>
                </a:solidFill>
                <a:latin typeface="Angsana New"/>
                <a:cs typeface="Angsana New"/>
              </a:rPr>
              <a:t>"</a:t>
            </a:r>
            <a:br>
              <a:rPr lang="en-US">
                <a:latin typeface="Angsana New"/>
              </a:rPr>
            </a:br>
            <a:r>
              <a:rPr lang="en-US">
                <a:solidFill>
                  <a:srgbClr val="FFFFFF"/>
                </a:solidFill>
                <a:latin typeface="Angsana New"/>
                <a:cs typeface="Angsana New"/>
              </a:rPr>
              <a:t> </a:t>
            </a:r>
            <a:r>
              <a:rPr lang="en-US" kern="1200">
                <a:solidFill>
                  <a:srgbClr val="FFFFFF"/>
                </a:solidFill>
                <a:latin typeface="Angsana New"/>
                <a:cs typeface="Angsana New"/>
              </a:rPr>
              <a:t>w </a:t>
            </a:r>
            <a:r>
              <a:rPr lang="en-US" kern="1200" err="1">
                <a:solidFill>
                  <a:srgbClr val="FFFFFF"/>
                </a:solidFill>
                <a:latin typeface="Angsana New"/>
                <a:cs typeface="Angsana New"/>
              </a:rPr>
              <a:t>negocjacjach</a:t>
            </a:r>
            <a:r>
              <a:rPr lang="en-US" kern="1200">
                <a:solidFill>
                  <a:srgbClr val="FFFFFF"/>
                </a:solidFill>
                <a:latin typeface="Angsana New"/>
                <a:cs typeface="Angsana New"/>
              </a:rPr>
              <a:t> </a:t>
            </a:r>
          </a:p>
        </p:txBody>
      </p:sp>
      <p:sp>
        <p:nvSpPr>
          <p:cNvPr id="6" name="Prostokąt: zaokrąglone rogi 5">
            <a:extLst>
              <a:ext uri="{FF2B5EF4-FFF2-40B4-BE49-F238E27FC236}">
                <a16:creationId xmlns:a16="http://schemas.microsoft.com/office/drawing/2014/main" id="{32F3A1EA-EFAE-0D1E-79B1-04445826AD12}"/>
              </a:ext>
            </a:extLst>
          </p:cNvPr>
          <p:cNvSpPr/>
          <p:nvPr/>
        </p:nvSpPr>
        <p:spPr>
          <a:xfrm>
            <a:off x="4499557" y="338071"/>
            <a:ext cx="3874393" cy="5913548"/>
          </a:xfrm>
          <a:prstGeom prst="roundRect">
            <a:avLst/>
          </a:prstGeom>
          <a:solidFill>
            <a:schemeClr val="accent1">
              <a:lumMod val="40000"/>
              <a:lumOff val="60000"/>
            </a:schemeClr>
          </a:solidFill>
          <a:ln>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 name="Symbol zastępczy zawartości 2">
            <a:extLst>
              <a:ext uri="{FF2B5EF4-FFF2-40B4-BE49-F238E27FC236}">
                <a16:creationId xmlns:a16="http://schemas.microsoft.com/office/drawing/2014/main" id="{AAA8BF2D-72BF-A831-9500-24282E1C187D}"/>
              </a:ext>
            </a:extLst>
          </p:cNvPr>
          <p:cNvSpPr>
            <a:spLocks noGrp="1"/>
          </p:cNvSpPr>
          <p:nvPr>
            <p:ph idx="1"/>
          </p:nvPr>
        </p:nvSpPr>
        <p:spPr>
          <a:xfrm>
            <a:off x="4640909" y="607560"/>
            <a:ext cx="3484164" cy="5168773"/>
          </a:xfrm>
        </p:spPr>
        <p:txBody>
          <a:bodyPr vert="horz" lIns="91440" tIns="45720" rIns="91440" bIns="45720" rtlCol="0" anchor="t">
            <a:noAutofit/>
          </a:bodyPr>
          <a:lstStyle/>
          <a:p>
            <a:r>
              <a:rPr lang="en-US" sz="1800" err="1"/>
              <a:t>Osoby</a:t>
            </a:r>
            <a:r>
              <a:rPr lang="en-US" sz="1800"/>
              <a:t>, </a:t>
            </a:r>
            <a:r>
              <a:rPr lang="en-US" sz="1800" err="1"/>
              <a:t>które</a:t>
            </a:r>
            <a:r>
              <a:rPr lang="en-US" sz="1800"/>
              <a:t> </a:t>
            </a:r>
            <a:r>
              <a:rPr lang="en-US" sz="1800" err="1"/>
              <a:t>starają</a:t>
            </a:r>
            <a:r>
              <a:rPr lang="en-US" sz="1800"/>
              <a:t> </a:t>
            </a:r>
            <a:r>
              <a:rPr lang="en-US" sz="1800" err="1"/>
              <a:t>się</a:t>
            </a:r>
            <a:r>
              <a:rPr lang="en-US" sz="1800"/>
              <a:t> </a:t>
            </a:r>
            <a:r>
              <a:rPr lang="en-US" sz="1800" err="1"/>
              <a:t>negocjować</a:t>
            </a:r>
            <a:r>
              <a:rPr lang="en-US" sz="1800"/>
              <a:t> </a:t>
            </a:r>
            <a:r>
              <a:rPr lang="en-US" sz="1800" err="1"/>
              <a:t>kontrakty</a:t>
            </a:r>
            <a:r>
              <a:rPr lang="en-US" sz="1800"/>
              <a:t> </a:t>
            </a:r>
            <a:r>
              <a:rPr lang="en-US" sz="1800" err="1"/>
              <a:t>biznesowe</a:t>
            </a:r>
            <a:r>
              <a:rPr lang="en-US" sz="1800"/>
              <a:t> </a:t>
            </a:r>
            <a:r>
              <a:rPr lang="en-US" sz="1800" err="1"/>
              <a:t>lub</a:t>
            </a:r>
            <a:r>
              <a:rPr lang="en-US" sz="1800"/>
              <a:t> </a:t>
            </a:r>
            <a:r>
              <a:rPr lang="en-US" sz="1800" err="1"/>
              <a:t>ważne</a:t>
            </a:r>
            <a:r>
              <a:rPr lang="en-US" sz="1800"/>
              <a:t> </a:t>
            </a:r>
            <a:r>
              <a:rPr lang="en-US" sz="1800" err="1"/>
              <a:t>decyzje</a:t>
            </a:r>
            <a:r>
              <a:rPr lang="en-US" sz="1800"/>
              <a:t> </a:t>
            </a:r>
            <a:r>
              <a:rPr lang="en-US" sz="1800" err="1"/>
              <a:t>rodzinne</a:t>
            </a:r>
            <a:r>
              <a:rPr lang="en-US" sz="1800"/>
              <a:t> </a:t>
            </a:r>
            <a:r>
              <a:rPr lang="en-US" sz="1800" err="1"/>
              <a:t>często</a:t>
            </a:r>
            <a:r>
              <a:rPr lang="en-US" sz="1800"/>
              <a:t> </a:t>
            </a:r>
            <a:r>
              <a:rPr lang="en-US" sz="1800" err="1"/>
              <a:t>stosują</a:t>
            </a:r>
            <a:r>
              <a:rPr lang="en-US" sz="1800"/>
              <a:t> </a:t>
            </a:r>
            <a:r>
              <a:rPr lang="en-US" sz="1800" err="1"/>
              <a:t>strategię</a:t>
            </a:r>
            <a:r>
              <a:rPr lang="en-US" sz="1800"/>
              <a:t> ,,</a:t>
            </a:r>
            <a:r>
              <a:rPr lang="en-US" sz="1800" err="1"/>
              <a:t>wygrana-wygrana</a:t>
            </a:r>
            <a:r>
              <a:rPr lang="en-US" sz="1800"/>
              <a:t>".</a:t>
            </a:r>
            <a:endParaRPr lang="en-US" sz="1800">
              <a:ea typeface="Calibri"/>
              <a:cs typeface="Calibri"/>
            </a:endParaRPr>
          </a:p>
          <a:p>
            <a:r>
              <a:rPr lang="en-US" sz="1800"/>
              <a:t>Strategia ,,</a:t>
            </a:r>
            <a:r>
              <a:rPr lang="en-US" sz="1800" err="1"/>
              <a:t>wygrana-wygrana</a:t>
            </a:r>
            <a:r>
              <a:rPr lang="en-US" sz="1800"/>
              <a:t>" </a:t>
            </a:r>
            <a:r>
              <a:rPr lang="en-US" sz="1800" err="1"/>
              <a:t>polega</a:t>
            </a:r>
            <a:r>
              <a:rPr lang="en-US" sz="1800"/>
              <a:t> </a:t>
            </a:r>
            <a:r>
              <a:rPr lang="en-US" sz="1800" err="1"/>
              <a:t>na</a:t>
            </a:r>
            <a:r>
              <a:rPr lang="en-US" sz="1800"/>
              <a:t> </a:t>
            </a:r>
            <a:r>
              <a:rPr lang="en-US" sz="1800" err="1"/>
              <a:t>dążeniu</a:t>
            </a:r>
            <a:r>
              <a:rPr lang="en-US" sz="1800"/>
              <a:t> do </a:t>
            </a:r>
            <a:r>
              <a:rPr lang="en-US" sz="1800" err="1"/>
              <a:t>korzyści</a:t>
            </a:r>
            <a:r>
              <a:rPr lang="en-US" sz="1800"/>
              <a:t> </a:t>
            </a:r>
            <a:r>
              <a:rPr lang="en-US" sz="1800" err="1"/>
              <a:t>i</a:t>
            </a:r>
            <a:r>
              <a:rPr lang="en-US" sz="1800"/>
              <a:t> </a:t>
            </a:r>
            <a:r>
              <a:rPr lang="en-US" sz="1800" err="1"/>
              <a:t>szacunku</a:t>
            </a:r>
            <a:r>
              <a:rPr lang="en-US" sz="1800"/>
              <a:t> </a:t>
            </a:r>
            <a:r>
              <a:rPr lang="en-US" sz="1800" err="1"/>
              <a:t>dla</a:t>
            </a:r>
            <a:r>
              <a:rPr lang="en-US" sz="1800"/>
              <a:t> </a:t>
            </a:r>
            <a:r>
              <a:rPr lang="en-US" sz="1800" err="1"/>
              <a:t>obu</a:t>
            </a:r>
            <a:r>
              <a:rPr lang="en-US" sz="1800"/>
              <a:t> </a:t>
            </a:r>
            <a:r>
              <a:rPr lang="en-US" sz="1800" err="1"/>
              <a:t>stron</a:t>
            </a:r>
            <a:r>
              <a:rPr lang="en-US" sz="1800"/>
              <a:t>.</a:t>
            </a:r>
            <a:endParaRPr lang="en-US" sz="1800">
              <a:ea typeface="Calibri"/>
              <a:cs typeface="Calibri"/>
            </a:endParaRPr>
          </a:p>
          <a:p>
            <a:r>
              <a:rPr lang="en-US" sz="1800"/>
              <a:t>Ta </a:t>
            </a:r>
            <a:r>
              <a:rPr lang="en-US" sz="1800" err="1"/>
              <a:t>strategia</a:t>
            </a:r>
            <a:r>
              <a:rPr lang="en-US" sz="1800"/>
              <a:t> jest </a:t>
            </a:r>
            <a:r>
              <a:rPr lang="en-US" sz="1800" err="1"/>
              <a:t>daleka</a:t>
            </a:r>
            <a:r>
              <a:rPr lang="en-US" sz="1800"/>
              <a:t> od </a:t>
            </a:r>
            <a:r>
              <a:rPr lang="en-US" sz="1800" err="1"/>
              <a:t>myślenia</a:t>
            </a:r>
            <a:r>
              <a:rPr lang="en-US" sz="1800"/>
              <a:t> </a:t>
            </a:r>
            <a:r>
              <a:rPr lang="en-US" sz="1800" err="1"/>
              <a:t>egoistycznego</a:t>
            </a:r>
            <a:r>
              <a:rPr lang="en-US" sz="1800"/>
              <a:t> (,,</a:t>
            </a:r>
            <a:r>
              <a:rPr lang="en-US" sz="1800" err="1"/>
              <a:t>wygrana-przegrana</a:t>
            </a:r>
            <a:r>
              <a:rPr lang="en-US" sz="1800"/>
              <a:t>"), </a:t>
            </a:r>
            <a:r>
              <a:rPr lang="en-US" sz="1800" err="1"/>
              <a:t>które</a:t>
            </a:r>
            <a:r>
              <a:rPr lang="en-US" sz="1800"/>
              <a:t> jest </a:t>
            </a:r>
            <a:r>
              <a:rPr lang="en-US" sz="1800" err="1"/>
              <a:t>charakterystyczne</a:t>
            </a:r>
            <a:r>
              <a:rPr lang="en-US" sz="1800"/>
              <a:t> w </a:t>
            </a:r>
            <a:r>
              <a:rPr lang="en-US" sz="1800" err="1"/>
              <a:t>negocjacjach</a:t>
            </a:r>
            <a:r>
              <a:rPr lang="en-US" sz="1800"/>
              <a:t> </a:t>
            </a:r>
            <a:r>
              <a:rPr lang="en-US" sz="1800" err="1"/>
              <a:t>twardych</a:t>
            </a:r>
            <a:r>
              <a:rPr lang="en-US" sz="1800"/>
              <a:t> </a:t>
            </a:r>
            <a:r>
              <a:rPr lang="en-US" sz="1800" err="1"/>
              <a:t>gdzie</a:t>
            </a:r>
            <a:r>
              <a:rPr lang="en-US" sz="1800"/>
              <a:t> </a:t>
            </a:r>
            <a:r>
              <a:rPr lang="en-US" sz="1800" err="1"/>
              <a:t>przegrany</a:t>
            </a:r>
            <a:r>
              <a:rPr lang="en-US" sz="1800"/>
              <a:t> </a:t>
            </a:r>
            <a:r>
              <a:rPr lang="en-US" sz="1800" err="1"/>
              <a:t>będzie</a:t>
            </a:r>
            <a:r>
              <a:rPr lang="en-US" sz="1800"/>
              <a:t> </a:t>
            </a:r>
            <a:r>
              <a:rPr lang="en-US" sz="1800" err="1"/>
              <a:t>niezadowolony</a:t>
            </a:r>
            <a:r>
              <a:rPr lang="en-US" sz="1800"/>
              <a:t> z </a:t>
            </a:r>
            <a:r>
              <a:rPr lang="en-US" sz="1800" err="1"/>
              <a:t>wyniku</a:t>
            </a:r>
            <a:r>
              <a:rPr lang="en-US" sz="1800"/>
              <a:t>.</a:t>
            </a:r>
            <a:endParaRPr lang="en-US" sz="1800">
              <a:ea typeface="Calibri"/>
              <a:cs typeface="Calibri"/>
            </a:endParaRPr>
          </a:p>
          <a:p>
            <a:r>
              <a:rPr lang="en-US" sz="1800" err="1"/>
              <a:t>Różni</a:t>
            </a:r>
            <a:r>
              <a:rPr lang="en-US" sz="1800"/>
              <a:t> </a:t>
            </a:r>
            <a:r>
              <a:rPr lang="en-US" sz="1800" err="1"/>
              <a:t>się</a:t>
            </a:r>
            <a:r>
              <a:rPr lang="en-US" sz="1800"/>
              <a:t> </a:t>
            </a:r>
            <a:r>
              <a:rPr lang="en-US" sz="1800" err="1"/>
              <a:t>też</a:t>
            </a:r>
            <a:r>
              <a:rPr lang="en-US" sz="1800"/>
              <a:t> od </a:t>
            </a:r>
            <a:r>
              <a:rPr lang="en-US" sz="1800" err="1"/>
              <a:t>myślenia</a:t>
            </a:r>
            <a:r>
              <a:rPr lang="en-US" sz="1800"/>
              <a:t> </a:t>
            </a:r>
            <a:r>
              <a:rPr lang="en-US" sz="1800" err="1"/>
              <a:t>męczennika</a:t>
            </a:r>
            <a:r>
              <a:rPr lang="en-US" sz="1800"/>
              <a:t>(,,</a:t>
            </a:r>
            <a:r>
              <a:rPr lang="en-US" sz="1800" err="1"/>
              <a:t>przegrana-wygrana</a:t>
            </a:r>
            <a:r>
              <a:rPr lang="en-US" sz="1800"/>
              <a:t>"), </a:t>
            </a:r>
            <a:r>
              <a:rPr lang="en-US" sz="1800" err="1"/>
              <a:t>które</a:t>
            </a:r>
            <a:r>
              <a:rPr lang="en-US" sz="1800"/>
              <a:t> </a:t>
            </a:r>
            <a:r>
              <a:rPr lang="en-US" sz="1800" err="1"/>
              <a:t>zakłada</a:t>
            </a:r>
            <a:r>
              <a:rPr lang="en-US" sz="1800"/>
              <a:t>, </a:t>
            </a:r>
            <a:r>
              <a:rPr lang="en-US" sz="1800" err="1"/>
              <a:t>że</a:t>
            </a:r>
            <a:r>
              <a:rPr lang="en-US" sz="1800"/>
              <a:t> aby </a:t>
            </a:r>
            <a:r>
              <a:rPr lang="en-US" sz="1800" err="1"/>
              <a:t>dojść</a:t>
            </a:r>
            <a:r>
              <a:rPr lang="en-US" sz="1800"/>
              <a:t> do </a:t>
            </a:r>
            <a:r>
              <a:rPr lang="en-US" sz="1800" err="1"/>
              <a:t>porozumienia</a:t>
            </a:r>
            <a:r>
              <a:rPr lang="en-US" sz="1800"/>
              <a:t>, </a:t>
            </a:r>
            <a:r>
              <a:rPr lang="en-US" sz="1800" err="1"/>
              <a:t>trzeba</a:t>
            </a:r>
            <a:r>
              <a:rPr lang="en-US" sz="1800"/>
              <a:t> </a:t>
            </a:r>
            <a:r>
              <a:rPr lang="en-US" sz="1800" err="1"/>
              <a:t>zrezygnować</a:t>
            </a:r>
            <a:r>
              <a:rPr lang="en-US" sz="1800"/>
              <a:t> ze </a:t>
            </a:r>
            <a:r>
              <a:rPr lang="en-US" sz="1800" err="1"/>
              <a:t>swoich</a:t>
            </a:r>
            <a:r>
              <a:rPr lang="en-US" sz="1800"/>
              <a:t> </a:t>
            </a:r>
            <a:r>
              <a:rPr lang="en-US" sz="1800" err="1"/>
              <a:t>interesów</a:t>
            </a:r>
            <a:r>
              <a:rPr lang="en-US" sz="1800"/>
              <a:t>.</a:t>
            </a:r>
            <a:endParaRPr lang="en-US" sz="1800">
              <a:ea typeface="Calibri"/>
              <a:cs typeface="Calibri"/>
            </a:endParaRPr>
          </a:p>
        </p:txBody>
      </p:sp>
      <p:sp>
        <p:nvSpPr>
          <p:cNvPr id="8" name="Prostokąt: zaokrąglone rogi 7">
            <a:extLst>
              <a:ext uri="{FF2B5EF4-FFF2-40B4-BE49-F238E27FC236}">
                <a16:creationId xmlns:a16="http://schemas.microsoft.com/office/drawing/2014/main" id="{31A14E72-4022-388E-8404-453BD8D78565}"/>
              </a:ext>
            </a:extLst>
          </p:cNvPr>
          <p:cNvSpPr/>
          <p:nvPr/>
        </p:nvSpPr>
        <p:spPr>
          <a:xfrm>
            <a:off x="8854225" y="496373"/>
            <a:ext cx="3058732" cy="3488028"/>
          </a:xfrm>
          <a:prstGeom prst="roundRect">
            <a:avLst/>
          </a:prstGeom>
          <a:solidFill>
            <a:schemeClr val="accent1">
              <a:lumMod val="40000"/>
              <a:lumOff val="60000"/>
            </a:schemeClr>
          </a:solidFill>
          <a:ln>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pole tekstowe 3">
            <a:extLst>
              <a:ext uri="{FF2B5EF4-FFF2-40B4-BE49-F238E27FC236}">
                <a16:creationId xmlns:a16="http://schemas.microsoft.com/office/drawing/2014/main" id="{3D7726CC-B5DD-51A2-CECE-3A760D5AB704}"/>
              </a:ext>
            </a:extLst>
          </p:cNvPr>
          <p:cNvSpPr txBox="1"/>
          <p:nvPr/>
        </p:nvSpPr>
        <p:spPr>
          <a:xfrm>
            <a:off x="8945294" y="693419"/>
            <a:ext cx="2926080" cy="3118887"/>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indent="-228600">
              <a:lnSpc>
                <a:spcPct val="90000"/>
              </a:lnSpc>
              <a:spcAft>
                <a:spcPts val="600"/>
              </a:spcAft>
              <a:buFont typeface="Arial" panose="020B0604020202020204" pitchFamily="34" charset="0"/>
              <a:buChar char="•"/>
            </a:pPr>
            <a:r>
              <a:rPr lang="en-US" sz="2000"/>
              <a:t>Strategia ,,wygrana-wygrana" opiera się więc na myśleniu w kategoriach ,,my", a nie ,,ja". Takie podejście oznacza nie nic innego jak kompromis, który mimo rozwiązania konfliktu powoduje, że żadna strona nie jest całkowicie zadowolona. </a:t>
            </a:r>
          </a:p>
        </p:txBody>
      </p:sp>
      <p:pic>
        <p:nvPicPr>
          <p:cNvPr id="10" name="Grafika 9" descr="Sala posiedzeń z wypełnieniem pełnym">
            <a:extLst>
              <a:ext uri="{FF2B5EF4-FFF2-40B4-BE49-F238E27FC236}">
                <a16:creationId xmlns:a16="http://schemas.microsoft.com/office/drawing/2014/main" id="{2F71DDC6-8A41-41E3-31DC-02F190216D9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019505" y="5107547"/>
            <a:ext cx="2159357" cy="2148625"/>
          </a:xfrm>
          <a:prstGeom prst="rect">
            <a:avLst/>
          </a:prstGeom>
        </p:spPr>
      </p:pic>
      <p:pic>
        <p:nvPicPr>
          <p:cNvPr id="21" name="Grafika 20" descr="Trofeum z wypełnieniem pełnym">
            <a:extLst>
              <a:ext uri="{FF2B5EF4-FFF2-40B4-BE49-F238E27FC236}">
                <a16:creationId xmlns:a16="http://schemas.microsoft.com/office/drawing/2014/main" id="{A6BC52D5-571D-E42B-9240-C69D206AAFE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960000">
            <a:off x="1264980" y="3744887"/>
            <a:ext cx="1590541" cy="1590541"/>
          </a:xfrm>
          <a:prstGeom prst="rect">
            <a:avLst/>
          </a:prstGeom>
        </p:spPr>
      </p:pic>
    </p:spTree>
    <p:extLst>
      <p:ext uri="{BB962C8B-B14F-4D97-AF65-F5344CB8AC3E}">
        <p14:creationId xmlns:p14="http://schemas.microsoft.com/office/powerpoint/2010/main" val="2439088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 name="Owal 62">
            <a:extLst>
              <a:ext uri="{FF2B5EF4-FFF2-40B4-BE49-F238E27FC236}">
                <a16:creationId xmlns:a16="http://schemas.microsoft.com/office/drawing/2014/main" id="{AAF203E9-2D5A-6C26-D6E9-88A211612173}"/>
              </a:ext>
            </a:extLst>
          </p:cNvPr>
          <p:cNvSpPr/>
          <p:nvPr/>
        </p:nvSpPr>
        <p:spPr>
          <a:xfrm>
            <a:off x="442710" y="971281"/>
            <a:ext cx="4411014" cy="3970985"/>
          </a:xfrm>
          <a:prstGeom prst="ellipse">
            <a:avLst/>
          </a:prstGeom>
          <a:solidFill>
            <a:schemeClr val="accent1">
              <a:lumMod val="40000"/>
              <a:lumOff val="60000"/>
            </a:schemeClr>
          </a:solidFill>
          <a:ln>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 name="Rectangle 11">
            <a:extLst>
              <a:ext uri="{FF2B5EF4-FFF2-40B4-BE49-F238E27FC236}">
                <a16:creationId xmlns:a16="http://schemas.microsoft.com/office/drawing/2014/main" id="{4845A0EE-C4C8-4AE1-B3C6-1261368AC0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ole tekstowe 3">
            <a:extLst>
              <a:ext uri="{FF2B5EF4-FFF2-40B4-BE49-F238E27FC236}">
                <a16:creationId xmlns:a16="http://schemas.microsoft.com/office/drawing/2014/main" id="{007CA392-1952-FB67-E4B8-946188932BB9}"/>
              </a:ext>
            </a:extLst>
          </p:cNvPr>
          <p:cNvSpPr txBox="1"/>
          <p:nvPr/>
        </p:nvSpPr>
        <p:spPr>
          <a:xfrm>
            <a:off x="9882" y="361038"/>
            <a:ext cx="5277063" cy="5578816"/>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gn="ctr">
              <a:lnSpc>
                <a:spcPct val="90000"/>
              </a:lnSpc>
              <a:spcBef>
                <a:spcPct val="0"/>
              </a:spcBef>
              <a:spcAft>
                <a:spcPts val="600"/>
              </a:spcAft>
            </a:pPr>
            <a:r>
              <a:rPr lang="en-US" sz="4400" b="1" kern="1200" err="1">
                <a:solidFill>
                  <a:srgbClr val="FFFFFF"/>
                </a:solidFill>
                <a:latin typeface="Book Antiqua"/>
                <a:ea typeface="+mj-ea"/>
                <a:cs typeface="+mj-cs"/>
              </a:rPr>
              <a:t>Poszukiwanie</a:t>
            </a:r>
            <a:r>
              <a:rPr lang="en-US" sz="4400" b="1" kern="1200">
                <a:solidFill>
                  <a:srgbClr val="FFFFFF"/>
                </a:solidFill>
                <a:latin typeface="Book Antiqua"/>
                <a:ea typeface="+mj-ea"/>
                <a:cs typeface="+mj-cs"/>
              </a:rPr>
              <a:t> </a:t>
            </a:r>
            <a:r>
              <a:rPr lang="en-US" sz="4400" b="1" kern="1200" err="1">
                <a:solidFill>
                  <a:srgbClr val="FFFFFF"/>
                </a:solidFill>
                <a:latin typeface="Book Antiqua"/>
                <a:ea typeface="+mj-ea"/>
                <a:cs typeface="+mj-cs"/>
              </a:rPr>
              <a:t>trzeciego</a:t>
            </a:r>
            <a:r>
              <a:rPr lang="en-US" sz="4400" b="1" kern="1200">
                <a:solidFill>
                  <a:srgbClr val="FFFFFF"/>
                </a:solidFill>
                <a:latin typeface="Book Antiqua"/>
                <a:ea typeface="+mj-ea"/>
                <a:cs typeface="+mj-cs"/>
              </a:rPr>
              <a:t> </a:t>
            </a:r>
            <a:r>
              <a:rPr lang="en-US" sz="4400" b="1" kern="1200" err="1">
                <a:solidFill>
                  <a:srgbClr val="FFFFFF"/>
                </a:solidFill>
                <a:latin typeface="Book Antiqua"/>
                <a:ea typeface="+mj-ea"/>
                <a:cs typeface="+mj-cs"/>
              </a:rPr>
              <a:t>wyjścia</a:t>
            </a:r>
            <a:r>
              <a:rPr lang="en-US" sz="4400" b="1" kern="1200">
                <a:solidFill>
                  <a:srgbClr val="FFFFFF"/>
                </a:solidFill>
                <a:latin typeface="Book Antiqua"/>
                <a:ea typeface="+mj-ea"/>
                <a:cs typeface="+mj-cs"/>
              </a:rPr>
              <a:t>, </a:t>
            </a:r>
            <a:r>
              <a:rPr lang="en-US" sz="4400" b="1" kern="1200" err="1">
                <a:solidFill>
                  <a:srgbClr val="FFFFFF"/>
                </a:solidFill>
                <a:latin typeface="Book Antiqua"/>
                <a:ea typeface="+mj-ea"/>
                <a:cs typeface="+mj-cs"/>
              </a:rPr>
              <a:t>czyli</a:t>
            </a:r>
            <a:r>
              <a:rPr lang="en-US" sz="4400" b="1" kern="1200">
                <a:solidFill>
                  <a:srgbClr val="FFFFFF"/>
                </a:solidFill>
                <a:latin typeface="Book Antiqua"/>
                <a:ea typeface="+mj-ea"/>
                <a:cs typeface="+mj-cs"/>
              </a:rPr>
              <a:t> ,,</a:t>
            </a:r>
            <a:r>
              <a:rPr lang="en-US" sz="4400" b="1" err="1">
                <a:solidFill>
                  <a:srgbClr val="FFFFFF"/>
                </a:solidFill>
                <a:latin typeface="Book Antiqua"/>
                <a:ea typeface="+mj-ea"/>
                <a:cs typeface="+mj-cs"/>
              </a:rPr>
              <a:t>wygrana</a:t>
            </a:r>
            <a:r>
              <a:rPr lang="en-US" sz="4400" b="1">
                <a:solidFill>
                  <a:srgbClr val="FFFFFF"/>
                </a:solidFill>
                <a:latin typeface="Book Antiqua"/>
                <a:ea typeface="+mj-ea"/>
                <a:cs typeface="+mj-cs"/>
              </a:rPr>
              <a:t>-</a:t>
            </a:r>
            <a:endParaRPr lang="pl-PL"/>
          </a:p>
          <a:p>
            <a:pPr algn="ctr">
              <a:lnSpc>
                <a:spcPct val="90000"/>
              </a:lnSpc>
              <a:spcBef>
                <a:spcPct val="0"/>
              </a:spcBef>
              <a:spcAft>
                <a:spcPts val="600"/>
              </a:spcAft>
            </a:pPr>
            <a:r>
              <a:rPr lang="en-US" sz="4400" b="1" err="1">
                <a:solidFill>
                  <a:srgbClr val="FFFFFF"/>
                </a:solidFill>
                <a:latin typeface="Book Antiqua"/>
                <a:ea typeface="+mj-ea"/>
                <a:cs typeface="+mj-cs"/>
              </a:rPr>
              <a:t>wygrana</a:t>
            </a:r>
            <a:r>
              <a:rPr lang="en-US" sz="4400" b="1" kern="1200">
                <a:solidFill>
                  <a:srgbClr val="FFFFFF"/>
                </a:solidFill>
                <a:latin typeface="Book Antiqua"/>
                <a:ea typeface="+mj-ea"/>
                <a:cs typeface="+mj-cs"/>
              </a:rPr>
              <a:t>" w </a:t>
            </a:r>
            <a:r>
              <a:rPr lang="en-US" sz="4400" b="1" kern="1200" err="1">
                <a:solidFill>
                  <a:srgbClr val="FFFFFF"/>
                </a:solidFill>
                <a:latin typeface="Book Antiqua"/>
                <a:ea typeface="+mj-ea"/>
                <a:cs typeface="+mj-cs"/>
              </a:rPr>
              <a:t>praktyce</a:t>
            </a:r>
            <a:endParaRPr lang="en-US" sz="4400" b="1" kern="1200">
              <a:solidFill>
                <a:srgbClr val="FFFFFF"/>
              </a:solidFill>
              <a:latin typeface="Book Antiqua"/>
              <a:ea typeface="+mj-ea"/>
              <a:cs typeface="+mj-cs"/>
            </a:endParaRPr>
          </a:p>
        </p:txBody>
      </p:sp>
      <p:sp>
        <p:nvSpPr>
          <p:cNvPr id="49" name="Prostokąt: zaokrąglone rogi 48">
            <a:extLst>
              <a:ext uri="{FF2B5EF4-FFF2-40B4-BE49-F238E27FC236}">
                <a16:creationId xmlns:a16="http://schemas.microsoft.com/office/drawing/2014/main" id="{7A89325F-01B1-67E9-B3EE-553EDE98F11E}"/>
              </a:ext>
            </a:extLst>
          </p:cNvPr>
          <p:cNvSpPr/>
          <p:nvPr/>
        </p:nvSpPr>
        <p:spPr>
          <a:xfrm>
            <a:off x="5470838" y="64394"/>
            <a:ext cx="3230449" cy="2532844"/>
          </a:xfrm>
          <a:prstGeom prst="roundRect">
            <a:avLst/>
          </a:prstGeom>
          <a:solidFill>
            <a:schemeClr val="accent1">
              <a:lumMod val="40000"/>
              <a:lumOff val="60000"/>
            </a:schemeClr>
          </a:solidFill>
          <a:ln>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pole tekstowe 4">
            <a:extLst>
              <a:ext uri="{FF2B5EF4-FFF2-40B4-BE49-F238E27FC236}">
                <a16:creationId xmlns:a16="http://schemas.microsoft.com/office/drawing/2014/main" id="{BDEC71D0-9537-BD22-3521-11933460D920}"/>
              </a:ext>
            </a:extLst>
          </p:cNvPr>
          <p:cNvSpPr txBox="1"/>
          <p:nvPr/>
        </p:nvSpPr>
        <p:spPr>
          <a:xfrm>
            <a:off x="5602310" y="167538"/>
            <a:ext cx="3229602" cy="31252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a:lnSpc>
                <a:spcPct val="90000"/>
              </a:lnSpc>
              <a:spcAft>
                <a:spcPts val="600"/>
              </a:spcAft>
            </a:pPr>
            <a:r>
              <a:rPr lang="pl-PL">
                <a:ea typeface="Calibri"/>
                <a:cs typeface="Calibri"/>
              </a:rPr>
              <a:t>Często działanie zgodnie ze strategią ,,</a:t>
            </a:r>
            <a:r>
              <a:rPr lang="pl-PL" err="1">
                <a:ea typeface="Calibri"/>
                <a:cs typeface="Calibri"/>
              </a:rPr>
              <a:t>wygrana-wygrana</a:t>
            </a:r>
            <a:r>
              <a:rPr lang="pl-PL">
                <a:ea typeface="Calibri"/>
                <a:cs typeface="Calibri"/>
              </a:rPr>
              <a:t>" jest trudne.</a:t>
            </a:r>
          </a:p>
          <a:p>
            <a:pPr>
              <a:lnSpc>
                <a:spcPct val="90000"/>
              </a:lnSpc>
              <a:spcAft>
                <a:spcPts val="600"/>
              </a:spcAft>
            </a:pPr>
            <a:r>
              <a:rPr lang="pl-PL">
                <a:ea typeface="Calibri"/>
                <a:cs typeface="Calibri"/>
              </a:rPr>
              <a:t>W ciężkiej sytuacji strony nie wierzą, że jest jakieś trzecie wyjście. Trzymają się swojego stanowiska i nie poszukują rozwiązań, które będą pasowały wszystkim</a:t>
            </a:r>
          </a:p>
          <a:p>
            <a:pPr>
              <a:lnSpc>
                <a:spcPct val="90000"/>
              </a:lnSpc>
              <a:spcAft>
                <a:spcPts val="600"/>
              </a:spcAft>
            </a:pPr>
            <a:endParaRPr lang="pl-PL">
              <a:ea typeface="Calibri"/>
              <a:cs typeface="Calibri"/>
            </a:endParaRPr>
          </a:p>
        </p:txBody>
      </p:sp>
      <p:sp>
        <p:nvSpPr>
          <p:cNvPr id="7" name="pole tekstowe 6">
            <a:extLst>
              <a:ext uri="{FF2B5EF4-FFF2-40B4-BE49-F238E27FC236}">
                <a16:creationId xmlns:a16="http://schemas.microsoft.com/office/drawing/2014/main" id="{F0960496-6C82-FE7A-0614-7B8D2FA0F1E4}"/>
              </a:ext>
            </a:extLst>
          </p:cNvPr>
          <p:cNvSpPr txBox="1"/>
          <p:nvPr/>
        </p:nvSpPr>
        <p:spPr>
          <a:xfrm>
            <a:off x="5734565" y="3204806"/>
            <a:ext cx="5413016" cy="32970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Aft>
                <a:spcPts val="600"/>
              </a:spcAft>
            </a:pPr>
            <a:r>
              <a:rPr lang="pl-PL">
                <a:ea typeface="Calibri"/>
                <a:cs typeface="Calibri"/>
              </a:rPr>
              <a:t>Dlatego w takich sytuacjach należy przestrzegać zasad skutecznych negocjacji oraz wykorzystywać potrzebne umiejętności lub cechy np..</a:t>
            </a:r>
          </a:p>
          <a:p>
            <a:pPr marL="285750" indent="-285750">
              <a:lnSpc>
                <a:spcPct val="90000"/>
              </a:lnSpc>
              <a:spcAft>
                <a:spcPts val="600"/>
              </a:spcAft>
              <a:buFont typeface="Calibri"/>
              <a:buChar char="-"/>
            </a:pPr>
            <a:r>
              <a:rPr lang="pl-PL">
                <a:ea typeface="Calibri"/>
                <a:cs typeface="Calibri"/>
              </a:rPr>
              <a:t>Staranne przygotowanie</a:t>
            </a:r>
          </a:p>
          <a:p>
            <a:pPr marL="285750" indent="-285750">
              <a:lnSpc>
                <a:spcPct val="90000"/>
              </a:lnSpc>
              <a:spcAft>
                <a:spcPts val="600"/>
              </a:spcAft>
              <a:buFont typeface="Calibri"/>
              <a:buChar char="-"/>
            </a:pPr>
            <a:r>
              <a:rPr lang="pl-PL">
                <a:ea typeface="Calibri"/>
                <a:cs typeface="Calibri"/>
              </a:rPr>
              <a:t>Błyskotliwość</a:t>
            </a:r>
          </a:p>
          <a:p>
            <a:pPr marL="285750" indent="-285750">
              <a:lnSpc>
                <a:spcPct val="90000"/>
              </a:lnSpc>
              <a:spcAft>
                <a:spcPts val="600"/>
              </a:spcAft>
              <a:buFont typeface="Calibri"/>
              <a:buChar char="-"/>
            </a:pPr>
            <a:r>
              <a:rPr lang="pl-PL">
                <a:ea typeface="Calibri"/>
                <a:cs typeface="Calibri"/>
              </a:rPr>
              <a:t>Precyzja wyrażania myśli</a:t>
            </a:r>
          </a:p>
          <a:p>
            <a:pPr marL="285750" indent="-285750">
              <a:lnSpc>
                <a:spcPct val="90000"/>
              </a:lnSpc>
              <a:spcAft>
                <a:spcPts val="600"/>
              </a:spcAft>
              <a:buFont typeface="Calibri"/>
              <a:buChar char="-"/>
            </a:pPr>
            <a:r>
              <a:rPr lang="pl-PL">
                <a:ea typeface="Calibri"/>
                <a:cs typeface="Calibri"/>
              </a:rPr>
              <a:t>Uważne słuchanie</a:t>
            </a:r>
          </a:p>
          <a:p>
            <a:pPr marL="285750" indent="-285750">
              <a:lnSpc>
                <a:spcPct val="90000"/>
              </a:lnSpc>
              <a:spcAft>
                <a:spcPts val="600"/>
              </a:spcAft>
              <a:buFont typeface="Calibri"/>
              <a:buChar char="-"/>
            </a:pPr>
            <a:r>
              <a:rPr lang="pl-PL">
                <a:ea typeface="Calibri"/>
                <a:cs typeface="Calibri"/>
              </a:rPr>
              <a:t>Prawidłowa ocena</a:t>
            </a:r>
          </a:p>
          <a:p>
            <a:pPr marL="285750" indent="-285750">
              <a:lnSpc>
                <a:spcPct val="90000"/>
              </a:lnSpc>
              <a:spcAft>
                <a:spcPts val="600"/>
              </a:spcAft>
              <a:buFont typeface="Calibri"/>
              <a:buChar char="-"/>
            </a:pPr>
            <a:r>
              <a:rPr lang="pl-PL">
                <a:ea typeface="Calibri"/>
                <a:cs typeface="Calibri"/>
              </a:rPr>
              <a:t>Uczciwość</a:t>
            </a:r>
          </a:p>
          <a:p>
            <a:pPr marL="285750" indent="-285750">
              <a:lnSpc>
                <a:spcPct val="90000"/>
              </a:lnSpc>
              <a:spcAft>
                <a:spcPts val="600"/>
              </a:spcAft>
              <a:buFont typeface="Calibri"/>
              <a:buChar char="-"/>
            </a:pPr>
            <a:r>
              <a:rPr lang="pl-PL">
                <a:ea typeface="Calibri"/>
                <a:cs typeface="Calibri"/>
              </a:rPr>
              <a:t>Perswazja</a:t>
            </a:r>
          </a:p>
          <a:p>
            <a:pPr marL="285750" indent="-285750">
              <a:lnSpc>
                <a:spcPct val="90000"/>
              </a:lnSpc>
              <a:spcAft>
                <a:spcPts val="600"/>
              </a:spcAft>
              <a:buFont typeface="Calibri"/>
              <a:buChar char="-"/>
            </a:pPr>
            <a:r>
              <a:rPr lang="pl-PL" err="1">
                <a:ea typeface="Calibri"/>
                <a:cs typeface="Calibri"/>
              </a:rPr>
              <a:t>Cierpliwść</a:t>
            </a:r>
            <a:endParaRPr lang="pl-PL">
              <a:ea typeface="Calibri"/>
              <a:cs typeface="Calibri"/>
            </a:endParaRPr>
          </a:p>
          <a:p>
            <a:pPr marL="285750" indent="-285750">
              <a:lnSpc>
                <a:spcPct val="90000"/>
              </a:lnSpc>
              <a:spcAft>
                <a:spcPts val="600"/>
              </a:spcAft>
              <a:buFont typeface="Calibri"/>
              <a:buChar char="-"/>
            </a:pPr>
            <a:endParaRPr lang="pl-PL" sz="1600">
              <a:ea typeface="Calibri"/>
              <a:cs typeface="Calibri"/>
            </a:endParaRPr>
          </a:p>
          <a:p>
            <a:pPr marL="285750" indent="-285750">
              <a:lnSpc>
                <a:spcPct val="90000"/>
              </a:lnSpc>
              <a:spcAft>
                <a:spcPts val="600"/>
              </a:spcAft>
              <a:buFont typeface="Calibri"/>
              <a:buChar char="-"/>
            </a:pPr>
            <a:endParaRPr lang="pl-PL" sz="1300">
              <a:ea typeface="Calibri"/>
              <a:cs typeface="Calibri"/>
            </a:endParaRPr>
          </a:p>
        </p:txBody>
      </p:sp>
      <p:sp>
        <p:nvSpPr>
          <p:cNvPr id="6" name="pole tekstowe 5">
            <a:extLst>
              <a:ext uri="{FF2B5EF4-FFF2-40B4-BE49-F238E27FC236}">
                <a16:creationId xmlns:a16="http://schemas.microsoft.com/office/drawing/2014/main" id="{6A3B7B37-3468-3DB9-2030-8C08B86B16C8}"/>
              </a:ext>
            </a:extLst>
          </p:cNvPr>
          <p:cNvSpPr txBox="1"/>
          <p:nvPr/>
        </p:nvSpPr>
        <p:spPr>
          <a:xfrm>
            <a:off x="8832760" y="152109"/>
            <a:ext cx="3441723" cy="31469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2500" lnSpcReduction="10000"/>
          </a:bodyPr>
          <a:lstStyle/>
          <a:p>
            <a:pPr>
              <a:lnSpc>
                <a:spcPct val="90000"/>
              </a:lnSpc>
              <a:spcAft>
                <a:spcPts val="600"/>
              </a:spcAft>
            </a:pPr>
            <a:r>
              <a:rPr lang="pl-PL">
                <a:ea typeface="Calibri"/>
                <a:cs typeface="Calibri"/>
              </a:rPr>
              <a:t>Przykład: </a:t>
            </a:r>
          </a:p>
          <a:p>
            <a:pPr>
              <a:lnSpc>
                <a:spcPct val="90000"/>
              </a:lnSpc>
              <a:spcAft>
                <a:spcPts val="600"/>
              </a:spcAft>
            </a:pPr>
            <a:r>
              <a:rPr lang="pl-PL">
                <a:ea typeface="Calibri"/>
                <a:cs typeface="Calibri"/>
              </a:rPr>
              <a:t>Uczniowie zimą kłócą się o otwarcie okien w sali. Połowa uczniów uważa, że jest za gorąco i należy otworzyć okna. Reszta klasy siedząca przy oknach, nie chce się zgodzić z obawy przed zachorowaniem. Wybucha więc awantura, kto powinien ustąpić. Uczniowie nie zauważają , że problemem nie jest kwestia otwarcia okien, tylko za wysokiej temperatury w pomieszczeniu, a do jej obniżenia wystarczy zakręcenie kaloryferów.</a:t>
            </a:r>
          </a:p>
        </p:txBody>
      </p:sp>
      <mc:AlternateContent xmlns:mc="http://schemas.openxmlformats.org/markup-compatibility/2006" xmlns:p14="http://schemas.microsoft.com/office/powerpoint/2010/main">
        <mc:Choice Requires="p14">
          <p:contentPart p14:bwMode="auto" r:id="rId2">
            <p14:nvContentPartPr>
              <p14:cNvPr id="52" name="Pismo odręczne 51">
                <a:extLst>
                  <a:ext uri="{FF2B5EF4-FFF2-40B4-BE49-F238E27FC236}">
                    <a16:creationId xmlns:a16="http://schemas.microsoft.com/office/drawing/2014/main" id="{CDF31E02-64A3-5369-3F6A-EA1FAE865CD1}"/>
                  </a:ext>
                </a:extLst>
              </p14:cNvPr>
              <p14:cNvContentPartPr/>
              <p14:nvPr/>
            </p14:nvContentPartPr>
            <p14:xfrm>
              <a:off x="5873302" y="4164168"/>
              <a:ext cx="13415" cy="13415"/>
            </p14:xfrm>
          </p:contentPart>
        </mc:Choice>
        <mc:Fallback xmlns="">
          <p:pic>
            <p:nvPicPr>
              <p:cNvPr id="52" name="Pismo odręczne 51">
                <a:extLst>
                  <a:ext uri="{FF2B5EF4-FFF2-40B4-BE49-F238E27FC236}">
                    <a16:creationId xmlns:a16="http://schemas.microsoft.com/office/drawing/2014/main" id="{CDF31E02-64A3-5369-3F6A-EA1FAE865CD1}"/>
                  </a:ext>
                </a:extLst>
              </p:cNvPr>
              <p:cNvPicPr/>
              <p:nvPr/>
            </p:nvPicPr>
            <p:blipFill>
              <a:blip r:embed="rId3"/>
              <a:stretch>
                <a:fillRect/>
              </a:stretch>
            </p:blipFill>
            <p:spPr>
              <a:xfrm>
                <a:off x="3861052" y="139668"/>
                <a:ext cx="4024500" cy="8049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3" name="Pismo odręczne 52">
                <a:extLst>
                  <a:ext uri="{FF2B5EF4-FFF2-40B4-BE49-F238E27FC236}">
                    <a16:creationId xmlns:a16="http://schemas.microsoft.com/office/drawing/2014/main" id="{3AF53D5F-BFC5-C168-A1FA-7F4B3F24B9AE}"/>
                  </a:ext>
                </a:extLst>
              </p14:cNvPr>
              <p14:cNvContentPartPr/>
              <p14:nvPr/>
            </p14:nvContentPartPr>
            <p14:xfrm>
              <a:off x="5884035" y="4529071"/>
              <a:ext cx="13415" cy="13415"/>
            </p14:xfrm>
          </p:contentPart>
        </mc:Choice>
        <mc:Fallback xmlns="">
          <p:pic>
            <p:nvPicPr>
              <p:cNvPr id="53" name="Pismo odręczne 52">
                <a:extLst>
                  <a:ext uri="{FF2B5EF4-FFF2-40B4-BE49-F238E27FC236}">
                    <a16:creationId xmlns:a16="http://schemas.microsoft.com/office/drawing/2014/main" id="{3AF53D5F-BFC5-C168-A1FA-7F4B3F24B9AE}"/>
                  </a:ext>
                </a:extLst>
              </p:cNvPr>
              <p:cNvPicPr/>
              <p:nvPr/>
            </p:nvPicPr>
            <p:blipFill>
              <a:blip r:embed="rId3"/>
              <a:stretch>
                <a:fillRect/>
              </a:stretch>
            </p:blipFill>
            <p:spPr>
              <a:xfrm>
                <a:off x="3871785" y="504571"/>
                <a:ext cx="4024500" cy="8049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4" name="Pismo odręczne 53">
                <a:extLst>
                  <a:ext uri="{FF2B5EF4-FFF2-40B4-BE49-F238E27FC236}">
                    <a16:creationId xmlns:a16="http://schemas.microsoft.com/office/drawing/2014/main" id="{C8E44F93-E047-B4A9-3AE9-A73FB1F32BA2}"/>
                  </a:ext>
                </a:extLst>
              </p14:cNvPr>
              <p14:cNvContentPartPr/>
              <p14:nvPr/>
            </p14:nvContentPartPr>
            <p14:xfrm>
              <a:off x="5884035" y="4818844"/>
              <a:ext cx="13415" cy="13415"/>
            </p14:xfrm>
          </p:contentPart>
        </mc:Choice>
        <mc:Fallback xmlns="">
          <p:pic>
            <p:nvPicPr>
              <p:cNvPr id="54" name="Pismo odręczne 53">
                <a:extLst>
                  <a:ext uri="{FF2B5EF4-FFF2-40B4-BE49-F238E27FC236}">
                    <a16:creationId xmlns:a16="http://schemas.microsoft.com/office/drawing/2014/main" id="{C8E44F93-E047-B4A9-3AE9-A73FB1F32BA2}"/>
                  </a:ext>
                </a:extLst>
              </p:cNvPr>
              <p:cNvPicPr/>
              <p:nvPr/>
            </p:nvPicPr>
            <p:blipFill>
              <a:blip r:embed="rId3"/>
              <a:stretch>
                <a:fillRect/>
              </a:stretch>
            </p:blipFill>
            <p:spPr>
              <a:xfrm>
                <a:off x="3871785" y="794344"/>
                <a:ext cx="4024500" cy="8049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5" name="Pismo odręczne 54">
                <a:extLst>
                  <a:ext uri="{FF2B5EF4-FFF2-40B4-BE49-F238E27FC236}">
                    <a16:creationId xmlns:a16="http://schemas.microsoft.com/office/drawing/2014/main" id="{31D3EB2A-2259-E293-B0E1-387AF3EC5878}"/>
                  </a:ext>
                </a:extLst>
              </p14:cNvPr>
              <p14:cNvContentPartPr/>
              <p14:nvPr/>
            </p14:nvContentPartPr>
            <p14:xfrm>
              <a:off x="5873302" y="5130084"/>
              <a:ext cx="13415" cy="13415"/>
            </p14:xfrm>
          </p:contentPart>
        </mc:Choice>
        <mc:Fallback xmlns="">
          <p:pic>
            <p:nvPicPr>
              <p:cNvPr id="55" name="Pismo odręczne 54">
                <a:extLst>
                  <a:ext uri="{FF2B5EF4-FFF2-40B4-BE49-F238E27FC236}">
                    <a16:creationId xmlns:a16="http://schemas.microsoft.com/office/drawing/2014/main" id="{31D3EB2A-2259-E293-B0E1-387AF3EC5878}"/>
                  </a:ext>
                </a:extLst>
              </p:cNvPr>
              <p:cNvPicPr/>
              <p:nvPr/>
            </p:nvPicPr>
            <p:blipFill>
              <a:blip r:embed="rId3"/>
              <a:stretch>
                <a:fillRect/>
              </a:stretch>
            </p:blipFill>
            <p:spPr>
              <a:xfrm>
                <a:off x="3861052" y="1105584"/>
                <a:ext cx="4024500" cy="8049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6" name="Pismo odręczne 55">
                <a:extLst>
                  <a:ext uri="{FF2B5EF4-FFF2-40B4-BE49-F238E27FC236}">
                    <a16:creationId xmlns:a16="http://schemas.microsoft.com/office/drawing/2014/main" id="{D8AE0354-0BDA-CF82-8E34-9F06ED1A0DDA}"/>
                  </a:ext>
                </a:extLst>
              </p14:cNvPr>
              <p14:cNvContentPartPr/>
              <p14:nvPr/>
            </p14:nvContentPartPr>
            <p14:xfrm>
              <a:off x="5873302" y="5452056"/>
              <a:ext cx="13415" cy="13415"/>
            </p14:xfrm>
          </p:contentPart>
        </mc:Choice>
        <mc:Fallback xmlns="">
          <p:pic>
            <p:nvPicPr>
              <p:cNvPr id="56" name="Pismo odręczne 55">
                <a:extLst>
                  <a:ext uri="{FF2B5EF4-FFF2-40B4-BE49-F238E27FC236}">
                    <a16:creationId xmlns:a16="http://schemas.microsoft.com/office/drawing/2014/main" id="{D8AE0354-0BDA-CF82-8E34-9F06ED1A0DDA}"/>
                  </a:ext>
                </a:extLst>
              </p:cNvPr>
              <p:cNvPicPr/>
              <p:nvPr/>
            </p:nvPicPr>
            <p:blipFill>
              <a:blip r:embed="rId3"/>
              <a:stretch>
                <a:fillRect/>
              </a:stretch>
            </p:blipFill>
            <p:spPr>
              <a:xfrm>
                <a:off x="3861052" y="1427556"/>
                <a:ext cx="4024500" cy="8049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7" name="Pismo odręczne 56">
                <a:extLst>
                  <a:ext uri="{FF2B5EF4-FFF2-40B4-BE49-F238E27FC236}">
                    <a16:creationId xmlns:a16="http://schemas.microsoft.com/office/drawing/2014/main" id="{5D4877C6-E9BA-2A4A-B0D8-6F4F2803D07E}"/>
                  </a:ext>
                </a:extLst>
              </p14:cNvPr>
              <p14:cNvContentPartPr/>
              <p14:nvPr/>
            </p14:nvContentPartPr>
            <p14:xfrm>
              <a:off x="5873302" y="5752563"/>
              <a:ext cx="13415" cy="13415"/>
            </p14:xfrm>
          </p:contentPart>
        </mc:Choice>
        <mc:Fallback xmlns="">
          <p:pic>
            <p:nvPicPr>
              <p:cNvPr id="57" name="Pismo odręczne 56">
                <a:extLst>
                  <a:ext uri="{FF2B5EF4-FFF2-40B4-BE49-F238E27FC236}">
                    <a16:creationId xmlns:a16="http://schemas.microsoft.com/office/drawing/2014/main" id="{5D4877C6-E9BA-2A4A-B0D8-6F4F2803D07E}"/>
                  </a:ext>
                </a:extLst>
              </p:cNvPr>
              <p:cNvPicPr/>
              <p:nvPr/>
            </p:nvPicPr>
            <p:blipFill>
              <a:blip r:embed="rId3"/>
              <a:stretch>
                <a:fillRect/>
              </a:stretch>
            </p:blipFill>
            <p:spPr>
              <a:xfrm>
                <a:off x="3861052" y="1728063"/>
                <a:ext cx="4024500" cy="8049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8" name="Pismo odręczne 57">
                <a:extLst>
                  <a:ext uri="{FF2B5EF4-FFF2-40B4-BE49-F238E27FC236}">
                    <a16:creationId xmlns:a16="http://schemas.microsoft.com/office/drawing/2014/main" id="{61A606C9-D1C7-0F71-709C-14469CD0B90F}"/>
                  </a:ext>
                </a:extLst>
              </p14:cNvPr>
              <p14:cNvContentPartPr/>
              <p14:nvPr/>
            </p14:nvContentPartPr>
            <p14:xfrm>
              <a:off x="5873302" y="6085268"/>
              <a:ext cx="13415" cy="13415"/>
            </p14:xfrm>
          </p:contentPart>
        </mc:Choice>
        <mc:Fallback xmlns="">
          <p:pic>
            <p:nvPicPr>
              <p:cNvPr id="58" name="Pismo odręczne 57">
                <a:extLst>
                  <a:ext uri="{FF2B5EF4-FFF2-40B4-BE49-F238E27FC236}">
                    <a16:creationId xmlns:a16="http://schemas.microsoft.com/office/drawing/2014/main" id="{61A606C9-D1C7-0F71-709C-14469CD0B90F}"/>
                  </a:ext>
                </a:extLst>
              </p:cNvPr>
              <p:cNvPicPr/>
              <p:nvPr/>
            </p:nvPicPr>
            <p:blipFill>
              <a:blip r:embed="rId3"/>
              <a:stretch>
                <a:fillRect/>
              </a:stretch>
            </p:blipFill>
            <p:spPr>
              <a:xfrm>
                <a:off x="3861052" y="2060768"/>
                <a:ext cx="4024500" cy="8049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9" name="Pismo odręczne 58">
                <a:extLst>
                  <a:ext uri="{FF2B5EF4-FFF2-40B4-BE49-F238E27FC236}">
                    <a16:creationId xmlns:a16="http://schemas.microsoft.com/office/drawing/2014/main" id="{46B93FCF-56EC-9728-2292-1FF526F25A2C}"/>
                  </a:ext>
                </a:extLst>
              </p14:cNvPr>
              <p14:cNvContentPartPr/>
              <p14:nvPr/>
            </p14:nvContentPartPr>
            <p14:xfrm>
              <a:off x="5862570" y="6385774"/>
              <a:ext cx="13415" cy="13415"/>
            </p14:xfrm>
          </p:contentPart>
        </mc:Choice>
        <mc:Fallback xmlns="">
          <p:pic>
            <p:nvPicPr>
              <p:cNvPr id="59" name="Pismo odręczne 58">
                <a:extLst>
                  <a:ext uri="{FF2B5EF4-FFF2-40B4-BE49-F238E27FC236}">
                    <a16:creationId xmlns:a16="http://schemas.microsoft.com/office/drawing/2014/main" id="{46B93FCF-56EC-9728-2292-1FF526F25A2C}"/>
                  </a:ext>
                </a:extLst>
              </p:cNvPr>
              <p:cNvPicPr/>
              <p:nvPr/>
            </p:nvPicPr>
            <p:blipFill>
              <a:blip r:embed="rId3"/>
              <a:stretch>
                <a:fillRect/>
              </a:stretch>
            </p:blipFill>
            <p:spPr>
              <a:xfrm>
                <a:off x="3850320" y="2361274"/>
                <a:ext cx="4024500" cy="8049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61" name="Pismo odręczne 60">
                <a:extLst>
                  <a:ext uri="{FF2B5EF4-FFF2-40B4-BE49-F238E27FC236}">
                    <a16:creationId xmlns:a16="http://schemas.microsoft.com/office/drawing/2014/main" id="{62DDB3F1-76F4-59F1-CDDC-6B3B34AF7318}"/>
                  </a:ext>
                </a:extLst>
              </p14:cNvPr>
              <p14:cNvContentPartPr/>
              <p14:nvPr/>
            </p14:nvContentPartPr>
            <p14:xfrm>
              <a:off x="8889106" y="281725"/>
              <a:ext cx="804003" cy="21707"/>
            </p14:xfrm>
          </p:contentPart>
        </mc:Choice>
        <mc:Fallback xmlns="">
          <p:pic>
            <p:nvPicPr>
              <p:cNvPr id="61" name="Pismo odręczne 60">
                <a:extLst>
                  <a:ext uri="{FF2B5EF4-FFF2-40B4-BE49-F238E27FC236}">
                    <a16:creationId xmlns:a16="http://schemas.microsoft.com/office/drawing/2014/main" id="{62DDB3F1-76F4-59F1-CDDC-6B3B34AF7318}"/>
                  </a:ext>
                </a:extLst>
              </p:cNvPr>
              <p:cNvPicPr/>
              <p:nvPr/>
            </p:nvPicPr>
            <p:blipFill>
              <a:blip r:embed="rId12"/>
              <a:stretch>
                <a:fillRect/>
              </a:stretch>
            </p:blipFill>
            <p:spPr>
              <a:xfrm>
                <a:off x="8835146" y="174969"/>
                <a:ext cx="911563" cy="234863"/>
              </a:xfrm>
              <a:prstGeom prst="rect">
                <a:avLst/>
              </a:prstGeom>
            </p:spPr>
          </p:pic>
        </mc:Fallback>
      </mc:AlternateContent>
      <p:pic>
        <p:nvPicPr>
          <p:cNvPr id="65" name="Grafika 64" descr="Sukces grupowy z wypełnieniem pełnym">
            <a:extLst>
              <a:ext uri="{FF2B5EF4-FFF2-40B4-BE49-F238E27FC236}">
                <a16:creationId xmlns:a16="http://schemas.microsoft.com/office/drawing/2014/main" id="{30111845-D3C4-1D1D-4CB7-17783C7018B2}"/>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545393" y="5010956"/>
            <a:ext cx="1837385" cy="1848118"/>
          </a:xfrm>
          <a:prstGeom prst="rect">
            <a:avLst/>
          </a:prstGeom>
        </p:spPr>
      </p:pic>
    </p:spTree>
    <p:extLst>
      <p:ext uri="{BB962C8B-B14F-4D97-AF65-F5344CB8AC3E}">
        <p14:creationId xmlns:p14="http://schemas.microsoft.com/office/powerpoint/2010/main" val="2679239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E214AA7-F028-4A0D-8698-61AEC754D1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1598340"/>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ytuł 1">
            <a:extLst>
              <a:ext uri="{FF2B5EF4-FFF2-40B4-BE49-F238E27FC236}">
                <a16:creationId xmlns:a16="http://schemas.microsoft.com/office/drawing/2014/main" id="{FB56B17A-026D-545A-D75F-5DF5240420A7}"/>
              </a:ext>
            </a:extLst>
          </p:cNvPr>
          <p:cNvSpPr>
            <a:spLocks noGrp="1"/>
          </p:cNvSpPr>
          <p:nvPr>
            <p:ph type="title"/>
          </p:nvPr>
        </p:nvSpPr>
        <p:spPr>
          <a:xfrm>
            <a:off x="1159933" y="995318"/>
            <a:ext cx="9872134" cy="1193968"/>
          </a:xfrm>
          <a:solidFill>
            <a:srgbClr val="FFFFFF"/>
          </a:solidFill>
          <a:ln w="38100">
            <a:solidFill>
              <a:srgbClr val="7F7F7F"/>
            </a:solidFill>
            <a:miter lim="800000"/>
          </a:ln>
        </p:spPr>
        <p:txBody>
          <a:bodyPr vert="horz" lIns="91440" tIns="45720" rIns="91440" bIns="45720" rtlCol="0" anchor="ctr">
            <a:normAutofit/>
          </a:bodyPr>
          <a:lstStyle/>
          <a:p>
            <a:pPr algn="ctr"/>
            <a:r>
              <a:rPr lang="en-US" sz="3600" kern="1200">
                <a:solidFill>
                  <a:srgbClr val="3F3F3F"/>
                </a:solidFill>
                <a:latin typeface="+mj-lt"/>
                <a:ea typeface="+mj-ea"/>
                <a:cs typeface="+mj-cs"/>
              </a:rPr>
              <a:t>Kompromisy		</a:t>
            </a:r>
          </a:p>
        </p:txBody>
      </p:sp>
      <p:sp>
        <p:nvSpPr>
          <p:cNvPr id="3" name="Symbol zastępczy zawartości 2">
            <a:extLst>
              <a:ext uri="{FF2B5EF4-FFF2-40B4-BE49-F238E27FC236}">
                <a16:creationId xmlns:a16="http://schemas.microsoft.com/office/drawing/2014/main" id="{CD6BBA80-4B82-3E64-C1DA-268C87F1417C}"/>
              </a:ext>
            </a:extLst>
          </p:cNvPr>
          <p:cNvSpPr>
            <a:spLocks noGrp="1"/>
          </p:cNvSpPr>
          <p:nvPr>
            <p:ph idx="1"/>
          </p:nvPr>
        </p:nvSpPr>
        <p:spPr>
          <a:xfrm>
            <a:off x="1476915" y="2888250"/>
            <a:ext cx="4297351" cy="2959777"/>
          </a:xfrm>
        </p:spPr>
        <p:txBody>
          <a:bodyPr vert="horz" lIns="91440" tIns="45720" rIns="91440" bIns="45720" rtlCol="0" anchor="t">
            <a:normAutofit/>
          </a:bodyPr>
          <a:lstStyle/>
          <a:p>
            <a:pPr marL="0" indent="0">
              <a:buNone/>
            </a:pPr>
            <a:r>
              <a:rPr lang="en-US" sz="2000"/>
              <a:t>CZYM JEST KOMPROMIS?</a:t>
            </a:r>
            <a:endParaRPr lang="pl-PL"/>
          </a:p>
          <a:p>
            <a:pPr marL="0"/>
            <a:r>
              <a:rPr lang="en-US" sz="2000" err="1"/>
              <a:t>Kompromis</a:t>
            </a:r>
            <a:r>
              <a:rPr lang="en-US" sz="2000"/>
              <a:t> </a:t>
            </a:r>
            <a:r>
              <a:rPr lang="pl-PL" sz="2000"/>
              <a:t> to </a:t>
            </a:r>
            <a:r>
              <a:rPr lang="en-US" sz="2000" err="1"/>
              <a:t>metoda</a:t>
            </a:r>
            <a:r>
              <a:rPr lang="en-US" sz="2000"/>
              <a:t> </a:t>
            </a:r>
            <a:r>
              <a:rPr lang="en-US" sz="2000" err="1"/>
              <a:t>rozwiązywania</a:t>
            </a:r>
            <a:r>
              <a:rPr lang="en-US" sz="2000"/>
              <a:t> </a:t>
            </a:r>
            <a:r>
              <a:rPr lang="en-US" sz="2000" err="1"/>
              <a:t>konfliktu</a:t>
            </a:r>
            <a:r>
              <a:rPr lang="en-US" sz="2000"/>
              <a:t> </a:t>
            </a:r>
            <a:r>
              <a:rPr lang="en-US" sz="2000" err="1"/>
              <a:t>polegająca</a:t>
            </a:r>
            <a:r>
              <a:rPr lang="en-US" sz="2000"/>
              <a:t> </a:t>
            </a:r>
            <a:r>
              <a:rPr lang="en-US" sz="2000" err="1"/>
              <a:t>na</a:t>
            </a:r>
            <a:r>
              <a:rPr lang="en-US" sz="2000"/>
              <a:t> </a:t>
            </a:r>
            <a:r>
              <a:rPr lang="en-US" sz="2000" err="1"/>
              <a:t>wzajemnych</a:t>
            </a:r>
            <a:r>
              <a:rPr lang="en-US" sz="2000"/>
              <a:t> </a:t>
            </a:r>
            <a:r>
              <a:rPr lang="en-US" sz="2000" err="1"/>
              <a:t>ustępstwach</a:t>
            </a:r>
            <a:r>
              <a:rPr lang="en-US" sz="2000"/>
              <a:t> </a:t>
            </a:r>
            <a:r>
              <a:rPr lang="en-US" sz="2000" err="1"/>
              <a:t>i</a:t>
            </a:r>
            <a:r>
              <a:rPr lang="en-US" sz="2000"/>
              <a:t> </a:t>
            </a:r>
            <a:r>
              <a:rPr lang="en-US" sz="2000" err="1"/>
              <a:t>ob</a:t>
            </a:r>
            <a:r>
              <a:rPr lang="pl-PL" sz="2000"/>
              <a:t>o</a:t>
            </a:r>
            <a:r>
              <a:rPr lang="en-US" sz="2000" err="1"/>
              <a:t>pólnym</a:t>
            </a:r>
            <a:r>
              <a:rPr lang="en-US" sz="2000"/>
              <a:t> </a:t>
            </a:r>
            <a:r>
              <a:rPr lang="en-US" sz="2000" err="1"/>
              <a:t>poświęceniu</a:t>
            </a:r>
            <a:r>
              <a:rPr lang="en-US" sz="2000"/>
              <a:t> </a:t>
            </a:r>
            <a:r>
              <a:rPr lang="en-US" sz="2000" err="1"/>
              <a:t>niektórych</a:t>
            </a:r>
            <a:r>
              <a:rPr lang="en-US" sz="2000"/>
              <a:t> </a:t>
            </a:r>
            <a:r>
              <a:rPr lang="en-US" sz="2000" err="1"/>
              <a:t>swoich</a:t>
            </a:r>
            <a:r>
              <a:rPr lang="en-US" sz="2000"/>
              <a:t> </a:t>
            </a:r>
            <a:r>
              <a:rPr lang="en-US" sz="2000" err="1"/>
              <a:t>celów</a:t>
            </a:r>
            <a:r>
              <a:rPr lang="en-US" sz="2000"/>
              <a:t> </a:t>
            </a:r>
            <a:r>
              <a:rPr lang="en-US" sz="2000" err="1"/>
              <a:t>dla</a:t>
            </a:r>
            <a:r>
              <a:rPr lang="en-US" sz="2000"/>
              <a:t> </a:t>
            </a:r>
            <a:r>
              <a:rPr lang="en-US" sz="2000" err="1"/>
              <a:t>osiągnięcia</a:t>
            </a:r>
            <a:r>
              <a:rPr lang="en-US" sz="2000"/>
              <a:t> </a:t>
            </a:r>
            <a:r>
              <a:rPr lang="en-US" sz="2000" err="1"/>
              <a:t>innych</a:t>
            </a:r>
            <a:r>
              <a:rPr lang="en-US" sz="2000"/>
              <a:t> </a:t>
            </a:r>
            <a:r>
              <a:rPr lang="en-US" sz="2000" err="1"/>
              <a:t>celów</a:t>
            </a:r>
            <a:r>
              <a:rPr lang="en-US" sz="2000"/>
              <a:t>.</a:t>
            </a:r>
            <a:endParaRPr lang="en-US" sz="2000">
              <a:ea typeface="Calibri"/>
              <a:cs typeface="Calibri"/>
            </a:endParaRPr>
          </a:p>
        </p:txBody>
      </p:sp>
      <p:cxnSp>
        <p:nvCxnSpPr>
          <p:cNvPr id="28" name="Straight Connector 27">
            <a:extLst>
              <a:ext uri="{FF2B5EF4-FFF2-40B4-BE49-F238E27FC236}">
                <a16:creationId xmlns:a16="http://schemas.microsoft.com/office/drawing/2014/main" id="{D6206FDC-2777-4D7F-AF9C-73413DA664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2888250"/>
            <a:ext cx="0" cy="2769135"/>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sp>
        <p:nvSpPr>
          <p:cNvPr id="4" name="pole tekstowe 3">
            <a:extLst>
              <a:ext uri="{FF2B5EF4-FFF2-40B4-BE49-F238E27FC236}">
                <a16:creationId xmlns:a16="http://schemas.microsoft.com/office/drawing/2014/main" id="{1C7666DB-06F7-EAF3-FC0A-2A286302046F}"/>
              </a:ext>
            </a:extLst>
          </p:cNvPr>
          <p:cNvSpPr txBox="1"/>
          <p:nvPr/>
        </p:nvSpPr>
        <p:spPr>
          <a:xfrm>
            <a:off x="6417730" y="2888249"/>
            <a:ext cx="5012269" cy="3606335"/>
          </a:xfrm>
          <a:prstGeom prst="rect">
            <a:avLst/>
          </a:prstGeom>
        </p:spPr>
        <p:txBody>
          <a:bodyPr vert="horz" lIns="91440" tIns="45720" rIns="91440" bIns="45720" rtlCol="0" anchor="t">
            <a:normAutofit/>
          </a:bodyPr>
          <a:lstStyle/>
          <a:p>
            <a:pPr marL="0">
              <a:lnSpc>
                <a:spcPct val="90000"/>
              </a:lnSpc>
              <a:spcAft>
                <a:spcPts val="600"/>
              </a:spcAft>
            </a:pPr>
            <a:r>
              <a:rPr lang="en-US" sz="2000"/>
              <a:t>DLACZEGO KOMPROMISY SĄ WAŻNE?</a:t>
            </a:r>
            <a:endParaRPr lang="pl-PL"/>
          </a:p>
          <a:p>
            <a:pPr marL="0" indent="-228600">
              <a:lnSpc>
                <a:spcPct val="90000"/>
              </a:lnSpc>
              <a:spcAft>
                <a:spcPts val="600"/>
              </a:spcAft>
              <a:buFont typeface="Arial" panose="020B0604020202020204" pitchFamily="34" charset="0"/>
              <a:buChar char="•"/>
            </a:pPr>
            <a:r>
              <a:rPr lang="en-US" sz="2000" b="0" i="0" err="1">
                <a:effectLst/>
              </a:rPr>
              <a:t>Kompromisy</a:t>
            </a:r>
            <a:r>
              <a:rPr lang="en-US" sz="2000" b="0" i="0">
                <a:effectLst/>
              </a:rPr>
              <a:t> </a:t>
            </a:r>
            <a:r>
              <a:rPr lang="en-US" sz="2000" b="0" i="0" err="1">
                <a:effectLst/>
              </a:rPr>
              <a:t>są</a:t>
            </a:r>
            <a:r>
              <a:rPr lang="en-US" sz="2000" b="0" i="0">
                <a:effectLst/>
              </a:rPr>
              <a:t> </a:t>
            </a:r>
            <a:r>
              <a:rPr lang="en-US" sz="2000" b="0" i="0" err="1">
                <a:effectLst/>
              </a:rPr>
              <a:t>ważne</a:t>
            </a:r>
            <a:r>
              <a:rPr lang="en-US" sz="2000" b="0" i="0">
                <a:effectLst/>
              </a:rPr>
              <a:t>, </a:t>
            </a:r>
            <a:r>
              <a:rPr lang="en-US" sz="2000" b="0" i="0" err="1">
                <a:effectLst/>
              </a:rPr>
              <a:t>ponieważ</a:t>
            </a:r>
            <a:r>
              <a:rPr lang="en-US" sz="2000" b="0" i="0">
                <a:effectLst/>
              </a:rPr>
              <a:t> </a:t>
            </a:r>
            <a:r>
              <a:rPr lang="en-US" sz="2000" b="0" i="0" err="1">
                <a:effectLst/>
              </a:rPr>
              <a:t>pozwalają</a:t>
            </a:r>
            <a:r>
              <a:rPr lang="en-US" sz="2000" b="0" i="0">
                <a:effectLst/>
              </a:rPr>
              <a:t> </a:t>
            </a:r>
            <a:r>
              <a:rPr lang="en-US" sz="2000" b="0" i="0" err="1">
                <a:effectLst/>
              </a:rPr>
              <a:t>na</a:t>
            </a:r>
            <a:r>
              <a:rPr lang="en-US" sz="2000" b="0" i="0">
                <a:effectLst/>
              </a:rPr>
              <a:t> </a:t>
            </a:r>
            <a:r>
              <a:rPr lang="en-US" sz="2000" b="0" i="0" err="1">
                <a:effectLst/>
              </a:rPr>
              <a:t>elastyczne</a:t>
            </a:r>
            <a:r>
              <a:rPr lang="en-US" sz="2000" b="0" i="0">
                <a:effectLst/>
              </a:rPr>
              <a:t> </a:t>
            </a:r>
            <a:r>
              <a:rPr lang="en-US" sz="2000" b="0" i="0" err="1">
                <a:effectLst/>
              </a:rPr>
              <a:t>reagowanie</a:t>
            </a:r>
            <a:r>
              <a:rPr lang="en-US" sz="2000" b="0" i="0">
                <a:effectLst/>
              </a:rPr>
              <a:t> </a:t>
            </a:r>
            <a:r>
              <a:rPr lang="en-US" sz="2000" b="0" i="0" err="1">
                <a:effectLst/>
              </a:rPr>
              <a:t>na</a:t>
            </a:r>
            <a:r>
              <a:rPr lang="en-US" sz="2000" b="0" i="0">
                <a:effectLst/>
              </a:rPr>
              <a:t> </a:t>
            </a:r>
            <a:r>
              <a:rPr lang="en-US" sz="2000" b="0" i="0" err="1">
                <a:effectLst/>
              </a:rPr>
              <a:t>różnorodne</a:t>
            </a:r>
            <a:r>
              <a:rPr lang="en-US" sz="2000" b="0" i="0">
                <a:effectLst/>
              </a:rPr>
              <a:t> </a:t>
            </a:r>
            <a:r>
              <a:rPr lang="en-US" sz="2000" b="0" i="0" err="1">
                <a:effectLst/>
              </a:rPr>
              <a:t>sytuacje</a:t>
            </a:r>
            <a:r>
              <a:rPr lang="en-US" sz="2000" b="0" i="0">
                <a:effectLst/>
              </a:rPr>
              <a:t>, </a:t>
            </a:r>
            <a:r>
              <a:rPr lang="en-US" sz="2000" b="0" i="0" err="1">
                <a:effectLst/>
              </a:rPr>
              <a:t>budowanie</a:t>
            </a:r>
            <a:r>
              <a:rPr lang="en-US" sz="2000" b="0" i="0">
                <a:effectLst/>
              </a:rPr>
              <a:t> </a:t>
            </a:r>
            <a:r>
              <a:rPr lang="en-US" sz="2000" b="0" i="0" err="1">
                <a:effectLst/>
              </a:rPr>
              <a:t>relacji</a:t>
            </a:r>
            <a:r>
              <a:rPr lang="en-US" sz="2000" b="0" i="0">
                <a:effectLst/>
              </a:rPr>
              <a:t> </a:t>
            </a:r>
            <a:r>
              <a:rPr lang="en-US" sz="2000" b="0" i="0" err="1">
                <a:effectLst/>
              </a:rPr>
              <a:t>opartych</a:t>
            </a:r>
            <a:r>
              <a:rPr lang="en-US" sz="2000" b="0" i="0">
                <a:effectLst/>
              </a:rPr>
              <a:t> </a:t>
            </a:r>
            <a:r>
              <a:rPr lang="en-US" sz="2000" b="0" i="0" err="1">
                <a:effectLst/>
              </a:rPr>
              <a:t>na</a:t>
            </a:r>
            <a:r>
              <a:rPr lang="en-US" sz="2000" b="0" i="0">
                <a:effectLst/>
              </a:rPr>
              <a:t> </a:t>
            </a:r>
            <a:r>
              <a:rPr lang="en-US" sz="2000" b="0" i="0" err="1">
                <a:effectLst/>
              </a:rPr>
              <a:t>wzajemnym</a:t>
            </a:r>
            <a:r>
              <a:rPr lang="en-US" sz="2000" b="0" i="0">
                <a:effectLst/>
              </a:rPr>
              <a:t> </a:t>
            </a:r>
            <a:r>
              <a:rPr lang="en-US" sz="2000" b="0" i="0" err="1">
                <a:effectLst/>
              </a:rPr>
              <a:t>zrozumieniu</a:t>
            </a:r>
            <a:r>
              <a:rPr lang="en-US" sz="2000" b="0" i="0">
                <a:effectLst/>
              </a:rPr>
              <a:t> </a:t>
            </a:r>
            <a:r>
              <a:rPr lang="en-US" sz="2000" b="0" i="0" err="1">
                <a:effectLst/>
              </a:rPr>
              <a:t>i</a:t>
            </a:r>
            <a:r>
              <a:rPr lang="en-US" sz="2000" b="0" i="0">
                <a:effectLst/>
              </a:rPr>
              <a:t> </a:t>
            </a:r>
            <a:r>
              <a:rPr lang="en-US" sz="2000" b="0" i="0" err="1">
                <a:effectLst/>
              </a:rPr>
              <a:t>wspierają</a:t>
            </a:r>
            <a:r>
              <a:rPr lang="en-US" sz="2000" b="0" i="0">
                <a:effectLst/>
              </a:rPr>
              <a:t> </a:t>
            </a:r>
            <a:r>
              <a:rPr lang="en-US" sz="2000" b="0" i="0" err="1">
                <a:effectLst/>
              </a:rPr>
              <a:t>procesy</a:t>
            </a:r>
            <a:r>
              <a:rPr lang="en-US" sz="2000" b="0" i="0">
                <a:effectLst/>
              </a:rPr>
              <a:t> </a:t>
            </a:r>
            <a:r>
              <a:rPr lang="en-US" sz="2000" b="0" i="0" err="1">
                <a:effectLst/>
              </a:rPr>
              <a:t>rozwiązywania</a:t>
            </a:r>
            <a:r>
              <a:rPr lang="en-US" sz="2000" b="0" i="0">
                <a:effectLst/>
              </a:rPr>
              <a:t> </a:t>
            </a:r>
            <a:r>
              <a:rPr lang="en-US" sz="2000" b="0" i="0" err="1">
                <a:effectLst/>
              </a:rPr>
              <a:t>problemów</a:t>
            </a:r>
            <a:r>
              <a:rPr lang="en-US" sz="2000" b="0" i="0">
                <a:effectLst/>
              </a:rPr>
              <a:t>. </a:t>
            </a:r>
            <a:r>
              <a:rPr lang="en-US" sz="2000" b="0" i="0" err="1">
                <a:effectLst/>
              </a:rPr>
              <a:t>Wartościowe</a:t>
            </a:r>
            <a:r>
              <a:rPr lang="en-US" sz="2000" b="0" i="0">
                <a:effectLst/>
              </a:rPr>
              <a:t> </a:t>
            </a:r>
            <a:r>
              <a:rPr lang="en-US" sz="2000" b="0" i="0" err="1">
                <a:effectLst/>
              </a:rPr>
              <a:t>negocjacje</a:t>
            </a:r>
            <a:r>
              <a:rPr lang="en-US" sz="2000" b="0" i="0">
                <a:effectLst/>
              </a:rPr>
              <a:t> </a:t>
            </a:r>
            <a:r>
              <a:rPr lang="en-US" sz="2000" b="0" i="0" err="1">
                <a:effectLst/>
              </a:rPr>
              <a:t>często</a:t>
            </a:r>
            <a:r>
              <a:rPr lang="en-US" sz="2000" b="0" i="0">
                <a:effectLst/>
              </a:rPr>
              <a:t> </a:t>
            </a:r>
            <a:r>
              <a:rPr lang="en-US" sz="2000" b="0" i="0" err="1">
                <a:effectLst/>
              </a:rPr>
              <a:t>wymagają</a:t>
            </a:r>
            <a:r>
              <a:rPr lang="en-US" sz="2000" b="0" i="0">
                <a:effectLst/>
              </a:rPr>
              <a:t> </a:t>
            </a:r>
            <a:r>
              <a:rPr lang="en-US" sz="2000" b="0" i="0" err="1">
                <a:effectLst/>
              </a:rPr>
              <a:t>pewnych</a:t>
            </a:r>
            <a:r>
              <a:rPr lang="en-US" sz="2000" b="0" i="0">
                <a:effectLst/>
              </a:rPr>
              <a:t> </a:t>
            </a:r>
            <a:r>
              <a:rPr lang="en-US" sz="2000" b="0" i="0" err="1">
                <a:effectLst/>
              </a:rPr>
              <a:t>ustępstw</a:t>
            </a:r>
            <a:r>
              <a:rPr lang="en-US" sz="2000" b="0" i="0">
                <a:effectLst/>
              </a:rPr>
              <a:t>, co </a:t>
            </a:r>
            <a:r>
              <a:rPr lang="en-US" sz="2000" b="0" i="0" err="1">
                <a:effectLst/>
              </a:rPr>
              <a:t>może</a:t>
            </a:r>
            <a:r>
              <a:rPr lang="en-US" sz="2000" b="0" i="0">
                <a:effectLst/>
              </a:rPr>
              <a:t> </a:t>
            </a:r>
            <a:r>
              <a:rPr lang="en-US" sz="2000" b="0" i="0" err="1">
                <a:effectLst/>
              </a:rPr>
              <a:t>prowadzić</a:t>
            </a:r>
            <a:r>
              <a:rPr lang="en-US" sz="2000" b="0" i="0">
                <a:effectLst/>
              </a:rPr>
              <a:t> do </a:t>
            </a:r>
            <a:r>
              <a:rPr lang="en-US" sz="2000" b="0" i="0" err="1">
                <a:effectLst/>
              </a:rPr>
              <a:t>bardziej</a:t>
            </a:r>
            <a:r>
              <a:rPr lang="en-US" sz="2000" b="0" i="0">
                <a:effectLst/>
              </a:rPr>
              <a:t> </a:t>
            </a:r>
            <a:r>
              <a:rPr lang="en-US" sz="2000" b="0" i="0" err="1">
                <a:effectLst/>
              </a:rPr>
              <a:t>zadowalających</a:t>
            </a:r>
            <a:r>
              <a:rPr lang="en-US" sz="2000" b="0" i="0">
                <a:effectLst/>
              </a:rPr>
              <a:t> </a:t>
            </a:r>
            <a:r>
              <a:rPr lang="en-US" sz="2000" b="0" i="0" err="1">
                <a:effectLst/>
              </a:rPr>
              <a:t>rezultatów</a:t>
            </a:r>
            <a:r>
              <a:rPr lang="en-US" sz="2000" b="0" i="0">
                <a:effectLst/>
              </a:rPr>
              <a:t> </a:t>
            </a:r>
            <a:r>
              <a:rPr lang="en-US" sz="2000" b="0" i="0" err="1">
                <a:effectLst/>
              </a:rPr>
              <a:t>dla</a:t>
            </a:r>
            <a:r>
              <a:rPr lang="en-US" sz="2000" b="0" i="0">
                <a:effectLst/>
              </a:rPr>
              <a:t> </a:t>
            </a:r>
            <a:r>
              <a:rPr lang="en-US" sz="2000" b="0" i="0" err="1">
                <a:effectLst/>
              </a:rPr>
              <a:t>wszystkich</a:t>
            </a:r>
            <a:r>
              <a:rPr lang="en-US" sz="2000" b="0" i="0">
                <a:effectLst/>
              </a:rPr>
              <a:t> </a:t>
            </a:r>
            <a:r>
              <a:rPr lang="en-US" sz="2000" b="0" i="0" err="1">
                <a:effectLst/>
              </a:rPr>
              <a:t>stron</a:t>
            </a:r>
            <a:r>
              <a:rPr lang="en-US" sz="2000" b="0" i="0">
                <a:effectLst/>
              </a:rPr>
              <a:t> </a:t>
            </a:r>
            <a:r>
              <a:rPr lang="en-US" sz="2000" b="0" i="0" err="1">
                <a:effectLst/>
              </a:rPr>
              <a:t>zaangażowanych</a:t>
            </a:r>
            <a:r>
              <a:rPr lang="en-US" sz="2000" b="0" i="0">
                <a:effectLst/>
              </a:rPr>
              <a:t> w </a:t>
            </a:r>
            <a:r>
              <a:rPr lang="en-US" sz="2000" b="0" i="0" err="1">
                <a:effectLst/>
              </a:rPr>
              <a:t>proces</a:t>
            </a:r>
            <a:r>
              <a:rPr lang="en-US" sz="2000" b="0" i="0">
                <a:effectLst/>
              </a:rPr>
              <a:t>.</a:t>
            </a:r>
            <a:endParaRPr lang="en-US" sz="2000">
              <a:ea typeface="Calibri"/>
              <a:cs typeface="Calibri"/>
            </a:endParaRPr>
          </a:p>
          <a:p>
            <a:pPr indent="-228600">
              <a:lnSpc>
                <a:spcPct val="90000"/>
              </a:lnSpc>
              <a:spcAft>
                <a:spcPts val="600"/>
              </a:spcAft>
              <a:buFont typeface="Arial" panose="020B0604020202020204" pitchFamily="34" charset="0"/>
              <a:buChar char="•"/>
            </a:pPr>
            <a:endParaRPr lang="en-US" sz="2000"/>
          </a:p>
        </p:txBody>
      </p:sp>
    </p:spTree>
    <p:extLst>
      <p:ext uri="{BB962C8B-B14F-4D97-AF65-F5344CB8AC3E}">
        <p14:creationId xmlns:p14="http://schemas.microsoft.com/office/powerpoint/2010/main" val="204377537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7517A47C-B2E5-4B79-8061-D74B1311A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Freeform: Shape 17">
            <a:extLst>
              <a:ext uri="{FF2B5EF4-FFF2-40B4-BE49-F238E27FC236}">
                <a16:creationId xmlns:a16="http://schemas.microsoft.com/office/drawing/2014/main" id="{C505E780-2083-4CB5-A42A-5E0E2908E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0" name="Freeform: Shape 19">
            <a:extLst>
              <a:ext uri="{FF2B5EF4-FFF2-40B4-BE49-F238E27FC236}">
                <a16:creationId xmlns:a16="http://schemas.microsoft.com/office/drawing/2014/main" id="{D2C0AE1C-0118-41AE-8A10-7CDCBF10E9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ytuł 1">
            <a:extLst>
              <a:ext uri="{FF2B5EF4-FFF2-40B4-BE49-F238E27FC236}">
                <a16:creationId xmlns:a16="http://schemas.microsoft.com/office/drawing/2014/main" id="{D6F5B15C-9ABA-B14E-8A41-4F63E6142982}"/>
              </a:ext>
            </a:extLst>
          </p:cNvPr>
          <p:cNvSpPr>
            <a:spLocks noGrp="1"/>
          </p:cNvSpPr>
          <p:nvPr>
            <p:ph type="title"/>
          </p:nvPr>
        </p:nvSpPr>
        <p:spPr>
          <a:xfrm>
            <a:off x="621792" y="1161288"/>
            <a:ext cx="3602736" cy="4526280"/>
          </a:xfrm>
        </p:spPr>
        <p:txBody>
          <a:bodyPr>
            <a:normAutofit/>
          </a:bodyPr>
          <a:lstStyle/>
          <a:p>
            <a:r>
              <a:rPr lang="pl-PL" sz="2800" b="0" i="0">
                <a:effectLst/>
                <a:latin typeface="Söhne"/>
              </a:rPr>
              <a:t>Negocjacje to proces wymagający szeregu umiejętności interpersonalnych, strategicznych i komunikacyjnych. Oto kilka kluczowych umiejętności i cech, które są szczególnie przydatne podczas negocjacji:</a:t>
            </a:r>
            <a:endParaRPr lang="pl-PL" sz="2800"/>
          </a:p>
        </p:txBody>
      </p:sp>
      <p:sp>
        <p:nvSpPr>
          <p:cNvPr id="22" name="Rectangle 21">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81528"/>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12" name="Symbol zastępczy zawartości 2">
            <a:extLst>
              <a:ext uri="{FF2B5EF4-FFF2-40B4-BE49-F238E27FC236}">
                <a16:creationId xmlns:a16="http://schemas.microsoft.com/office/drawing/2014/main" id="{B02D1757-5970-E4AC-E8C0-49C05A8EE659}"/>
              </a:ext>
            </a:extLst>
          </p:cNvPr>
          <p:cNvGraphicFramePr>
            <a:graphicFrameLocks noGrp="1"/>
          </p:cNvGraphicFramePr>
          <p:nvPr>
            <p:ph idx="1"/>
            <p:extLst>
              <p:ext uri="{D42A27DB-BD31-4B8C-83A1-F6EECF244321}">
                <p14:modId xmlns:p14="http://schemas.microsoft.com/office/powerpoint/2010/main" val="1625934528"/>
              </p:ext>
            </p:extLst>
          </p:nvPr>
        </p:nvGraphicFramePr>
        <p:xfrm>
          <a:off x="5303520" y="676656"/>
          <a:ext cx="6364224" cy="55138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83466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1C8279F3B6343B4C850AF2815F4E10F1" ma:contentTypeVersion="11" ma:contentTypeDescription="Utwórz nowy dokument." ma:contentTypeScope="" ma:versionID="6ebd1ccb185562ada15f7f1e3bfd15a0">
  <xsd:schema xmlns:xsd="http://www.w3.org/2001/XMLSchema" xmlns:xs="http://www.w3.org/2001/XMLSchema" xmlns:p="http://schemas.microsoft.com/office/2006/metadata/properties" xmlns:ns3="eb3e883e-cf09-4cf6-9527-9b95083521bf" xmlns:ns4="808fc09b-4504-4eb7-b3b5-94583ed13371" targetNamespace="http://schemas.microsoft.com/office/2006/metadata/properties" ma:root="true" ma:fieldsID="c4516097185cc892eb0d95a946a9834f" ns3:_="" ns4:_="">
    <xsd:import namespace="eb3e883e-cf09-4cf6-9527-9b95083521bf"/>
    <xsd:import namespace="808fc09b-4504-4eb7-b3b5-94583ed13371"/>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LengthInSeconds" minOccurs="0"/>
                <xsd:element ref="ns3:_activity"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3e883e-cf09-4cf6-9527-9b95083521b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_activity" ma:index="17" nillable="true" ma:displayName="_activity" ma:hidden="true" ma:internalName="_activity">
      <xsd:simpleType>
        <xsd:restriction base="dms:Note"/>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08fc09b-4504-4eb7-b3b5-94583ed13371" elementFormDefault="qualified">
    <xsd:import namespace="http://schemas.microsoft.com/office/2006/documentManagement/types"/>
    <xsd:import namespace="http://schemas.microsoft.com/office/infopath/2007/PartnerControls"/>
    <xsd:element name="SharedWithUsers" ma:index="12" nillable="true" ma:displayName="Udostępniani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Udostępnione dla — szczegóły" ma:internalName="SharedWithDetails" ma:readOnly="true">
      <xsd:simpleType>
        <xsd:restriction base="dms:Note">
          <xsd:maxLength value="255"/>
        </xsd:restriction>
      </xsd:simpleType>
    </xsd:element>
    <xsd:element name="SharingHintHash" ma:index="14" nillable="true" ma:displayName="Skrót wskazówki dotyczącej udostępniania"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zawartości"/>
        <xsd:element ref="dc:title" minOccurs="0" maxOccurs="1" ma:index="4" ma:displayName="Tytu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eb3e883e-cf09-4cf6-9527-9b95083521bf"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CA36279-EAE3-40A0-BEB1-6C96936FAD6D}">
  <ds:schemaRefs>
    <ds:schemaRef ds:uri="808fc09b-4504-4eb7-b3b5-94583ed13371"/>
    <ds:schemaRef ds:uri="eb3e883e-cf09-4cf6-9527-9b95083521b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0/xmlns/"/>
    <ds:schemaRef ds:uri="http://www.w3.org/2001/XMLSchema"/>
  </ds:schemaRefs>
</ds:datastoreItem>
</file>

<file path=customXml/itemProps2.xml><?xml version="1.0" encoding="utf-8"?>
<ds:datastoreItem xmlns:ds="http://schemas.openxmlformats.org/officeDocument/2006/customXml" ds:itemID="{3CF3F2B7-11ED-4E9C-BD30-B2BDA8CD8843}">
  <ds:schemaRefs>
    <ds:schemaRef ds:uri="eb3e883e-cf09-4cf6-9527-9b95083521bf"/>
    <ds:schemaRef ds:uri="http://schemas.microsoft.com/office/2006/metadata/properties"/>
    <ds:schemaRef ds:uri="http://schemas.microsoft.com/office/infopath/2007/PartnerControls"/>
    <ds:schemaRef ds:uri="http://www.w3.org/2000/xmlns/"/>
    <ds:schemaRef ds:uri="http://www.w3.org/2001/XMLSchema-instance"/>
  </ds:schemaRefs>
</ds:datastoreItem>
</file>

<file path=customXml/itemProps3.xml><?xml version="1.0" encoding="utf-8"?>
<ds:datastoreItem xmlns:ds="http://schemas.openxmlformats.org/officeDocument/2006/customXml" ds:itemID="{807DA7ED-3E13-4D8B-8A3B-954B44DE82E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TotalTime>
  <Words>1379</Words>
  <Application>Microsoft Office PowerPoint</Application>
  <PresentationFormat>Panoramiczny</PresentationFormat>
  <Paragraphs>110</Paragraphs>
  <Slides>18</Slides>
  <Notes>0</Notes>
  <HiddenSlides>0</HiddenSlides>
  <MMClips>1</MMClips>
  <ScaleCrop>false</ScaleCrop>
  <HeadingPairs>
    <vt:vector size="6" baseType="variant">
      <vt:variant>
        <vt:lpstr>Używane czcionki</vt:lpstr>
      </vt:variant>
      <vt:variant>
        <vt:i4>8</vt:i4>
      </vt:variant>
      <vt:variant>
        <vt:lpstr>Motyw</vt:lpstr>
      </vt:variant>
      <vt:variant>
        <vt:i4>1</vt:i4>
      </vt:variant>
      <vt:variant>
        <vt:lpstr>Tytuły slajdów</vt:lpstr>
      </vt:variant>
      <vt:variant>
        <vt:i4>18</vt:i4>
      </vt:variant>
    </vt:vector>
  </HeadingPairs>
  <TitlesOfParts>
    <vt:vector size="27" baseType="lpstr">
      <vt:lpstr>Angsana New</vt:lpstr>
      <vt:lpstr>Arial</vt:lpstr>
      <vt:lpstr>Book Antiqua</vt:lpstr>
      <vt:lpstr>Calibri</vt:lpstr>
      <vt:lpstr>Calibri Light</vt:lpstr>
      <vt:lpstr>Franklin Gothic</vt:lpstr>
      <vt:lpstr>Söhne</vt:lpstr>
      <vt:lpstr>Times New Roman</vt:lpstr>
      <vt:lpstr>Motyw pakietu Office</vt:lpstr>
      <vt:lpstr>NEGOCJACJE</vt:lpstr>
      <vt:lpstr>Prezentacja programu PowerPoint</vt:lpstr>
      <vt:lpstr>Negocjacje stanowią ważny element komunikacji interpersonalnej, służący: </vt:lpstr>
      <vt:lpstr>STYLE NEGOCJACJI</vt:lpstr>
      <vt:lpstr>NEGOCJACJE</vt:lpstr>
      <vt:lpstr>Strategia  ,,wygrana-wygrana"  w negocjacjach </vt:lpstr>
      <vt:lpstr>Prezentacja programu PowerPoint</vt:lpstr>
      <vt:lpstr>Kompromisy  </vt:lpstr>
      <vt:lpstr>Negocjacje to proces wymagający szeregu umiejętności interpersonalnych, strategicznych i komunikacyjnych. Oto kilka kluczowych umiejętności i cech, które są szczególnie przydatne podczas negocjacji:</vt:lpstr>
      <vt:lpstr>Prezentacja programu PowerPoint</vt:lpstr>
      <vt:lpstr>Prezentacja programu PowerPoint</vt:lpstr>
      <vt:lpstr>ZASADY PROWADZENIA SKUTECZNYCH NEGOCJACJI</vt:lpstr>
      <vt:lpstr>BŁĘDY W PROWADZENIU NEGOCJACJI</vt:lpstr>
      <vt:lpstr>PODSTAWOWE BŁĘDY W NEGOCJOWANIU</vt:lpstr>
      <vt:lpstr>WYBRANE TECHNIKI MANIPULACYJNE</vt:lpstr>
      <vt:lpstr>WYBRANE TECHNIKI MANIPULACYJNE</vt:lpstr>
      <vt:lpstr>.</vt:lpstr>
      <vt:lpstr>DZIĘKUJEMY  ZA UWAGĘ!</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NEGOCJACJA</dc:title>
  <dc:creator>Magdalena Malorny</dc:creator>
  <cp:lastModifiedBy>Joanna Bartosińska</cp:lastModifiedBy>
  <cp:revision>243</cp:revision>
  <dcterms:created xsi:type="dcterms:W3CDTF">2023-12-09T21:25:07Z</dcterms:created>
  <dcterms:modified xsi:type="dcterms:W3CDTF">2025-04-15T18:45:19Z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0x0101001C8279F3B6343B4C850AF2815F4E10F1</vt:lpwstr>
  </property>
</Properties>
</file>