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1" r:id="rId6"/>
    <p:sldId id="260" r:id="rId7"/>
    <p:sldId id="261" r:id="rId8"/>
    <p:sldId id="262" r:id="rId9"/>
    <p:sldId id="263" r:id="rId10"/>
    <p:sldId id="264" r:id="rId11"/>
    <p:sldId id="265" r:id="rId12"/>
    <p:sldId id="266" r:id="rId13"/>
    <p:sldId id="267" r:id="rId14"/>
    <p:sldId id="268" r:id="rId15"/>
    <p:sldId id="269" r:id="rId16"/>
    <p:sldId id="270" r:id="rId17"/>
    <p:sldId id="272" r:id="rId1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A93BED-21CC-4ABC-940C-C759FC72B7DF}" v="2" dt="2023-11-19T21:30:49.1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36E72-A113-4CB5-F5CC-1E5E91BC76E0}"/>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D3F6C5C0-D5B2-0A19-7429-B43B3F4E29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73086F93-FF80-6B89-68B2-7495530DE6A9}"/>
              </a:ext>
            </a:extLst>
          </p:cNvPr>
          <p:cNvSpPr>
            <a:spLocks noGrp="1"/>
          </p:cNvSpPr>
          <p:nvPr>
            <p:ph type="dt" sz="half" idx="10"/>
          </p:nvPr>
        </p:nvSpPr>
        <p:spPr/>
        <p:txBody>
          <a:bodyPr/>
          <a:lstStyle/>
          <a:p>
            <a:fld id="{A8680A0C-9328-4E1A-995B-64D67C2DF696}" type="datetimeFigureOut">
              <a:rPr lang="pl-PL" smtClean="0"/>
              <a:t>19.11.2023</a:t>
            </a:fld>
            <a:endParaRPr lang="pl-PL"/>
          </a:p>
        </p:txBody>
      </p:sp>
      <p:sp>
        <p:nvSpPr>
          <p:cNvPr id="5" name="Symbol zastępczy stopki 4">
            <a:extLst>
              <a:ext uri="{FF2B5EF4-FFF2-40B4-BE49-F238E27FC236}">
                <a16:creationId xmlns:a16="http://schemas.microsoft.com/office/drawing/2014/main" id="{D497F807-B188-1A99-7350-11747601EF2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7332E3B-84D4-6705-97D9-19EB97BD5431}"/>
              </a:ext>
            </a:extLst>
          </p:cNvPr>
          <p:cNvSpPr>
            <a:spLocks noGrp="1"/>
          </p:cNvSpPr>
          <p:nvPr>
            <p:ph type="sldNum" sz="quarter" idx="12"/>
          </p:nvPr>
        </p:nvSpPr>
        <p:spPr/>
        <p:txBody>
          <a:bodyPr/>
          <a:lstStyle/>
          <a:p>
            <a:fld id="{B118B7DA-D13A-4594-B2C9-A4B7A722FDFF}" type="slidenum">
              <a:rPr lang="pl-PL" smtClean="0"/>
              <a:t>‹#›</a:t>
            </a:fld>
            <a:endParaRPr lang="pl-PL"/>
          </a:p>
        </p:txBody>
      </p:sp>
    </p:spTree>
    <p:extLst>
      <p:ext uri="{BB962C8B-B14F-4D97-AF65-F5344CB8AC3E}">
        <p14:creationId xmlns:p14="http://schemas.microsoft.com/office/powerpoint/2010/main" val="276612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273492-CD71-1EEB-92E4-D2FE4CEF542A}"/>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5DB7596-6A99-3F73-90D6-257EFE7B688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99687D8-40D4-60C6-8BC1-662E73BF09F4}"/>
              </a:ext>
            </a:extLst>
          </p:cNvPr>
          <p:cNvSpPr>
            <a:spLocks noGrp="1"/>
          </p:cNvSpPr>
          <p:nvPr>
            <p:ph type="dt" sz="half" idx="10"/>
          </p:nvPr>
        </p:nvSpPr>
        <p:spPr/>
        <p:txBody>
          <a:bodyPr/>
          <a:lstStyle/>
          <a:p>
            <a:fld id="{A8680A0C-9328-4E1A-995B-64D67C2DF696}" type="datetimeFigureOut">
              <a:rPr lang="pl-PL" smtClean="0"/>
              <a:t>19.11.2023</a:t>
            </a:fld>
            <a:endParaRPr lang="pl-PL"/>
          </a:p>
        </p:txBody>
      </p:sp>
      <p:sp>
        <p:nvSpPr>
          <p:cNvPr id="5" name="Symbol zastępczy stopki 4">
            <a:extLst>
              <a:ext uri="{FF2B5EF4-FFF2-40B4-BE49-F238E27FC236}">
                <a16:creationId xmlns:a16="http://schemas.microsoft.com/office/drawing/2014/main" id="{0DC9F41A-19D7-63A1-4E4E-EF27DE597F6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5E96064-C96B-9767-E290-1879083B8DA8}"/>
              </a:ext>
            </a:extLst>
          </p:cNvPr>
          <p:cNvSpPr>
            <a:spLocks noGrp="1"/>
          </p:cNvSpPr>
          <p:nvPr>
            <p:ph type="sldNum" sz="quarter" idx="12"/>
          </p:nvPr>
        </p:nvSpPr>
        <p:spPr/>
        <p:txBody>
          <a:bodyPr/>
          <a:lstStyle/>
          <a:p>
            <a:fld id="{B118B7DA-D13A-4594-B2C9-A4B7A722FDFF}" type="slidenum">
              <a:rPr lang="pl-PL" smtClean="0"/>
              <a:t>‹#›</a:t>
            </a:fld>
            <a:endParaRPr lang="pl-PL"/>
          </a:p>
        </p:txBody>
      </p:sp>
    </p:spTree>
    <p:extLst>
      <p:ext uri="{BB962C8B-B14F-4D97-AF65-F5344CB8AC3E}">
        <p14:creationId xmlns:p14="http://schemas.microsoft.com/office/powerpoint/2010/main" val="617498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2D291927-69A3-E547-AB63-B513C08D938C}"/>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9497E946-E6FE-0605-421B-AB1711693CCA}"/>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93D7182-B995-21F2-FB45-DE958EA05992}"/>
              </a:ext>
            </a:extLst>
          </p:cNvPr>
          <p:cNvSpPr>
            <a:spLocks noGrp="1"/>
          </p:cNvSpPr>
          <p:nvPr>
            <p:ph type="dt" sz="half" idx="10"/>
          </p:nvPr>
        </p:nvSpPr>
        <p:spPr/>
        <p:txBody>
          <a:bodyPr/>
          <a:lstStyle/>
          <a:p>
            <a:fld id="{A8680A0C-9328-4E1A-995B-64D67C2DF696}" type="datetimeFigureOut">
              <a:rPr lang="pl-PL" smtClean="0"/>
              <a:t>19.11.2023</a:t>
            </a:fld>
            <a:endParaRPr lang="pl-PL"/>
          </a:p>
        </p:txBody>
      </p:sp>
      <p:sp>
        <p:nvSpPr>
          <p:cNvPr id="5" name="Symbol zastępczy stopki 4">
            <a:extLst>
              <a:ext uri="{FF2B5EF4-FFF2-40B4-BE49-F238E27FC236}">
                <a16:creationId xmlns:a16="http://schemas.microsoft.com/office/drawing/2014/main" id="{6C250FAF-D3CC-AED2-B0A0-74DC8BE77A5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562E7C4-04C8-D0AF-F486-C0D4DE6BD2FC}"/>
              </a:ext>
            </a:extLst>
          </p:cNvPr>
          <p:cNvSpPr>
            <a:spLocks noGrp="1"/>
          </p:cNvSpPr>
          <p:nvPr>
            <p:ph type="sldNum" sz="quarter" idx="12"/>
          </p:nvPr>
        </p:nvSpPr>
        <p:spPr/>
        <p:txBody>
          <a:bodyPr/>
          <a:lstStyle/>
          <a:p>
            <a:fld id="{B118B7DA-D13A-4594-B2C9-A4B7A722FDFF}" type="slidenum">
              <a:rPr lang="pl-PL" smtClean="0"/>
              <a:t>‹#›</a:t>
            </a:fld>
            <a:endParaRPr lang="pl-PL"/>
          </a:p>
        </p:txBody>
      </p:sp>
    </p:spTree>
    <p:extLst>
      <p:ext uri="{BB962C8B-B14F-4D97-AF65-F5344CB8AC3E}">
        <p14:creationId xmlns:p14="http://schemas.microsoft.com/office/powerpoint/2010/main" val="3998439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C65B5C-24A0-0C16-6BF7-81AED7A0AFC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C8B175A-0B30-A352-6BA3-2E080FFF7259}"/>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A6D98E6-C90E-3326-271A-A0306F45C9BF}"/>
              </a:ext>
            </a:extLst>
          </p:cNvPr>
          <p:cNvSpPr>
            <a:spLocks noGrp="1"/>
          </p:cNvSpPr>
          <p:nvPr>
            <p:ph type="dt" sz="half" idx="10"/>
          </p:nvPr>
        </p:nvSpPr>
        <p:spPr/>
        <p:txBody>
          <a:bodyPr/>
          <a:lstStyle/>
          <a:p>
            <a:fld id="{A8680A0C-9328-4E1A-995B-64D67C2DF696}" type="datetimeFigureOut">
              <a:rPr lang="pl-PL" smtClean="0"/>
              <a:t>19.11.2023</a:t>
            </a:fld>
            <a:endParaRPr lang="pl-PL"/>
          </a:p>
        </p:txBody>
      </p:sp>
      <p:sp>
        <p:nvSpPr>
          <p:cNvPr id="5" name="Symbol zastępczy stopki 4">
            <a:extLst>
              <a:ext uri="{FF2B5EF4-FFF2-40B4-BE49-F238E27FC236}">
                <a16:creationId xmlns:a16="http://schemas.microsoft.com/office/drawing/2014/main" id="{C2B2A792-41FA-788E-EFB0-2E17149E9D7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8A1D2B2-5227-0FBB-D076-31A9283B8D43}"/>
              </a:ext>
            </a:extLst>
          </p:cNvPr>
          <p:cNvSpPr>
            <a:spLocks noGrp="1"/>
          </p:cNvSpPr>
          <p:nvPr>
            <p:ph type="sldNum" sz="quarter" idx="12"/>
          </p:nvPr>
        </p:nvSpPr>
        <p:spPr/>
        <p:txBody>
          <a:bodyPr/>
          <a:lstStyle/>
          <a:p>
            <a:fld id="{B118B7DA-D13A-4594-B2C9-A4B7A722FDFF}" type="slidenum">
              <a:rPr lang="pl-PL" smtClean="0"/>
              <a:t>‹#›</a:t>
            </a:fld>
            <a:endParaRPr lang="pl-PL"/>
          </a:p>
        </p:txBody>
      </p:sp>
    </p:spTree>
    <p:extLst>
      <p:ext uri="{BB962C8B-B14F-4D97-AF65-F5344CB8AC3E}">
        <p14:creationId xmlns:p14="http://schemas.microsoft.com/office/powerpoint/2010/main" val="3929835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178A62-A93C-9294-6038-BFD823BB3424}"/>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EEE7646E-B55A-6962-C126-FD80120F8F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D1748360-4212-0CF5-EF32-DC3BD5081FC1}"/>
              </a:ext>
            </a:extLst>
          </p:cNvPr>
          <p:cNvSpPr>
            <a:spLocks noGrp="1"/>
          </p:cNvSpPr>
          <p:nvPr>
            <p:ph type="dt" sz="half" idx="10"/>
          </p:nvPr>
        </p:nvSpPr>
        <p:spPr/>
        <p:txBody>
          <a:bodyPr/>
          <a:lstStyle/>
          <a:p>
            <a:fld id="{A8680A0C-9328-4E1A-995B-64D67C2DF696}" type="datetimeFigureOut">
              <a:rPr lang="pl-PL" smtClean="0"/>
              <a:t>19.11.2023</a:t>
            </a:fld>
            <a:endParaRPr lang="pl-PL"/>
          </a:p>
        </p:txBody>
      </p:sp>
      <p:sp>
        <p:nvSpPr>
          <p:cNvPr id="5" name="Symbol zastępczy stopki 4">
            <a:extLst>
              <a:ext uri="{FF2B5EF4-FFF2-40B4-BE49-F238E27FC236}">
                <a16:creationId xmlns:a16="http://schemas.microsoft.com/office/drawing/2014/main" id="{F238F6B4-97B3-9515-FA6F-4BDA41B50B6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5DB874C-00DB-2B03-4600-0D920A97C4E3}"/>
              </a:ext>
            </a:extLst>
          </p:cNvPr>
          <p:cNvSpPr>
            <a:spLocks noGrp="1"/>
          </p:cNvSpPr>
          <p:nvPr>
            <p:ph type="sldNum" sz="quarter" idx="12"/>
          </p:nvPr>
        </p:nvSpPr>
        <p:spPr/>
        <p:txBody>
          <a:bodyPr/>
          <a:lstStyle/>
          <a:p>
            <a:fld id="{B118B7DA-D13A-4594-B2C9-A4B7A722FDFF}" type="slidenum">
              <a:rPr lang="pl-PL" smtClean="0"/>
              <a:t>‹#›</a:t>
            </a:fld>
            <a:endParaRPr lang="pl-PL"/>
          </a:p>
        </p:txBody>
      </p:sp>
    </p:spTree>
    <p:extLst>
      <p:ext uri="{BB962C8B-B14F-4D97-AF65-F5344CB8AC3E}">
        <p14:creationId xmlns:p14="http://schemas.microsoft.com/office/powerpoint/2010/main" val="2420292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313047-2747-268E-112B-9117DAD3F9A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2A0DA77-6A6E-C8C9-75FE-4D1D193215DE}"/>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A606AADD-9DCD-33A5-3622-96F0B3CE9133}"/>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A450DE2D-73B4-DBCA-EC56-347799C89838}"/>
              </a:ext>
            </a:extLst>
          </p:cNvPr>
          <p:cNvSpPr>
            <a:spLocks noGrp="1"/>
          </p:cNvSpPr>
          <p:nvPr>
            <p:ph type="dt" sz="half" idx="10"/>
          </p:nvPr>
        </p:nvSpPr>
        <p:spPr/>
        <p:txBody>
          <a:bodyPr/>
          <a:lstStyle/>
          <a:p>
            <a:fld id="{A8680A0C-9328-4E1A-995B-64D67C2DF696}" type="datetimeFigureOut">
              <a:rPr lang="pl-PL" smtClean="0"/>
              <a:t>19.11.2023</a:t>
            </a:fld>
            <a:endParaRPr lang="pl-PL"/>
          </a:p>
        </p:txBody>
      </p:sp>
      <p:sp>
        <p:nvSpPr>
          <p:cNvPr id="6" name="Symbol zastępczy stopki 5">
            <a:extLst>
              <a:ext uri="{FF2B5EF4-FFF2-40B4-BE49-F238E27FC236}">
                <a16:creationId xmlns:a16="http://schemas.microsoft.com/office/drawing/2014/main" id="{53183150-F0E1-47E2-7F1F-AC941C5872D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99765CE-E71F-E5FE-3729-DB8BA33BFFF4}"/>
              </a:ext>
            </a:extLst>
          </p:cNvPr>
          <p:cNvSpPr>
            <a:spLocks noGrp="1"/>
          </p:cNvSpPr>
          <p:nvPr>
            <p:ph type="sldNum" sz="quarter" idx="12"/>
          </p:nvPr>
        </p:nvSpPr>
        <p:spPr/>
        <p:txBody>
          <a:bodyPr/>
          <a:lstStyle/>
          <a:p>
            <a:fld id="{B118B7DA-D13A-4594-B2C9-A4B7A722FDFF}" type="slidenum">
              <a:rPr lang="pl-PL" smtClean="0"/>
              <a:t>‹#›</a:t>
            </a:fld>
            <a:endParaRPr lang="pl-PL"/>
          </a:p>
        </p:txBody>
      </p:sp>
    </p:spTree>
    <p:extLst>
      <p:ext uri="{BB962C8B-B14F-4D97-AF65-F5344CB8AC3E}">
        <p14:creationId xmlns:p14="http://schemas.microsoft.com/office/powerpoint/2010/main" val="3987574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D17702-CECA-826B-6E3F-E645127AD7B0}"/>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BA95736-9B8A-8D94-3FE2-077B03B7CC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A275597F-7555-EEBD-9D2B-32D202BCDB49}"/>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9CE4D1F1-EC96-36DE-8D38-E1D5280722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1413681A-4052-4564-9A55-C136843FEBD1}"/>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2FF80F7E-8D1E-D216-330E-7EFE968CB489}"/>
              </a:ext>
            </a:extLst>
          </p:cNvPr>
          <p:cNvSpPr>
            <a:spLocks noGrp="1"/>
          </p:cNvSpPr>
          <p:nvPr>
            <p:ph type="dt" sz="half" idx="10"/>
          </p:nvPr>
        </p:nvSpPr>
        <p:spPr/>
        <p:txBody>
          <a:bodyPr/>
          <a:lstStyle/>
          <a:p>
            <a:fld id="{A8680A0C-9328-4E1A-995B-64D67C2DF696}" type="datetimeFigureOut">
              <a:rPr lang="pl-PL" smtClean="0"/>
              <a:t>19.11.2023</a:t>
            </a:fld>
            <a:endParaRPr lang="pl-PL"/>
          </a:p>
        </p:txBody>
      </p:sp>
      <p:sp>
        <p:nvSpPr>
          <p:cNvPr id="8" name="Symbol zastępczy stopki 7">
            <a:extLst>
              <a:ext uri="{FF2B5EF4-FFF2-40B4-BE49-F238E27FC236}">
                <a16:creationId xmlns:a16="http://schemas.microsoft.com/office/drawing/2014/main" id="{B48B177E-5AC5-CA64-38C9-3BAD35EF676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A6FF7FD7-8AB0-9DE4-6945-AA267EE33038}"/>
              </a:ext>
            </a:extLst>
          </p:cNvPr>
          <p:cNvSpPr>
            <a:spLocks noGrp="1"/>
          </p:cNvSpPr>
          <p:nvPr>
            <p:ph type="sldNum" sz="quarter" idx="12"/>
          </p:nvPr>
        </p:nvSpPr>
        <p:spPr/>
        <p:txBody>
          <a:bodyPr/>
          <a:lstStyle/>
          <a:p>
            <a:fld id="{B118B7DA-D13A-4594-B2C9-A4B7A722FDFF}" type="slidenum">
              <a:rPr lang="pl-PL" smtClean="0"/>
              <a:t>‹#›</a:t>
            </a:fld>
            <a:endParaRPr lang="pl-PL"/>
          </a:p>
        </p:txBody>
      </p:sp>
    </p:spTree>
    <p:extLst>
      <p:ext uri="{BB962C8B-B14F-4D97-AF65-F5344CB8AC3E}">
        <p14:creationId xmlns:p14="http://schemas.microsoft.com/office/powerpoint/2010/main" val="139382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43C36A-7612-CBE5-2493-727E2F672584}"/>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D19CA2A9-FE34-E969-1FA4-05509F93BF51}"/>
              </a:ext>
            </a:extLst>
          </p:cNvPr>
          <p:cNvSpPr>
            <a:spLocks noGrp="1"/>
          </p:cNvSpPr>
          <p:nvPr>
            <p:ph type="dt" sz="half" idx="10"/>
          </p:nvPr>
        </p:nvSpPr>
        <p:spPr/>
        <p:txBody>
          <a:bodyPr/>
          <a:lstStyle/>
          <a:p>
            <a:fld id="{A8680A0C-9328-4E1A-995B-64D67C2DF696}" type="datetimeFigureOut">
              <a:rPr lang="pl-PL" smtClean="0"/>
              <a:t>19.11.2023</a:t>
            </a:fld>
            <a:endParaRPr lang="pl-PL"/>
          </a:p>
        </p:txBody>
      </p:sp>
      <p:sp>
        <p:nvSpPr>
          <p:cNvPr id="4" name="Symbol zastępczy stopki 3">
            <a:extLst>
              <a:ext uri="{FF2B5EF4-FFF2-40B4-BE49-F238E27FC236}">
                <a16:creationId xmlns:a16="http://schemas.microsoft.com/office/drawing/2014/main" id="{0EE275ED-2F96-0481-3D48-A42703459793}"/>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E3BDD29-142D-F771-FE38-C5FDF70D5C8D}"/>
              </a:ext>
            </a:extLst>
          </p:cNvPr>
          <p:cNvSpPr>
            <a:spLocks noGrp="1"/>
          </p:cNvSpPr>
          <p:nvPr>
            <p:ph type="sldNum" sz="quarter" idx="12"/>
          </p:nvPr>
        </p:nvSpPr>
        <p:spPr/>
        <p:txBody>
          <a:bodyPr/>
          <a:lstStyle/>
          <a:p>
            <a:fld id="{B118B7DA-D13A-4594-B2C9-A4B7A722FDFF}" type="slidenum">
              <a:rPr lang="pl-PL" smtClean="0"/>
              <a:t>‹#›</a:t>
            </a:fld>
            <a:endParaRPr lang="pl-PL"/>
          </a:p>
        </p:txBody>
      </p:sp>
    </p:spTree>
    <p:extLst>
      <p:ext uri="{BB962C8B-B14F-4D97-AF65-F5344CB8AC3E}">
        <p14:creationId xmlns:p14="http://schemas.microsoft.com/office/powerpoint/2010/main" val="1181360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BF663E9F-FA95-3747-17BA-0F6DB0F24C46}"/>
              </a:ext>
            </a:extLst>
          </p:cNvPr>
          <p:cNvSpPr>
            <a:spLocks noGrp="1"/>
          </p:cNvSpPr>
          <p:nvPr>
            <p:ph type="dt" sz="half" idx="10"/>
          </p:nvPr>
        </p:nvSpPr>
        <p:spPr/>
        <p:txBody>
          <a:bodyPr/>
          <a:lstStyle/>
          <a:p>
            <a:fld id="{A8680A0C-9328-4E1A-995B-64D67C2DF696}" type="datetimeFigureOut">
              <a:rPr lang="pl-PL" smtClean="0"/>
              <a:t>19.11.2023</a:t>
            </a:fld>
            <a:endParaRPr lang="pl-PL"/>
          </a:p>
        </p:txBody>
      </p:sp>
      <p:sp>
        <p:nvSpPr>
          <p:cNvPr id="3" name="Symbol zastępczy stopki 2">
            <a:extLst>
              <a:ext uri="{FF2B5EF4-FFF2-40B4-BE49-F238E27FC236}">
                <a16:creationId xmlns:a16="http://schemas.microsoft.com/office/drawing/2014/main" id="{C53DFE9A-51CB-72FA-CDBD-CA4F6A551D07}"/>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F985511F-47EB-F900-DD9C-5831065DAABD}"/>
              </a:ext>
            </a:extLst>
          </p:cNvPr>
          <p:cNvSpPr>
            <a:spLocks noGrp="1"/>
          </p:cNvSpPr>
          <p:nvPr>
            <p:ph type="sldNum" sz="quarter" idx="12"/>
          </p:nvPr>
        </p:nvSpPr>
        <p:spPr/>
        <p:txBody>
          <a:bodyPr/>
          <a:lstStyle/>
          <a:p>
            <a:fld id="{B118B7DA-D13A-4594-B2C9-A4B7A722FDFF}" type="slidenum">
              <a:rPr lang="pl-PL" smtClean="0"/>
              <a:t>‹#›</a:t>
            </a:fld>
            <a:endParaRPr lang="pl-PL"/>
          </a:p>
        </p:txBody>
      </p:sp>
    </p:spTree>
    <p:extLst>
      <p:ext uri="{BB962C8B-B14F-4D97-AF65-F5344CB8AC3E}">
        <p14:creationId xmlns:p14="http://schemas.microsoft.com/office/powerpoint/2010/main" val="970281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BAAB15-5AFC-BB39-858D-E8CA193CEA8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4133AA2B-8466-CB18-9813-6C32209FB3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08503930-4111-CEEF-AD80-631454A4B4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3A041BE-90F6-1F85-D4B1-D6D86F1C8B25}"/>
              </a:ext>
            </a:extLst>
          </p:cNvPr>
          <p:cNvSpPr>
            <a:spLocks noGrp="1"/>
          </p:cNvSpPr>
          <p:nvPr>
            <p:ph type="dt" sz="half" idx="10"/>
          </p:nvPr>
        </p:nvSpPr>
        <p:spPr/>
        <p:txBody>
          <a:bodyPr/>
          <a:lstStyle/>
          <a:p>
            <a:fld id="{A8680A0C-9328-4E1A-995B-64D67C2DF696}" type="datetimeFigureOut">
              <a:rPr lang="pl-PL" smtClean="0"/>
              <a:t>19.11.2023</a:t>
            </a:fld>
            <a:endParaRPr lang="pl-PL"/>
          </a:p>
        </p:txBody>
      </p:sp>
      <p:sp>
        <p:nvSpPr>
          <p:cNvPr id="6" name="Symbol zastępczy stopki 5">
            <a:extLst>
              <a:ext uri="{FF2B5EF4-FFF2-40B4-BE49-F238E27FC236}">
                <a16:creationId xmlns:a16="http://schemas.microsoft.com/office/drawing/2014/main" id="{10C8492B-926C-7213-3D16-2C3D8EF00EB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C6578B9-D6C0-3A61-22CB-25E58FDDD48B}"/>
              </a:ext>
            </a:extLst>
          </p:cNvPr>
          <p:cNvSpPr>
            <a:spLocks noGrp="1"/>
          </p:cNvSpPr>
          <p:nvPr>
            <p:ph type="sldNum" sz="quarter" idx="12"/>
          </p:nvPr>
        </p:nvSpPr>
        <p:spPr/>
        <p:txBody>
          <a:bodyPr/>
          <a:lstStyle/>
          <a:p>
            <a:fld id="{B118B7DA-D13A-4594-B2C9-A4B7A722FDFF}" type="slidenum">
              <a:rPr lang="pl-PL" smtClean="0"/>
              <a:t>‹#›</a:t>
            </a:fld>
            <a:endParaRPr lang="pl-PL"/>
          </a:p>
        </p:txBody>
      </p:sp>
    </p:spTree>
    <p:extLst>
      <p:ext uri="{BB962C8B-B14F-4D97-AF65-F5344CB8AC3E}">
        <p14:creationId xmlns:p14="http://schemas.microsoft.com/office/powerpoint/2010/main" val="194086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9E05A7-58EC-1184-C55A-B9C86DB4748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81231F4F-2683-AA3F-A914-FCC91DF31C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48777BA6-3E5D-6E80-8E9E-B205F2221B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1170EC8-9C39-5B3D-F6CD-B5B84384C254}"/>
              </a:ext>
            </a:extLst>
          </p:cNvPr>
          <p:cNvSpPr>
            <a:spLocks noGrp="1"/>
          </p:cNvSpPr>
          <p:nvPr>
            <p:ph type="dt" sz="half" idx="10"/>
          </p:nvPr>
        </p:nvSpPr>
        <p:spPr/>
        <p:txBody>
          <a:bodyPr/>
          <a:lstStyle/>
          <a:p>
            <a:fld id="{A8680A0C-9328-4E1A-995B-64D67C2DF696}" type="datetimeFigureOut">
              <a:rPr lang="pl-PL" smtClean="0"/>
              <a:t>19.11.2023</a:t>
            </a:fld>
            <a:endParaRPr lang="pl-PL"/>
          </a:p>
        </p:txBody>
      </p:sp>
      <p:sp>
        <p:nvSpPr>
          <p:cNvPr id="6" name="Symbol zastępczy stopki 5">
            <a:extLst>
              <a:ext uri="{FF2B5EF4-FFF2-40B4-BE49-F238E27FC236}">
                <a16:creationId xmlns:a16="http://schemas.microsoft.com/office/drawing/2014/main" id="{130401B2-DD59-5699-538D-0D3F4C0EE1E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2038170-9777-9234-56AA-9D92CA486D47}"/>
              </a:ext>
            </a:extLst>
          </p:cNvPr>
          <p:cNvSpPr>
            <a:spLocks noGrp="1"/>
          </p:cNvSpPr>
          <p:nvPr>
            <p:ph type="sldNum" sz="quarter" idx="12"/>
          </p:nvPr>
        </p:nvSpPr>
        <p:spPr/>
        <p:txBody>
          <a:bodyPr/>
          <a:lstStyle/>
          <a:p>
            <a:fld id="{B118B7DA-D13A-4594-B2C9-A4B7A722FDFF}" type="slidenum">
              <a:rPr lang="pl-PL" smtClean="0"/>
              <a:t>‹#›</a:t>
            </a:fld>
            <a:endParaRPr lang="pl-PL"/>
          </a:p>
        </p:txBody>
      </p:sp>
    </p:spTree>
    <p:extLst>
      <p:ext uri="{BB962C8B-B14F-4D97-AF65-F5344CB8AC3E}">
        <p14:creationId xmlns:p14="http://schemas.microsoft.com/office/powerpoint/2010/main" val="290609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FCBB9BD4-F657-3DB7-C2B0-6823062875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CD2FB89-D8A6-557C-0D06-40DF4F7E4D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739CCC0-822F-C914-4D97-B9D08A1D53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680A0C-9328-4E1A-995B-64D67C2DF696}" type="datetimeFigureOut">
              <a:rPr lang="pl-PL" smtClean="0"/>
              <a:t>19.11.2023</a:t>
            </a:fld>
            <a:endParaRPr lang="pl-PL"/>
          </a:p>
        </p:txBody>
      </p:sp>
      <p:sp>
        <p:nvSpPr>
          <p:cNvPr id="5" name="Symbol zastępczy stopki 4">
            <a:extLst>
              <a:ext uri="{FF2B5EF4-FFF2-40B4-BE49-F238E27FC236}">
                <a16:creationId xmlns:a16="http://schemas.microsoft.com/office/drawing/2014/main" id="{9AA3CD82-F797-9BD8-32CE-F8246F2C4E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0027696-53F2-CCBA-8E2D-FB9C6596A1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8B7DA-D13A-4594-B2C9-A4B7A722FDFF}" type="slidenum">
              <a:rPr lang="pl-PL" smtClean="0"/>
              <a:t>‹#›</a:t>
            </a:fld>
            <a:endParaRPr lang="pl-PL"/>
          </a:p>
        </p:txBody>
      </p:sp>
    </p:spTree>
    <p:extLst>
      <p:ext uri="{BB962C8B-B14F-4D97-AF65-F5344CB8AC3E}">
        <p14:creationId xmlns:p14="http://schemas.microsoft.com/office/powerpoint/2010/main" val="1764797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F5FDFB-B8BD-312C-94D4-9CB72B802FDE}"/>
              </a:ext>
            </a:extLst>
          </p:cNvPr>
          <p:cNvSpPr>
            <a:spLocks noGrp="1"/>
          </p:cNvSpPr>
          <p:nvPr>
            <p:ph type="ctrTitle"/>
          </p:nvPr>
        </p:nvSpPr>
        <p:spPr/>
        <p:txBody>
          <a:bodyPr/>
          <a:lstStyle/>
          <a:p>
            <a:r>
              <a:rPr lang="pl-PL" dirty="0"/>
              <a:t>Testament</a:t>
            </a:r>
          </a:p>
        </p:txBody>
      </p:sp>
      <p:sp>
        <p:nvSpPr>
          <p:cNvPr id="3" name="Podtytuł 2">
            <a:extLst>
              <a:ext uri="{FF2B5EF4-FFF2-40B4-BE49-F238E27FC236}">
                <a16:creationId xmlns:a16="http://schemas.microsoft.com/office/drawing/2014/main" id="{606AF6F1-03E1-A3B5-2A42-B36A34C0D8B8}"/>
              </a:ext>
            </a:extLst>
          </p:cNvPr>
          <p:cNvSpPr>
            <a:spLocks noGrp="1"/>
          </p:cNvSpPr>
          <p:nvPr>
            <p:ph type="subTitle" idx="1"/>
          </p:nvPr>
        </p:nvSpPr>
        <p:spPr>
          <a:xfrm>
            <a:off x="1328057" y="5351392"/>
            <a:ext cx="9144000" cy="634060"/>
          </a:xfrm>
        </p:spPr>
        <p:txBody>
          <a:bodyPr/>
          <a:lstStyle/>
          <a:p>
            <a:r>
              <a:rPr lang="pl-PL" dirty="0"/>
              <a:t>Projekt „Mam prawo” nr  2022-3-PL01-ESC30-SOL-000099053</a:t>
            </a:r>
          </a:p>
        </p:txBody>
      </p:sp>
      <p:pic>
        <p:nvPicPr>
          <p:cNvPr id="4" name="Obraz 3">
            <a:extLst>
              <a:ext uri="{FF2B5EF4-FFF2-40B4-BE49-F238E27FC236}">
                <a16:creationId xmlns:a16="http://schemas.microsoft.com/office/drawing/2014/main" id="{90FC24A9-8641-ED64-552E-38312B8D3E7A}"/>
              </a:ext>
            </a:extLst>
          </p:cNvPr>
          <p:cNvPicPr/>
          <p:nvPr/>
        </p:nvPicPr>
        <p:blipFill>
          <a:blip r:embed="rId2"/>
          <a:srcRect l="5864" t="16799" r="6871" b="18240"/>
          <a:stretch>
            <a:fillRect/>
          </a:stretch>
        </p:blipFill>
        <p:spPr>
          <a:xfrm>
            <a:off x="9365615" y="671084"/>
            <a:ext cx="1690370" cy="1167765"/>
          </a:xfrm>
          <a:prstGeom prst="rect">
            <a:avLst/>
          </a:prstGeom>
          <a:noFill/>
          <a:ln>
            <a:noFill/>
            <a:prstDash/>
          </a:ln>
        </p:spPr>
      </p:pic>
      <p:pic>
        <p:nvPicPr>
          <p:cNvPr id="5" name="Obraz 4">
            <a:extLst>
              <a:ext uri="{FF2B5EF4-FFF2-40B4-BE49-F238E27FC236}">
                <a16:creationId xmlns:a16="http://schemas.microsoft.com/office/drawing/2014/main" id="{816935AF-C397-8CAA-7581-CF3233CC9E47}"/>
              </a:ext>
            </a:extLst>
          </p:cNvPr>
          <p:cNvPicPr/>
          <p:nvPr/>
        </p:nvPicPr>
        <p:blipFill>
          <a:blip r:embed="rId3"/>
          <a:srcRect t="8943" b="8130"/>
          <a:stretch>
            <a:fillRect/>
          </a:stretch>
        </p:blipFill>
        <p:spPr>
          <a:xfrm>
            <a:off x="1157786" y="872548"/>
            <a:ext cx="1413510" cy="1175385"/>
          </a:xfrm>
          <a:prstGeom prst="rect">
            <a:avLst/>
          </a:prstGeom>
          <a:noFill/>
          <a:ln>
            <a:noFill/>
            <a:prstDash/>
          </a:ln>
        </p:spPr>
      </p:pic>
    </p:spTree>
    <p:extLst>
      <p:ext uri="{BB962C8B-B14F-4D97-AF65-F5344CB8AC3E}">
        <p14:creationId xmlns:p14="http://schemas.microsoft.com/office/powerpoint/2010/main" val="3737678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8B66D279-323C-536A-1378-DDEBAF4C3F3F}"/>
              </a:ext>
            </a:extLst>
          </p:cNvPr>
          <p:cNvSpPr txBox="1"/>
          <p:nvPr/>
        </p:nvSpPr>
        <p:spPr>
          <a:xfrm>
            <a:off x="513184" y="837923"/>
            <a:ext cx="10860832" cy="4401205"/>
          </a:xfrm>
          <a:prstGeom prst="rect">
            <a:avLst/>
          </a:prstGeom>
          <a:noFill/>
        </p:spPr>
        <p:txBody>
          <a:bodyPr wrap="square">
            <a:spAutoFit/>
          </a:bodyPr>
          <a:lstStyle/>
          <a:p>
            <a:pPr algn="l" fontAlgn="base"/>
            <a:r>
              <a:rPr lang="pl-PL" sz="2800" b="1" i="0" dirty="0">
                <a:solidFill>
                  <a:srgbClr val="000000"/>
                </a:solidFill>
                <a:effectLst/>
                <a:latin typeface="Roboto-Bold"/>
              </a:rPr>
              <a:t>Jaka jest wysokość zachowku?</a:t>
            </a:r>
            <a:r>
              <a:rPr lang="pl-PL" sz="2800" b="0" i="0" dirty="0">
                <a:solidFill>
                  <a:srgbClr val="000000"/>
                </a:solidFill>
                <a:effectLst/>
                <a:latin typeface="Roboto-Regular"/>
              </a:rPr>
              <a:t> </a:t>
            </a:r>
          </a:p>
          <a:p>
            <a:pPr algn="l" fontAlgn="base"/>
            <a:endParaRPr lang="pl-PL" sz="2800" dirty="0">
              <a:solidFill>
                <a:srgbClr val="000000"/>
              </a:solidFill>
              <a:latin typeface="Roboto-Regular"/>
            </a:endParaRPr>
          </a:p>
          <a:p>
            <a:pPr algn="l" fontAlgn="base"/>
            <a:r>
              <a:rPr lang="pl-PL" sz="2800" b="0" i="0" dirty="0">
                <a:solidFill>
                  <a:srgbClr val="000000"/>
                </a:solidFill>
                <a:effectLst/>
                <a:latin typeface="Roboto-Regular"/>
              </a:rPr>
              <a:t>W przypadku małoletnich i osób trwale niezdolnych do pracy są to dwie trzecie wartości udziału spadkowego, który by takiej osobie przypadał przy dziedziczeniu ustawowym. </a:t>
            </a:r>
          </a:p>
          <a:p>
            <a:pPr algn="l" fontAlgn="base"/>
            <a:endParaRPr lang="pl-PL" sz="2800" dirty="0">
              <a:solidFill>
                <a:srgbClr val="000000"/>
              </a:solidFill>
              <a:latin typeface="Roboto-Regular"/>
            </a:endParaRPr>
          </a:p>
          <a:p>
            <a:pPr algn="l" fontAlgn="base"/>
            <a:r>
              <a:rPr lang="pl-PL" sz="2800" b="0" i="0" dirty="0">
                <a:solidFill>
                  <a:srgbClr val="000000"/>
                </a:solidFill>
                <a:effectLst/>
                <a:latin typeface="Roboto-Regular"/>
              </a:rPr>
              <a:t>W pozostałych zaś przypadkach jest to połowa wartości tego udziału.</a:t>
            </a:r>
          </a:p>
          <a:p>
            <a:pPr algn="l" fontAlgn="base"/>
            <a:r>
              <a:rPr lang="pl-PL" sz="2800" b="0" i="0" dirty="0">
                <a:solidFill>
                  <a:srgbClr val="000000"/>
                </a:solidFill>
                <a:effectLst/>
                <a:latin typeface="Roboto-Regular"/>
              </a:rPr>
              <a:t>Przepisy Kodeksu cywilnego określają zasady zaliczania do zachowku m.in. poczynionych przez spadkodawcę darowizn.</a:t>
            </a:r>
          </a:p>
        </p:txBody>
      </p:sp>
    </p:spTree>
    <p:extLst>
      <p:ext uri="{BB962C8B-B14F-4D97-AF65-F5344CB8AC3E}">
        <p14:creationId xmlns:p14="http://schemas.microsoft.com/office/powerpoint/2010/main" val="276202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4971EAEC-5FF2-D5C9-39D4-0F9A58EFB23E}"/>
              </a:ext>
            </a:extLst>
          </p:cNvPr>
          <p:cNvSpPr txBox="1"/>
          <p:nvPr/>
        </p:nvSpPr>
        <p:spPr>
          <a:xfrm>
            <a:off x="475861" y="537313"/>
            <a:ext cx="10636897" cy="5693866"/>
          </a:xfrm>
          <a:prstGeom prst="rect">
            <a:avLst/>
          </a:prstGeom>
          <a:noFill/>
        </p:spPr>
        <p:txBody>
          <a:bodyPr wrap="square">
            <a:spAutoFit/>
          </a:bodyPr>
          <a:lstStyle/>
          <a:p>
            <a:r>
              <a:rPr lang="pl-PL" sz="2800" b="0" i="0" dirty="0">
                <a:solidFill>
                  <a:srgbClr val="000000"/>
                </a:solidFill>
                <a:effectLst/>
                <a:latin typeface="Roboto-Regular"/>
              </a:rPr>
              <a:t>Spadkodawca może w testamencie </a:t>
            </a:r>
            <a:r>
              <a:rPr lang="pl-PL" sz="2800" b="1" i="0" dirty="0">
                <a:solidFill>
                  <a:srgbClr val="000000"/>
                </a:solidFill>
                <a:effectLst/>
                <a:latin typeface="Roboto-Bold"/>
              </a:rPr>
              <a:t>pozbawić zachowku</a:t>
            </a:r>
            <a:r>
              <a:rPr lang="pl-PL" sz="2800" b="0" i="0" dirty="0">
                <a:solidFill>
                  <a:srgbClr val="000000"/>
                </a:solidFill>
                <a:effectLst/>
                <a:latin typeface="Roboto-Regular"/>
              </a:rPr>
              <a:t> zstępnych małżonka i rodziców. </a:t>
            </a:r>
          </a:p>
          <a:p>
            <a:endParaRPr lang="pl-PL" sz="2800" b="0" i="0" dirty="0">
              <a:solidFill>
                <a:srgbClr val="000000"/>
              </a:solidFill>
              <a:effectLst/>
              <a:latin typeface="Roboto-Regular"/>
            </a:endParaRPr>
          </a:p>
          <a:p>
            <a:r>
              <a:rPr lang="pl-PL" sz="2800" b="1" i="0" dirty="0">
                <a:solidFill>
                  <a:srgbClr val="000000"/>
                </a:solidFill>
                <a:effectLst/>
                <a:latin typeface="Roboto-Bold"/>
              </a:rPr>
              <a:t>Wydziedziczenie</a:t>
            </a:r>
            <a:r>
              <a:rPr lang="pl-PL" sz="2800" b="0" i="0" dirty="0">
                <a:solidFill>
                  <a:srgbClr val="000000"/>
                </a:solidFill>
                <a:effectLst/>
                <a:latin typeface="Roboto-Regular"/>
              </a:rPr>
              <a:t> ma jednak miejsce tylko z określonych przyczyn. Pierwszą z nich jest sytuacja, gdy osoba taka wbrew woli spadkodawcy postępuje uporczywie w sposób sprzeczny z zasadami współżycia społecznego. Kolejną przyczyną jest dopuszczenie się względem spadkodawcy albo jednej z najbliższych mu osób umyślnego przestępstwa przeciwko życiu, zdrowiu lub wolności albo rażącej obrazy czci. Wydziedziczenie jest też możliwe w sytuacji, gdy uprawniony do zachowku uporczywie nie dopełnia względem spadkodawcy obowiązków rodzinnych.</a:t>
            </a:r>
            <a:endParaRPr lang="pl-PL" sz="2800" dirty="0"/>
          </a:p>
        </p:txBody>
      </p:sp>
    </p:spTree>
    <p:extLst>
      <p:ext uri="{BB962C8B-B14F-4D97-AF65-F5344CB8AC3E}">
        <p14:creationId xmlns:p14="http://schemas.microsoft.com/office/powerpoint/2010/main" val="1852448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BCC57030-881B-CE25-575A-38BA3B179BDE}"/>
              </a:ext>
            </a:extLst>
          </p:cNvPr>
          <p:cNvSpPr txBox="1"/>
          <p:nvPr/>
        </p:nvSpPr>
        <p:spPr>
          <a:xfrm>
            <a:off x="774441" y="878166"/>
            <a:ext cx="10403632" cy="5262979"/>
          </a:xfrm>
          <a:prstGeom prst="rect">
            <a:avLst/>
          </a:prstGeom>
          <a:noFill/>
        </p:spPr>
        <p:txBody>
          <a:bodyPr wrap="square">
            <a:spAutoFit/>
          </a:bodyPr>
          <a:lstStyle/>
          <a:p>
            <a:pPr algn="l" fontAlgn="base"/>
            <a:r>
              <a:rPr lang="pl-PL" sz="2800" b="1" i="0" dirty="0">
                <a:solidFill>
                  <a:srgbClr val="000000"/>
                </a:solidFill>
                <a:effectLst/>
                <a:latin typeface="Roboto-Bold"/>
              </a:rPr>
              <a:t>Który testament jest ważny?</a:t>
            </a:r>
          </a:p>
          <a:p>
            <a:pPr algn="l" fontAlgn="base"/>
            <a:endParaRPr lang="pl-PL" sz="2800" b="1" i="0" dirty="0">
              <a:solidFill>
                <a:srgbClr val="000000"/>
              </a:solidFill>
              <a:effectLst/>
              <a:latin typeface="Roboto-Bold"/>
            </a:endParaRPr>
          </a:p>
          <a:p>
            <a:pPr algn="l" fontAlgn="base"/>
            <a:r>
              <a:rPr lang="pl-PL" sz="2800" b="0" i="0" dirty="0">
                <a:solidFill>
                  <a:srgbClr val="000000"/>
                </a:solidFill>
                <a:effectLst/>
                <a:latin typeface="Roboto-Regular"/>
              </a:rPr>
              <a:t>Niekiedy zdarza się, iż spadkodawca sporządza </a:t>
            </a:r>
            <a:r>
              <a:rPr lang="pl-PL" sz="2800" b="1" i="0" dirty="0">
                <a:solidFill>
                  <a:srgbClr val="000000"/>
                </a:solidFill>
                <a:effectLst/>
                <a:latin typeface="Roboto-Bold"/>
              </a:rPr>
              <a:t>kilka testamentów</a:t>
            </a:r>
            <a:r>
              <a:rPr lang="pl-PL" sz="2800" b="0" i="0" dirty="0">
                <a:solidFill>
                  <a:srgbClr val="000000"/>
                </a:solidFill>
                <a:effectLst/>
                <a:latin typeface="Roboto-Regular"/>
              </a:rPr>
              <a:t>. </a:t>
            </a:r>
          </a:p>
          <a:p>
            <a:pPr algn="l" fontAlgn="base"/>
            <a:endParaRPr lang="pl-PL" sz="2800" dirty="0">
              <a:solidFill>
                <a:srgbClr val="000000"/>
              </a:solidFill>
              <a:latin typeface="Roboto-Regular"/>
            </a:endParaRPr>
          </a:p>
          <a:p>
            <a:pPr algn="l" fontAlgn="base"/>
            <a:r>
              <a:rPr lang="pl-PL" sz="2800" b="0" i="0" dirty="0">
                <a:solidFill>
                  <a:srgbClr val="000000"/>
                </a:solidFill>
                <a:effectLst/>
                <a:latin typeface="Roboto-Regular"/>
              </a:rPr>
              <a:t>Wówczas powstają wątpliwości co do tego który z nich jest ważny. Co do zasady poprzez sporządzenie nowego testamentu następuje odwołanie poprzedniego. Gdy jednak spadkodawca sporządza nowy testament i nie zaznacza w nim, że poprzedni odwołuje, odwołaniu ulegają tylko te postanowienia poprzedniego testamentu, których nie można pogodzić z treścią nowego.</a:t>
            </a:r>
          </a:p>
        </p:txBody>
      </p:sp>
    </p:spTree>
    <p:extLst>
      <p:ext uri="{BB962C8B-B14F-4D97-AF65-F5344CB8AC3E}">
        <p14:creationId xmlns:p14="http://schemas.microsoft.com/office/powerpoint/2010/main" val="297683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23E47488-E267-8A33-C96E-A07C00BB7787}"/>
              </a:ext>
            </a:extLst>
          </p:cNvPr>
          <p:cNvSpPr txBox="1"/>
          <p:nvPr/>
        </p:nvSpPr>
        <p:spPr>
          <a:xfrm>
            <a:off x="1017035" y="1422832"/>
            <a:ext cx="10767527" cy="2308324"/>
          </a:xfrm>
          <a:prstGeom prst="rect">
            <a:avLst/>
          </a:prstGeom>
          <a:noFill/>
        </p:spPr>
        <p:txBody>
          <a:bodyPr wrap="square">
            <a:spAutoFit/>
          </a:bodyPr>
          <a:lstStyle/>
          <a:p>
            <a:pPr algn="l" fontAlgn="base"/>
            <a:r>
              <a:rPr lang="pl-PL" sz="2400" b="1" i="0" dirty="0">
                <a:solidFill>
                  <a:srgbClr val="000000"/>
                </a:solidFill>
                <a:effectLst/>
                <a:latin typeface="Roboto-Bold"/>
              </a:rPr>
              <a:t>Który testament ważniejszy notarialny czy późniejszy własnoręczny?</a:t>
            </a:r>
          </a:p>
          <a:p>
            <a:pPr algn="l" fontAlgn="base"/>
            <a:endParaRPr lang="pl-PL" sz="2400" b="1" dirty="0">
              <a:solidFill>
                <a:srgbClr val="000000"/>
              </a:solidFill>
              <a:latin typeface="Roboto-Bold"/>
            </a:endParaRPr>
          </a:p>
          <a:p>
            <a:pPr algn="l" fontAlgn="base"/>
            <a:endParaRPr lang="pl-PL" sz="2400" b="1" i="0" dirty="0">
              <a:solidFill>
                <a:srgbClr val="000000"/>
              </a:solidFill>
              <a:effectLst/>
              <a:latin typeface="Roboto-Bold"/>
            </a:endParaRPr>
          </a:p>
          <a:p>
            <a:pPr algn="l" fontAlgn="base"/>
            <a:r>
              <a:rPr lang="pl-PL" sz="2400" b="0" i="0" dirty="0">
                <a:solidFill>
                  <a:srgbClr val="000000"/>
                </a:solidFill>
                <a:effectLst/>
                <a:latin typeface="Roboto-Regular"/>
              </a:rPr>
              <a:t>Nie jest tak, że testament notarialny jest ważniejszy. Dlatego za pomocą późniejszego własnoręcznego testamentu można odwołać postanowienia wcześniej sporządzonego testamentu notarialnego.</a:t>
            </a:r>
          </a:p>
        </p:txBody>
      </p:sp>
    </p:spTree>
    <p:extLst>
      <p:ext uri="{BB962C8B-B14F-4D97-AF65-F5344CB8AC3E}">
        <p14:creationId xmlns:p14="http://schemas.microsoft.com/office/powerpoint/2010/main" val="3661708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D3C2DD71-2BF2-F3EB-A837-54FA79CC883F}"/>
              </a:ext>
            </a:extLst>
          </p:cNvPr>
          <p:cNvSpPr txBox="1"/>
          <p:nvPr/>
        </p:nvSpPr>
        <p:spPr>
          <a:xfrm>
            <a:off x="513183" y="780481"/>
            <a:ext cx="10823510" cy="5509200"/>
          </a:xfrm>
          <a:prstGeom prst="rect">
            <a:avLst/>
          </a:prstGeom>
          <a:noFill/>
        </p:spPr>
        <p:txBody>
          <a:bodyPr wrap="square">
            <a:spAutoFit/>
          </a:bodyPr>
          <a:lstStyle/>
          <a:p>
            <a:pPr algn="l" fontAlgn="base"/>
            <a:r>
              <a:rPr lang="pl-PL" sz="3200" b="1" i="0" dirty="0">
                <a:solidFill>
                  <a:srgbClr val="000000"/>
                </a:solidFill>
                <a:effectLst/>
                <a:latin typeface="Roboto-Bold"/>
              </a:rPr>
              <a:t>Gdzie przechowywać testament własnoręczny?</a:t>
            </a:r>
          </a:p>
          <a:p>
            <a:pPr algn="l" fontAlgn="base"/>
            <a:endParaRPr lang="pl-PL" sz="3200" b="1" i="0" dirty="0">
              <a:solidFill>
                <a:srgbClr val="000000"/>
              </a:solidFill>
              <a:effectLst/>
              <a:latin typeface="Roboto-Bold"/>
            </a:endParaRPr>
          </a:p>
          <a:p>
            <a:pPr algn="l" fontAlgn="base"/>
            <a:r>
              <a:rPr lang="pl-PL" sz="3200" b="1" i="0" dirty="0">
                <a:solidFill>
                  <a:srgbClr val="000000"/>
                </a:solidFill>
                <a:effectLst/>
                <a:latin typeface="Roboto-Bold"/>
              </a:rPr>
              <a:t>Testament własnoręczny</a:t>
            </a:r>
            <a:r>
              <a:rPr lang="pl-PL" sz="3200" b="0" i="0" dirty="0">
                <a:solidFill>
                  <a:srgbClr val="000000"/>
                </a:solidFill>
                <a:effectLst/>
                <a:latin typeface="Roboto-Regular"/>
              </a:rPr>
              <a:t> można przechowywać zarówno samodzielnie, jak i u notariusza. </a:t>
            </a:r>
          </a:p>
          <a:p>
            <a:pPr algn="l" fontAlgn="base"/>
            <a:endParaRPr lang="pl-PL" sz="3200" dirty="0">
              <a:solidFill>
                <a:srgbClr val="000000"/>
              </a:solidFill>
              <a:latin typeface="Roboto-Regular"/>
            </a:endParaRPr>
          </a:p>
          <a:p>
            <a:pPr algn="l" fontAlgn="base"/>
            <a:r>
              <a:rPr lang="pl-PL" sz="3200" b="0" i="0" dirty="0">
                <a:solidFill>
                  <a:srgbClr val="000000"/>
                </a:solidFill>
                <a:effectLst/>
                <a:latin typeface="Roboto-Regular"/>
              </a:rPr>
              <a:t>W celu ułatwienia poszukiwania testamentu utworzono Notarialny Rejestr Testamentów. </a:t>
            </a:r>
          </a:p>
          <a:p>
            <a:pPr algn="l" fontAlgn="base"/>
            <a:endParaRPr lang="pl-PL" sz="3200" dirty="0">
              <a:solidFill>
                <a:srgbClr val="000000"/>
              </a:solidFill>
              <a:latin typeface="Roboto-Regular"/>
            </a:endParaRPr>
          </a:p>
          <a:p>
            <a:pPr algn="l" fontAlgn="base"/>
            <a:r>
              <a:rPr lang="pl-PL" sz="3200" b="0" i="0" dirty="0">
                <a:solidFill>
                  <a:srgbClr val="000000"/>
                </a:solidFill>
                <a:effectLst/>
                <a:latin typeface="Roboto-Regular"/>
              </a:rPr>
              <a:t>Można w nim przechowywać również testament własnoręczny, jeśli osoba, która go sporządziła o to zawnioskuje.</a:t>
            </a:r>
          </a:p>
        </p:txBody>
      </p:sp>
    </p:spTree>
    <p:extLst>
      <p:ext uri="{BB962C8B-B14F-4D97-AF65-F5344CB8AC3E}">
        <p14:creationId xmlns:p14="http://schemas.microsoft.com/office/powerpoint/2010/main" val="3459844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33C955C8-C9DD-19D2-EDF9-1888239BA3FE}"/>
              </a:ext>
            </a:extLst>
          </p:cNvPr>
          <p:cNvSpPr txBox="1"/>
          <p:nvPr/>
        </p:nvSpPr>
        <p:spPr>
          <a:xfrm>
            <a:off x="326571" y="1720840"/>
            <a:ext cx="11066107" cy="3385542"/>
          </a:xfrm>
          <a:prstGeom prst="rect">
            <a:avLst/>
          </a:prstGeom>
          <a:noFill/>
        </p:spPr>
        <p:txBody>
          <a:bodyPr wrap="square">
            <a:spAutoFit/>
          </a:bodyPr>
          <a:lstStyle/>
          <a:p>
            <a:pPr algn="l" fontAlgn="base"/>
            <a:r>
              <a:rPr lang="pl-PL" sz="3600" b="1" i="0" dirty="0">
                <a:solidFill>
                  <a:srgbClr val="000000"/>
                </a:solidFill>
                <a:effectLst/>
                <a:latin typeface="Roboto-Bold"/>
              </a:rPr>
              <a:t>T</a:t>
            </a:r>
            <a:r>
              <a:rPr lang="pl-PL" sz="3200" b="1" i="0" dirty="0">
                <a:solidFill>
                  <a:srgbClr val="000000"/>
                </a:solidFill>
                <a:effectLst/>
                <a:latin typeface="Roboto-Bold"/>
              </a:rPr>
              <a:t>estament własnoręczny – wzór</a:t>
            </a:r>
          </a:p>
          <a:p>
            <a:pPr algn="l" fontAlgn="base"/>
            <a:endParaRPr lang="pl-PL" sz="3200" b="1" i="0" dirty="0">
              <a:solidFill>
                <a:srgbClr val="000000"/>
              </a:solidFill>
              <a:effectLst/>
              <a:latin typeface="Roboto-Bold"/>
            </a:endParaRPr>
          </a:p>
          <a:p>
            <a:pPr algn="l" fontAlgn="base"/>
            <a:r>
              <a:rPr lang="pl-PL" sz="3200" b="0" i="0" dirty="0">
                <a:solidFill>
                  <a:srgbClr val="000000"/>
                </a:solidFill>
                <a:effectLst/>
                <a:latin typeface="Roboto-Regular"/>
              </a:rPr>
              <a:t>Ze względu na to, iż każdy przypadek jest inny, nie jest możliwe stworzenie uniwersalnego wzoru testamentu. Dlatego pamiętajmy, aby swój testament dostosować do własnej sytuacji.</a:t>
            </a:r>
          </a:p>
          <a:p>
            <a:pPr algn="l" fontAlgn="base"/>
            <a:r>
              <a:rPr lang="pl-PL" b="0" i="0" dirty="0">
                <a:solidFill>
                  <a:srgbClr val="000000"/>
                </a:solidFill>
                <a:effectLst/>
                <a:latin typeface="Roboto-Regular"/>
              </a:rPr>
              <a:t> </a:t>
            </a:r>
          </a:p>
        </p:txBody>
      </p:sp>
    </p:spTree>
    <p:extLst>
      <p:ext uri="{BB962C8B-B14F-4D97-AF65-F5344CB8AC3E}">
        <p14:creationId xmlns:p14="http://schemas.microsoft.com/office/powerpoint/2010/main" val="1743864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0F36CF3F-99DF-FECB-2EBD-606448C34CBF}"/>
              </a:ext>
            </a:extLst>
          </p:cNvPr>
          <p:cNvSpPr txBox="1"/>
          <p:nvPr/>
        </p:nvSpPr>
        <p:spPr>
          <a:xfrm>
            <a:off x="755779" y="881657"/>
            <a:ext cx="10935477" cy="4031873"/>
          </a:xfrm>
          <a:prstGeom prst="rect">
            <a:avLst/>
          </a:prstGeom>
          <a:noFill/>
        </p:spPr>
        <p:txBody>
          <a:bodyPr wrap="square">
            <a:spAutoFit/>
          </a:bodyPr>
          <a:lstStyle/>
          <a:p>
            <a:pPr algn="r" fontAlgn="base"/>
            <a:r>
              <a:rPr lang="pl-PL" sz="3200" b="0" i="1" dirty="0">
                <a:solidFill>
                  <a:srgbClr val="000000"/>
                </a:solidFill>
                <a:effectLst/>
                <a:latin typeface="inherit"/>
              </a:rPr>
              <a:t>Dobre Miasto, dnia 13 stycznia 2021 r.</a:t>
            </a:r>
            <a:endParaRPr lang="pl-PL" sz="3200" b="0" i="0" dirty="0">
              <a:solidFill>
                <a:srgbClr val="000000"/>
              </a:solidFill>
              <a:effectLst/>
              <a:latin typeface="Roboto-Regular"/>
            </a:endParaRPr>
          </a:p>
          <a:p>
            <a:pPr algn="ctr" fontAlgn="base"/>
            <a:endParaRPr lang="pl-PL" sz="3200" b="0" i="1" dirty="0">
              <a:solidFill>
                <a:srgbClr val="000000"/>
              </a:solidFill>
              <a:effectLst/>
              <a:latin typeface="inherit"/>
            </a:endParaRPr>
          </a:p>
          <a:p>
            <a:pPr algn="ctr" fontAlgn="base"/>
            <a:r>
              <a:rPr lang="pl-PL" sz="3200" b="0" i="1" dirty="0">
                <a:solidFill>
                  <a:srgbClr val="000000"/>
                </a:solidFill>
                <a:effectLst/>
                <a:latin typeface="inherit"/>
              </a:rPr>
              <a:t>TESTAMENT</a:t>
            </a:r>
          </a:p>
          <a:p>
            <a:pPr algn="ctr" fontAlgn="base"/>
            <a:endParaRPr lang="pl-PL" sz="3200" b="0" i="0" dirty="0">
              <a:solidFill>
                <a:srgbClr val="000000"/>
              </a:solidFill>
              <a:effectLst/>
              <a:latin typeface="Roboto-Regular"/>
            </a:endParaRPr>
          </a:p>
          <a:p>
            <a:pPr algn="l" fontAlgn="base"/>
            <a:r>
              <a:rPr lang="pl-PL" sz="3200" b="0" i="1" dirty="0">
                <a:solidFill>
                  <a:srgbClr val="000000"/>
                </a:solidFill>
                <a:effectLst/>
                <a:latin typeface="inherit"/>
              </a:rPr>
              <a:t>Ja, niżej podpisany Jan Nowak, zamieszkały w Dobrym Mieście przy ul. Pięknej 2 oświadczam, iż do całości spadku powołuję moją żonę Annę Nowak, zamieszkałą w Dobrym Mieście przy </a:t>
            </a:r>
            <a:br>
              <a:rPr lang="pl-PL" sz="3200" b="0" i="1" dirty="0">
                <a:solidFill>
                  <a:srgbClr val="000000"/>
                </a:solidFill>
                <a:effectLst/>
                <a:latin typeface="inherit"/>
              </a:rPr>
            </a:br>
            <a:r>
              <a:rPr lang="pl-PL" sz="3200" b="0" i="1" dirty="0">
                <a:solidFill>
                  <a:srgbClr val="000000"/>
                </a:solidFill>
                <a:effectLst/>
                <a:latin typeface="inherit"/>
              </a:rPr>
              <a:t>ul. Pięknej 2.</a:t>
            </a:r>
            <a:endParaRPr lang="pl-PL" sz="3200" b="0" i="0" dirty="0">
              <a:solidFill>
                <a:srgbClr val="000000"/>
              </a:solidFill>
              <a:effectLst/>
              <a:latin typeface="Roboto-Regular"/>
            </a:endParaRPr>
          </a:p>
        </p:txBody>
      </p:sp>
    </p:spTree>
    <p:extLst>
      <p:ext uri="{BB962C8B-B14F-4D97-AF65-F5344CB8AC3E}">
        <p14:creationId xmlns:p14="http://schemas.microsoft.com/office/powerpoint/2010/main" val="433281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E786512D-65F4-96A2-B2F7-2E2A31FB1CB8}"/>
              </a:ext>
            </a:extLst>
          </p:cNvPr>
          <p:cNvSpPr txBox="1"/>
          <p:nvPr/>
        </p:nvSpPr>
        <p:spPr>
          <a:xfrm>
            <a:off x="531845" y="335846"/>
            <a:ext cx="10095722" cy="5632311"/>
          </a:xfrm>
          <a:prstGeom prst="rect">
            <a:avLst/>
          </a:prstGeom>
          <a:noFill/>
        </p:spPr>
        <p:txBody>
          <a:bodyPr wrap="square">
            <a:spAutoFit/>
          </a:bodyPr>
          <a:lstStyle/>
          <a:p>
            <a:pPr algn="l" fontAlgn="base"/>
            <a:r>
              <a:rPr lang="pl-PL" b="1" i="0" dirty="0">
                <a:solidFill>
                  <a:srgbClr val="000000"/>
                </a:solidFill>
                <a:effectLst/>
                <a:latin typeface="Roboto-Bold"/>
              </a:rPr>
              <a:t>Obowiązki przy sporządzeniu testamentu</a:t>
            </a:r>
          </a:p>
          <a:p>
            <a:pPr algn="l" fontAlgn="base"/>
            <a:endParaRPr lang="pl-PL" b="1" dirty="0">
              <a:solidFill>
                <a:srgbClr val="000000"/>
              </a:solidFill>
              <a:latin typeface="Roboto-Bold"/>
            </a:endParaRPr>
          </a:p>
          <a:p>
            <a:pPr algn="l" fontAlgn="base"/>
            <a:endParaRPr lang="pl-PL" b="1" i="0" dirty="0">
              <a:solidFill>
                <a:srgbClr val="000000"/>
              </a:solidFill>
              <a:effectLst/>
              <a:latin typeface="Roboto-Bold"/>
            </a:endParaRPr>
          </a:p>
          <a:p>
            <a:pPr algn="l" fontAlgn="base"/>
            <a:endParaRPr lang="pl-PL" b="1" i="0" dirty="0">
              <a:solidFill>
                <a:srgbClr val="000000"/>
              </a:solidFill>
              <a:effectLst/>
              <a:latin typeface="Roboto-Bold"/>
            </a:endParaRPr>
          </a:p>
          <a:p>
            <a:pPr algn="l" fontAlgn="base"/>
            <a:r>
              <a:rPr lang="pl-PL" b="0" i="0" dirty="0">
                <a:solidFill>
                  <a:srgbClr val="000000"/>
                </a:solidFill>
                <a:effectLst/>
                <a:latin typeface="Roboto-Regular"/>
              </a:rPr>
              <a:t>Aby testament ustny był ważny, testator musi złożyć ustne oświadczenie w obecności świadków. Ustawa stanowi, że: </a:t>
            </a:r>
          </a:p>
          <a:p>
            <a:pPr algn="l" fontAlgn="base"/>
            <a:endParaRPr lang="pl-PL" b="0" i="0" dirty="0">
              <a:solidFill>
                <a:srgbClr val="000000"/>
              </a:solidFill>
              <a:effectLst/>
              <a:latin typeface="Roboto-Regular"/>
            </a:endParaRPr>
          </a:p>
          <a:p>
            <a:pPr algn="l" fontAlgn="base">
              <a:buFont typeface="Arial" panose="020B0604020202020204" pitchFamily="34" charset="0"/>
              <a:buChar char="•"/>
            </a:pPr>
            <a:r>
              <a:rPr lang="pl-PL" b="0" i="0" dirty="0">
                <a:solidFill>
                  <a:srgbClr val="000000"/>
                </a:solidFill>
                <a:effectLst/>
                <a:latin typeface="Roboto-Regular"/>
              </a:rPr>
              <a:t>świadków musi być </a:t>
            </a:r>
            <a:r>
              <a:rPr lang="pl-PL" b="1" i="0" dirty="0">
                <a:solidFill>
                  <a:srgbClr val="000000"/>
                </a:solidFill>
                <a:effectLst/>
                <a:latin typeface="Roboto-Bold"/>
              </a:rPr>
              <a:t>co najmniej trzech</a:t>
            </a:r>
            <a:r>
              <a:rPr lang="pl-PL" b="0" i="0" dirty="0">
                <a:solidFill>
                  <a:srgbClr val="000000"/>
                </a:solidFill>
                <a:effectLst/>
                <a:latin typeface="Roboto-Regular"/>
              </a:rPr>
              <a:t> oraz</a:t>
            </a:r>
          </a:p>
          <a:p>
            <a:pPr algn="l" fontAlgn="base">
              <a:buFont typeface="Arial" panose="020B0604020202020204" pitchFamily="34" charset="0"/>
              <a:buChar char="•"/>
            </a:pPr>
            <a:endParaRPr lang="pl-PL" b="0" i="0" dirty="0">
              <a:solidFill>
                <a:srgbClr val="000000"/>
              </a:solidFill>
              <a:effectLst/>
              <a:latin typeface="Roboto-Regular"/>
            </a:endParaRPr>
          </a:p>
          <a:p>
            <a:pPr algn="l" fontAlgn="base">
              <a:buFont typeface="Arial" panose="020B0604020202020204" pitchFamily="34" charset="0"/>
              <a:buChar char="•"/>
            </a:pPr>
            <a:r>
              <a:rPr lang="pl-PL" b="0" i="0" dirty="0">
                <a:solidFill>
                  <a:srgbClr val="000000"/>
                </a:solidFill>
                <a:effectLst/>
                <a:latin typeface="Roboto-Regular"/>
              </a:rPr>
              <a:t>muszą być obecni </a:t>
            </a:r>
            <a:r>
              <a:rPr lang="pl-PL" b="1" i="0" dirty="0">
                <a:solidFill>
                  <a:srgbClr val="000000"/>
                </a:solidFill>
                <a:effectLst/>
                <a:latin typeface="Roboto-Bold"/>
              </a:rPr>
              <a:t>jednocześnie</a:t>
            </a:r>
            <a:r>
              <a:rPr lang="pl-PL" b="0" i="0" dirty="0">
                <a:solidFill>
                  <a:srgbClr val="000000"/>
                </a:solidFill>
                <a:effectLst/>
                <a:latin typeface="Roboto-Regular"/>
              </a:rPr>
              <a:t>, kiedy testator składa swoje oświadczenie.</a:t>
            </a:r>
          </a:p>
          <a:p>
            <a:pPr algn="l" fontAlgn="base"/>
            <a:r>
              <a:rPr lang="pl-PL" b="0" i="0" dirty="0">
                <a:solidFill>
                  <a:srgbClr val="000000"/>
                </a:solidFill>
                <a:effectLst/>
                <a:latin typeface="Roboto-Regular"/>
              </a:rPr>
              <a:t>Skutkiem niedochowania tych wymogów jest</a:t>
            </a:r>
            <a:r>
              <a:rPr lang="pl-PL" b="1" i="0" dirty="0">
                <a:solidFill>
                  <a:srgbClr val="000000"/>
                </a:solidFill>
                <a:effectLst/>
                <a:latin typeface="Roboto-Bold"/>
              </a:rPr>
              <a:t> nieważność testamentu</a:t>
            </a:r>
            <a:r>
              <a:rPr lang="pl-PL" b="0" i="0" dirty="0">
                <a:solidFill>
                  <a:srgbClr val="000000"/>
                </a:solidFill>
                <a:effectLst/>
                <a:latin typeface="Roboto-Regular"/>
              </a:rPr>
              <a:t>.</a:t>
            </a:r>
          </a:p>
          <a:p>
            <a:pPr algn="l" fontAlgn="base"/>
            <a:endParaRPr lang="pl-PL" b="0" i="0" dirty="0">
              <a:solidFill>
                <a:srgbClr val="000000"/>
              </a:solidFill>
              <a:effectLst/>
              <a:latin typeface="Roboto-Regular"/>
            </a:endParaRPr>
          </a:p>
          <a:p>
            <a:pPr algn="l" fontAlgn="base"/>
            <a:r>
              <a:rPr lang="pl-PL" b="0" i="0" dirty="0">
                <a:solidFill>
                  <a:srgbClr val="000000"/>
                </a:solidFill>
                <a:effectLst/>
                <a:latin typeface="Roboto-Regular"/>
              </a:rPr>
              <a:t>Świadkowie muszą być w trakcie sporządzania testamentu ustnego świadomi swojej roli. Powinni zatem w sposób wyraźny lub choćby dorozumiany oświadczyć gotowość spełnienia tej roli oraz rozumieć treść oświadczenia spadkodawcy. </a:t>
            </a:r>
          </a:p>
          <a:p>
            <a:pPr algn="l" fontAlgn="base"/>
            <a:endParaRPr lang="pl-PL" dirty="0">
              <a:solidFill>
                <a:srgbClr val="000000"/>
              </a:solidFill>
              <a:latin typeface="Roboto-Regular"/>
            </a:endParaRPr>
          </a:p>
          <a:p>
            <a:pPr algn="l" fontAlgn="base"/>
            <a:r>
              <a:rPr lang="pl-PL" b="0" i="0" dirty="0">
                <a:solidFill>
                  <a:srgbClr val="000000"/>
                </a:solidFill>
                <a:effectLst/>
                <a:latin typeface="Roboto-Regular"/>
              </a:rPr>
              <a:t>Świadkowie mają prawo zadawania spadkodawcy pytań, zmierzających do właściwego zrozumienia jego ostatniej woli. Dopuszczalne jest także zwracanie spadkodawcy przez świadków uwagi na nieskuteczność czy wręcz niedopuszczalność określonego rozrządzenia testamentowego.</a:t>
            </a:r>
          </a:p>
        </p:txBody>
      </p:sp>
    </p:spTree>
    <p:extLst>
      <p:ext uri="{BB962C8B-B14F-4D97-AF65-F5344CB8AC3E}">
        <p14:creationId xmlns:p14="http://schemas.microsoft.com/office/powerpoint/2010/main" val="1208416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4F817A46-0A9E-30B2-84DD-88CDE75CF481}"/>
              </a:ext>
            </a:extLst>
          </p:cNvPr>
          <p:cNvSpPr txBox="1"/>
          <p:nvPr/>
        </p:nvSpPr>
        <p:spPr>
          <a:xfrm>
            <a:off x="849083" y="558005"/>
            <a:ext cx="10123715" cy="6001643"/>
          </a:xfrm>
          <a:prstGeom prst="rect">
            <a:avLst/>
          </a:prstGeom>
          <a:noFill/>
        </p:spPr>
        <p:txBody>
          <a:bodyPr wrap="square">
            <a:spAutoFit/>
          </a:bodyPr>
          <a:lstStyle/>
          <a:p>
            <a:pPr algn="l" fontAlgn="base"/>
            <a:r>
              <a:rPr lang="pl-PL" sz="3200" b="1" i="0" dirty="0">
                <a:solidFill>
                  <a:srgbClr val="000000"/>
                </a:solidFill>
                <a:effectLst/>
                <a:latin typeface="Roboto-Bold"/>
              </a:rPr>
              <a:t>Testament - co to?</a:t>
            </a:r>
          </a:p>
          <a:p>
            <a:pPr algn="l" fontAlgn="base"/>
            <a:endParaRPr lang="pl-PL" sz="3200" b="1" i="0" dirty="0">
              <a:solidFill>
                <a:srgbClr val="000000"/>
              </a:solidFill>
              <a:effectLst/>
              <a:latin typeface="Roboto-Bold"/>
            </a:endParaRPr>
          </a:p>
          <a:p>
            <a:pPr algn="l" fontAlgn="base"/>
            <a:r>
              <a:rPr lang="pl-PL" sz="3200" b="0" i="0" dirty="0">
                <a:solidFill>
                  <a:srgbClr val="000000"/>
                </a:solidFill>
                <a:effectLst/>
                <a:latin typeface="Roboto-Regular"/>
              </a:rPr>
              <a:t>Testament zawiera rozporządzenie majątkiem spadkodawcy na wypadek jego śmierci. </a:t>
            </a:r>
          </a:p>
          <a:p>
            <a:pPr algn="l" fontAlgn="base"/>
            <a:endParaRPr lang="pl-PL" sz="3200" b="0" i="0" dirty="0">
              <a:solidFill>
                <a:srgbClr val="000000"/>
              </a:solidFill>
              <a:effectLst/>
              <a:latin typeface="Roboto-Regular"/>
            </a:endParaRPr>
          </a:p>
          <a:p>
            <a:pPr algn="l" fontAlgn="base"/>
            <a:r>
              <a:rPr lang="pl-PL" sz="3200" b="0" i="0" dirty="0">
                <a:solidFill>
                  <a:srgbClr val="000000"/>
                </a:solidFill>
                <a:effectLst/>
                <a:latin typeface="Roboto-Regular"/>
              </a:rPr>
              <a:t>Warto pamiętać, iż testament ma pierwszeństwo przed dziedziczeniem ustawowym. </a:t>
            </a:r>
          </a:p>
          <a:p>
            <a:pPr algn="l" fontAlgn="base"/>
            <a:endParaRPr lang="pl-PL" sz="3200" b="0" i="0" dirty="0">
              <a:solidFill>
                <a:srgbClr val="000000"/>
              </a:solidFill>
              <a:effectLst/>
              <a:latin typeface="Roboto-Regular"/>
            </a:endParaRPr>
          </a:p>
          <a:p>
            <a:pPr algn="l" fontAlgn="base"/>
            <a:r>
              <a:rPr lang="pl-PL" sz="3200" b="0" i="0" dirty="0">
                <a:solidFill>
                  <a:srgbClr val="000000"/>
                </a:solidFill>
                <a:effectLst/>
                <a:latin typeface="Roboto-Regular"/>
              </a:rPr>
              <a:t>Dziedziczenie ustawowe co do całości spadku następuje wtedy, gdy spadkodawca nie powołał spadkobiercy albo gdy żadna z osób, które powołał, nie chce lub nie może być spadkobiercą</a:t>
            </a:r>
          </a:p>
        </p:txBody>
      </p:sp>
    </p:spTree>
    <p:extLst>
      <p:ext uri="{BB962C8B-B14F-4D97-AF65-F5344CB8AC3E}">
        <p14:creationId xmlns:p14="http://schemas.microsoft.com/office/powerpoint/2010/main" val="1805165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29512D30-BB63-160E-177E-03C1D7EA3C15}"/>
              </a:ext>
            </a:extLst>
          </p:cNvPr>
          <p:cNvSpPr txBox="1"/>
          <p:nvPr/>
        </p:nvSpPr>
        <p:spPr>
          <a:xfrm>
            <a:off x="1194318" y="748109"/>
            <a:ext cx="9666515" cy="3416320"/>
          </a:xfrm>
          <a:prstGeom prst="rect">
            <a:avLst/>
          </a:prstGeom>
          <a:noFill/>
        </p:spPr>
        <p:txBody>
          <a:bodyPr wrap="square">
            <a:spAutoFit/>
          </a:bodyPr>
          <a:lstStyle/>
          <a:p>
            <a:pPr algn="l" fontAlgn="base"/>
            <a:r>
              <a:rPr lang="pl-PL" sz="3600" b="1" i="0" dirty="0">
                <a:solidFill>
                  <a:srgbClr val="000000"/>
                </a:solidFill>
                <a:effectLst/>
                <a:latin typeface="Roboto-Bold"/>
              </a:rPr>
              <a:t>Kto spisuje testament?</a:t>
            </a:r>
          </a:p>
          <a:p>
            <a:pPr algn="l" fontAlgn="base"/>
            <a:endParaRPr lang="pl-PL" sz="3600" b="1" i="0" dirty="0">
              <a:solidFill>
                <a:srgbClr val="000000"/>
              </a:solidFill>
              <a:effectLst/>
              <a:latin typeface="Roboto-Bold"/>
            </a:endParaRPr>
          </a:p>
          <a:p>
            <a:pPr algn="l" fontAlgn="base"/>
            <a:r>
              <a:rPr lang="pl-PL" sz="3600" b="0" i="0" dirty="0">
                <a:solidFill>
                  <a:srgbClr val="000000"/>
                </a:solidFill>
                <a:effectLst/>
                <a:latin typeface="Roboto-Regular"/>
              </a:rPr>
              <a:t>Zgodnie z </a:t>
            </a:r>
            <a:r>
              <a:rPr lang="pl-PL" sz="3600" b="1" i="0" dirty="0">
                <a:solidFill>
                  <a:srgbClr val="000000"/>
                </a:solidFill>
                <a:effectLst/>
                <a:latin typeface="Roboto-Bold"/>
              </a:rPr>
              <a:t>Kodeksem cywilnym</a:t>
            </a:r>
            <a:r>
              <a:rPr lang="pl-PL" sz="3600" b="0" i="0" dirty="0">
                <a:solidFill>
                  <a:srgbClr val="000000"/>
                </a:solidFill>
                <a:effectLst/>
                <a:latin typeface="Roboto-Regular"/>
              </a:rPr>
              <a:t> testament może sporządzić i odwołać tylko osoba mająca pełną zdolność do czynności prawnych.</a:t>
            </a:r>
          </a:p>
        </p:txBody>
      </p:sp>
    </p:spTree>
    <p:extLst>
      <p:ext uri="{BB962C8B-B14F-4D97-AF65-F5344CB8AC3E}">
        <p14:creationId xmlns:p14="http://schemas.microsoft.com/office/powerpoint/2010/main" val="129417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FE213E4A-8383-BEA3-0D48-9013A41A275F}"/>
              </a:ext>
            </a:extLst>
          </p:cNvPr>
          <p:cNvSpPr txBox="1"/>
          <p:nvPr/>
        </p:nvSpPr>
        <p:spPr>
          <a:xfrm>
            <a:off x="911678" y="1216100"/>
            <a:ext cx="10368643" cy="3539430"/>
          </a:xfrm>
          <a:prstGeom prst="rect">
            <a:avLst/>
          </a:prstGeom>
          <a:noFill/>
        </p:spPr>
        <p:txBody>
          <a:bodyPr wrap="square">
            <a:spAutoFit/>
          </a:bodyPr>
          <a:lstStyle/>
          <a:p>
            <a:pPr algn="l" fontAlgn="base"/>
            <a:r>
              <a:rPr lang="pl-PL" sz="3200" b="1" i="0" dirty="0">
                <a:solidFill>
                  <a:srgbClr val="000000"/>
                </a:solidFill>
                <a:effectLst/>
                <a:latin typeface="Roboto-Bold"/>
              </a:rPr>
              <a:t>W jaki sposób napisać testament?</a:t>
            </a:r>
          </a:p>
          <a:p>
            <a:pPr algn="l" fontAlgn="base"/>
            <a:r>
              <a:rPr lang="pl-PL" sz="3200" b="0" i="0" dirty="0">
                <a:solidFill>
                  <a:srgbClr val="000000"/>
                </a:solidFill>
                <a:effectLst/>
                <a:latin typeface="Roboto-Regular"/>
              </a:rPr>
              <a:t>Jest kilka możliwych sposobów sporządzenia testamentu.</a:t>
            </a:r>
          </a:p>
          <a:p>
            <a:pPr algn="l" fontAlgn="base"/>
            <a:r>
              <a:rPr lang="pl-PL" sz="3200" b="1" i="0" dirty="0">
                <a:solidFill>
                  <a:srgbClr val="000000"/>
                </a:solidFill>
                <a:effectLst/>
                <a:latin typeface="Roboto-Bold"/>
              </a:rPr>
              <a:t>Testament własnoręczny</a:t>
            </a:r>
            <a:r>
              <a:rPr lang="pl-PL" sz="3200" b="0" i="0" dirty="0">
                <a:solidFill>
                  <a:srgbClr val="000000"/>
                </a:solidFill>
                <a:effectLst/>
                <a:latin typeface="Roboto-Regular"/>
              </a:rPr>
              <a:t> polega na tym, iż spadkodawca napisze go w całości pismem ręcznym, podpisze i opatrzy datą.</a:t>
            </a:r>
          </a:p>
          <a:p>
            <a:pPr algn="l" fontAlgn="base"/>
            <a:endParaRPr lang="pl-PL" sz="3200" dirty="0">
              <a:solidFill>
                <a:srgbClr val="000000"/>
              </a:solidFill>
              <a:latin typeface="Roboto-Regular"/>
            </a:endParaRPr>
          </a:p>
        </p:txBody>
      </p:sp>
    </p:spTree>
    <p:extLst>
      <p:ext uri="{BB962C8B-B14F-4D97-AF65-F5344CB8AC3E}">
        <p14:creationId xmlns:p14="http://schemas.microsoft.com/office/powerpoint/2010/main" val="3456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5BDB1AD7-7632-4A9F-29A1-A8BBF81A370E}"/>
              </a:ext>
            </a:extLst>
          </p:cNvPr>
          <p:cNvSpPr txBox="1"/>
          <p:nvPr/>
        </p:nvSpPr>
        <p:spPr>
          <a:xfrm>
            <a:off x="531845" y="727417"/>
            <a:ext cx="10954138" cy="4401205"/>
          </a:xfrm>
          <a:prstGeom prst="rect">
            <a:avLst/>
          </a:prstGeom>
          <a:noFill/>
        </p:spPr>
        <p:txBody>
          <a:bodyPr wrap="square">
            <a:spAutoFit/>
          </a:bodyPr>
          <a:lstStyle/>
          <a:p>
            <a:pPr algn="l" fontAlgn="base"/>
            <a:r>
              <a:rPr lang="pl-PL" sz="2800" b="0" i="0" dirty="0">
                <a:solidFill>
                  <a:srgbClr val="000000"/>
                </a:solidFill>
                <a:effectLst/>
                <a:latin typeface="Roboto-Regular"/>
              </a:rPr>
              <a:t>Zwykła forma testamentu to:</a:t>
            </a:r>
          </a:p>
          <a:p>
            <a:pPr algn="l" fontAlgn="base">
              <a:buFont typeface="Arial" panose="020B0604020202020204" pitchFamily="34" charset="0"/>
              <a:buChar char="•"/>
            </a:pPr>
            <a:r>
              <a:rPr lang="pl-PL" sz="2800" b="1" i="0" dirty="0">
                <a:solidFill>
                  <a:srgbClr val="000000"/>
                </a:solidFill>
                <a:effectLst/>
                <a:latin typeface="Roboto-Bold"/>
              </a:rPr>
              <a:t>testament pisemny</a:t>
            </a:r>
            <a:r>
              <a:rPr lang="pl-PL" sz="2800" b="0" i="0" dirty="0">
                <a:solidFill>
                  <a:srgbClr val="000000"/>
                </a:solidFill>
                <a:effectLst/>
                <a:latin typeface="Roboto-Regular"/>
              </a:rPr>
              <a:t> (własnoręczny, holograficzny) – spisany przez spadkodawcę w całości pismem ręcznym, podpisany i opatrzony datą,</a:t>
            </a:r>
          </a:p>
          <a:p>
            <a:pPr algn="l" fontAlgn="base">
              <a:buFont typeface="Arial" panose="020B0604020202020204" pitchFamily="34" charset="0"/>
              <a:buChar char="•"/>
            </a:pPr>
            <a:endParaRPr lang="pl-PL" sz="2800" b="0" i="0" dirty="0">
              <a:solidFill>
                <a:srgbClr val="000000"/>
              </a:solidFill>
              <a:effectLst/>
              <a:latin typeface="Roboto-Regular"/>
            </a:endParaRPr>
          </a:p>
          <a:p>
            <a:pPr algn="l" fontAlgn="base">
              <a:buFont typeface="Arial" panose="020B0604020202020204" pitchFamily="34" charset="0"/>
              <a:buChar char="•"/>
            </a:pPr>
            <a:r>
              <a:rPr lang="pl-PL" sz="2800" b="1" i="0" dirty="0">
                <a:solidFill>
                  <a:srgbClr val="000000"/>
                </a:solidFill>
                <a:effectLst/>
                <a:latin typeface="Roboto-Bold"/>
              </a:rPr>
              <a:t>testament notarialny</a:t>
            </a:r>
            <a:r>
              <a:rPr lang="pl-PL" sz="2800" b="0" i="0" dirty="0">
                <a:solidFill>
                  <a:srgbClr val="000000"/>
                </a:solidFill>
                <a:effectLst/>
                <a:latin typeface="Roboto-Regular"/>
              </a:rPr>
              <a:t> – sporządzony w formie aktu notarialnego,</a:t>
            </a:r>
          </a:p>
          <a:p>
            <a:pPr algn="l" fontAlgn="base">
              <a:buFont typeface="Arial" panose="020B0604020202020204" pitchFamily="34" charset="0"/>
              <a:buChar char="•"/>
            </a:pPr>
            <a:endParaRPr lang="pl-PL" sz="2800" b="0" i="0" dirty="0">
              <a:solidFill>
                <a:srgbClr val="000000"/>
              </a:solidFill>
              <a:effectLst/>
              <a:latin typeface="Roboto-Regular"/>
            </a:endParaRPr>
          </a:p>
          <a:p>
            <a:pPr algn="l" fontAlgn="base">
              <a:buFont typeface="Arial" panose="020B0604020202020204" pitchFamily="34" charset="0"/>
              <a:buChar char="•"/>
            </a:pPr>
            <a:r>
              <a:rPr lang="pl-PL" sz="2800" b="1" i="0" dirty="0">
                <a:solidFill>
                  <a:srgbClr val="000000"/>
                </a:solidFill>
                <a:effectLst/>
                <a:latin typeface="Roboto-Bold"/>
              </a:rPr>
              <a:t>testament </a:t>
            </a:r>
            <a:r>
              <a:rPr lang="pl-PL" sz="2800" b="1" i="0" dirty="0" err="1">
                <a:solidFill>
                  <a:srgbClr val="000000"/>
                </a:solidFill>
                <a:effectLst/>
                <a:latin typeface="Roboto-Bold"/>
              </a:rPr>
              <a:t>allograficzny</a:t>
            </a:r>
            <a:r>
              <a:rPr lang="pl-PL" sz="2800" b="1" i="0" dirty="0">
                <a:solidFill>
                  <a:srgbClr val="000000"/>
                </a:solidFill>
                <a:effectLst/>
                <a:latin typeface="Roboto-Bold"/>
              </a:rPr>
              <a:t> </a:t>
            </a:r>
            <a:r>
              <a:rPr lang="pl-PL" sz="2800" b="0" i="0" dirty="0">
                <a:solidFill>
                  <a:srgbClr val="000000"/>
                </a:solidFill>
                <a:effectLst/>
                <a:latin typeface="Roboto-Regular"/>
              </a:rPr>
              <a:t>(urzędowy, administracyjny) – sporządzany w ten sposób, że spadkodawca oświadcza ostatnią wolę ustnie wobec urzędnika.</a:t>
            </a:r>
          </a:p>
        </p:txBody>
      </p:sp>
    </p:spTree>
    <p:extLst>
      <p:ext uri="{BB962C8B-B14F-4D97-AF65-F5344CB8AC3E}">
        <p14:creationId xmlns:p14="http://schemas.microsoft.com/office/powerpoint/2010/main" val="2810860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769BEF03-9F3F-B9B6-B845-DC422558B80F}"/>
              </a:ext>
            </a:extLst>
          </p:cNvPr>
          <p:cNvSpPr txBox="1"/>
          <p:nvPr/>
        </p:nvSpPr>
        <p:spPr>
          <a:xfrm>
            <a:off x="839755" y="751344"/>
            <a:ext cx="10291665" cy="5632311"/>
          </a:xfrm>
          <a:prstGeom prst="rect">
            <a:avLst/>
          </a:prstGeom>
          <a:noFill/>
        </p:spPr>
        <p:txBody>
          <a:bodyPr wrap="square">
            <a:spAutoFit/>
          </a:bodyPr>
          <a:lstStyle/>
          <a:p>
            <a:pPr algn="l" fontAlgn="base"/>
            <a:r>
              <a:rPr lang="pl-PL" sz="2000" b="0" i="0" dirty="0">
                <a:solidFill>
                  <a:srgbClr val="000000"/>
                </a:solidFill>
                <a:effectLst/>
                <a:latin typeface="Roboto-Regular"/>
              </a:rPr>
              <a:t>Aby sporządzić ważny testament własnoręczny, warto pamiętać o kilku ważnych kwestiach.</a:t>
            </a:r>
          </a:p>
          <a:p>
            <a:pPr algn="l" fontAlgn="base">
              <a:buFont typeface="+mj-lt"/>
              <a:buAutoNum type="arabicPeriod"/>
            </a:pPr>
            <a:r>
              <a:rPr lang="pl-PL" sz="2000" b="0" i="0" dirty="0">
                <a:solidFill>
                  <a:srgbClr val="000000"/>
                </a:solidFill>
                <a:effectLst/>
                <a:latin typeface="Roboto-Regular"/>
              </a:rPr>
              <a:t>Testament własnoręczny należy sporządzić odręcznie. Nie wystarczy napisanie go na komputerze i opatrzenie własnoręcznym podpisem;</a:t>
            </a:r>
          </a:p>
          <a:p>
            <a:pPr algn="l" fontAlgn="base">
              <a:buFont typeface="+mj-lt"/>
              <a:buAutoNum type="arabicPeriod"/>
            </a:pPr>
            <a:endParaRPr lang="pl-PL" sz="2000" b="0" i="0" dirty="0">
              <a:solidFill>
                <a:srgbClr val="000000"/>
              </a:solidFill>
              <a:effectLst/>
              <a:latin typeface="Roboto-Regular"/>
            </a:endParaRPr>
          </a:p>
          <a:p>
            <a:pPr algn="l" fontAlgn="base">
              <a:buFont typeface="+mj-lt"/>
              <a:buAutoNum type="arabicPeriod"/>
            </a:pPr>
            <a:r>
              <a:rPr lang="pl-PL" sz="2000" b="0" i="0" dirty="0">
                <a:solidFill>
                  <a:srgbClr val="000000"/>
                </a:solidFill>
                <a:effectLst/>
                <a:latin typeface="Roboto-Regular"/>
              </a:rPr>
              <a:t>Testament może zawierać rozrządzenia tylko jednego spadkodawcy. W praktyce zatem nie można sporządzić wspólnego testamentu na przykład małżonków;</a:t>
            </a:r>
          </a:p>
          <a:p>
            <a:pPr algn="l" fontAlgn="base">
              <a:buFont typeface="+mj-lt"/>
              <a:buAutoNum type="arabicPeriod"/>
            </a:pPr>
            <a:endParaRPr lang="pl-PL" sz="2000" b="0" i="0" dirty="0">
              <a:solidFill>
                <a:srgbClr val="000000"/>
              </a:solidFill>
              <a:effectLst/>
              <a:latin typeface="Roboto-Regular"/>
            </a:endParaRPr>
          </a:p>
          <a:p>
            <a:pPr algn="l" fontAlgn="base">
              <a:buFont typeface="+mj-lt"/>
              <a:buAutoNum type="arabicPeriod"/>
            </a:pPr>
            <a:r>
              <a:rPr lang="pl-PL" sz="2000" b="0" i="0" dirty="0">
                <a:solidFill>
                  <a:srgbClr val="000000"/>
                </a:solidFill>
                <a:effectLst/>
                <a:latin typeface="Roboto-Regular"/>
              </a:rPr>
              <a:t>Podpis spadkodawcy w testamencie własnoręcznym (art. 949 § 1 k.c.) powinien być pod rygorem nieważności złożony pod pismem zawierającym rozrządzenie na wypadek śmierci. </a:t>
            </a:r>
          </a:p>
          <a:p>
            <a:pPr algn="l" fontAlgn="base">
              <a:buFont typeface="+mj-lt"/>
              <a:buAutoNum type="arabicPeriod"/>
            </a:pPr>
            <a:endParaRPr lang="pl-PL" sz="2000" dirty="0">
              <a:solidFill>
                <a:srgbClr val="000000"/>
              </a:solidFill>
              <a:latin typeface="Roboto-Regular"/>
            </a:endParaRPr>
          </a:p>
          <a:p>
            <a:pPr algn="l" fontAlgn="base"/>
            <a:r>
              <a:rPr lang="pl-PL" sz="2000" b="0" i="0" dirty="0">
                <a:solidFill>
                  <a:srgbClr val="000000"/>
                </a:solidFill>
                <a:effectLst/>
                <a:latin typeface="Roboto-Regular"/>
              </a:rPr>
              <a:t>W razie zamieszczenia podpisu w innym miejscu testament jest ważny tylko wówczas, gdy związek podpisu z treścią rozrządzenia jest oczywisty </a:t>
            </a:r>
          </a:p>
          <a:p>
            <a:pPr algn="l" fontAlgn="base"/>
            <a:r>
              <a:rPr lang="pl-PL" sz="2000" b="0" i="0" dirty="0">
                <a:solidFill>
                  <a:srgbClr val="000000"/>
                </a:solidFill>
                <a:effectLst/>
                <a:latin typeface="Roboto-Regular"/>
              </a:rPr>
              <a:t>(Uchwała Sądu Najwyższego 7 sędziów z dnia 5 czerwca 1992 r., III CZP 41/92).</a:t>
            </a:r>
          </a:p>
          <a:p>
            <a:pPr algn="l" fontAlgn="base"/>
            <a:endParaRPr lang="pl-PL" sz="2000" b="0" i="0" dirty="0">
              <a:solidFill>
                <a:srgbClr val="000000"/>
              </a:solidFill>
              <a:effectLst/>
              <a:latin typeface="Roboto-Regular"/>
            </a:endParaRPr>
          </a:p>
          <a:p>
            <a:pPr algn="l" fontAlgn="base"/>
            <a:r>
              <a:rPr lang="pl-PL" sz="2000" b="0" i="0" dirty="0">
                <a:solidFill>
                  <a:srgbClr val="000000"/>
                </a:solidFill>
                <a:effectLst/>
                <a:latin typeface="Roboto-Regular"/>
              </a:rPr>
              <a:t>W testamencie powołuje się do dziedziczenia jedną lub kilka osób. Gdy ich udziały w spadku nie są wskazane w testamencie, to dziedziczą one w częściach równych.</a:t>
            </a:r>
          </a:p>
        </p:txBody>
      </p:sp>
    </p:spTree>
    <p:extLst>
      <p:ext uri="{BB962C8B-B14F-4D97-AF65-F5344CB8AC3E}">
        <p14:creationId xmlns:p14="http://schemas.microsoft.com/office/powerpoint/2010/main" val="3216138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995C3271-3642-ED0A-7CEA-BF1A4B50D4BE}"/>
              </a:ext>
            </a:extLst>
          </p:cNvPr>
          <p:cNvSpPr txBox="1"/>
          <p:nvPr/>
        </p:nvSpPr>
        <p:spPr>
          <a:xfrm>
            <a:off x="419877" y="743158"/>
            <a:ext cx="11234058" cy="4031873"/>
          </a:xfrm>
          <a:prstGeom prst="rect">
            <a:avLst/>
          </a:prstGeom>
          <a:noFill/>
        </p:spPr>
        <p:txBody>
          <a:bodyPr wrap="square">
            <a:spAutoFit/>
          </a:bodyPr>
          <a:lstStyle/>
          <a:p>
            <a:pPr algn="l" fontAlgn="base"/>
            <a:r>
              <a:rPr lang="pl-PL" sz="3200" b="1" i="0" dirty="0">
                <a:solidFill>
                  <a:srgbClr val="000000"/>
                </a:solidFill>
                <a:effectLst/>
                <a:latin typeface="Roboto-Bold"/>
              </a:rPr>
              <a:t>Testament bez daty</a:t>
            </a:r>
          </a:p>
          <a:p>
            <a:pPr algn="l" fontAlgn="base"/>
            <a:r>
              <a:rPr lang="pl-PL" sz="3200" b="0" i="0" dirty="0">
                <a:solidFill>
                  <a:srgbClr val="000000"/>
                </a:solidFill>
                <a:effectLst/>
                <a:latin typeface="Roboto-Regular"/>
              </a:rPr>
              <a:t>Co w sytuacji, gdy testament własnoręczny nie zawiera daty? </a:t>
            </a:r>
          </a:p>
          <a:p>
            <a:pPr algn="l" fontAlgn="base"/>
            <a:endParaRPr lang="pl-PL" sz="3200" dirty="0">
              <a:solidFill>
                <a:srgbClr val="000000"/>
              </a:solidFill>
              <a:latin typeface="Roboto-Regular"/>
            </a:endParaRPr>
          </a:p>
          <a:p>
            <a:pPr algn="l" fontAlgn="base"/>
            <a:r>
              <a:rPr lang="pl-PL" sz="3200" b="0" i="0" dirty="0">
                <a:solidFill>
                  <a:srgbClr val="000000"/>
                </a:solidFill>
                <a:effectLst/>
                <a:latin typeface="Roboto-Regular"/>
              </a:rPr>
              <a:t>W takim przypadku brak daty nie pociąga za sobą nieważności testamentu własnoręcznego, jeżeli nie wywołuje wątpliwości co do zdolności spadkodawcy do sporządzenia testamentu, co do treści testamentu lub co do wzajemnego stosunku kilku testamentów</a:t>
            </a:r>
            <a:r>
              <a:rPr lang="pl-PL" b="0" i="0" dirty="0">
                <a:solidFill>
                  <a:srgbClr val="000000"/>
                </a:solidFill>
                <a:effectLst/>
                <a:latin typeface="Roboto-Regular"/>
              </a:rPr>
              <a:t>.</a:t>
            </a:r>
          </a:p>
        </p:txBody>
      </p:sp>
    </p:spTree>
    <p:extLst>
      <p:ext uri="{BB962C8B-B14F-4D97-AF65-F5344CB8AC3E}">
        <p14:creationId xmlns:p14="http://schemas.microsoft.com/office/powerpoint/2010/main" val="1125783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8E4CCFAD-81EB-C4AE-CC24-FFC9CE79147F}"/>
              </a:ext>
            </a:extLst>
          </p:cNvPr>
          <p:cNvSpPr txBox="1"/>
          <p:nvPr/>
        </p:nvSpPr>
        <p:spPr>
          <a:xfrm>
            <a:off x="802433" y="313950"/>
            <a:ext cx="10636898" cy="5016758"/>
          </a:xfrm>
          <a:prstGeom prst="rect">
            <a:avLst/>
          </a:prstGeom>
          <a:noFill/>
        </p:spPr>
        <p:txBody>
          <a:bodyPr wrap="square">
            <a:spAutoFit/>
          </a:bodyPr>
          <a:lstStyle/>
          <a:p>
            <a:pPr algn="l" fontAlgn="base"/>
            <a:r>
              <a:rPr lang="pl-PL" sz="3200" b="1" i="0" dirty="0">
                <a:solidFill>
                  <a:srgbClr val="000000"/>
                </a:solidFill>
                <a:effectLst/>
                <a:latin typeface="Roboto-Bold"/>
              </a:rPr>
              <a:t>Testament – treść</a:t>
            </a:r>
          </a:p>
          <a:p>
            <a:pPr algn="l" fontAlgn="base"/>
            <a:r>
              <a:rPr lang="pl-PL" sz="3200" b="0" i="0" dirty="0">
                <a:solidFill>
                  <a:srgbClr val="000000"/>
                </a:solidFill>
                <a:effectLst/>
                <a:latin typeface="Roboto-Regular"/>
              </a:rPr>
              <a:t>Treść testamentu zależy od konkretnego przypadku. Poza powołaniem do spadku konkretnych spadkobierców testament może zawierać m.in.:</a:t>
            </a:r>
          </a:p>
          <a:p>
            <a:pPr algn="l" fontAlgn="base"/>
            <a:endParaRPr lang="pl-PL" sz="3200" b="0" i="0" dirty="0">
              <a:solidFill>
                <a:srgbClr val="000000"/>
              </a:solidFill>
              <a:effectLst/>
              <a:latin typeface="Roboto-Regular"/>
            </a:endParaRPr>
          </a:p>
          <a:p>
            <a:pPr algn="l" fontAlgn="base">
              <a:buFont typeface="Arial" panose="020B0604020202020204" pitchFamily="34" charset="0"/>
              <a:buChar char="•"/>
            </a:pPr>
            <a:r>
              <a:rPr lang="pl-PL" sz="3200" b="0" i="0" dirty="0">
                <a:solidFill>
                  <a:srgbClr val="000000"/>
                </a:solidFill>
                <a:effectLst/>
                <a:latin typeface="Roboto-Regular"/>
              </a:rPr>
              <a:t>zapis, zapis windykacyjny;</a:t>
            </a:r>
          </a:p>
          <a:p>
            <a:pPr algn="l" fontAlgn="base">
              <a:buFont typeface="Arial" panose="020B0604020202020204" pitchFamily="34" charset="0"/>
              <a:buChar char="•"/>
            </a:pPr>
            <a:endParaRPr lang="pl-PL" sz="3200" b="0" i="0" dirty="0">
              <a:solidFill>
                <a:srgbClr val="000000"/>
              </a:solidFill>
              <a:effectLst/>
              <a:latin typeface="Roboto-Regular"/>
            </a:endParaRPr>
          </a:p>
          <a:p>
            <a:pPr algn="l" fontAlgn="base">
              <a:buFont typeface="Arial" panose="020B0604020202020204" pitchFamily="34" charset="0"/>
              <a:buChar char="•"/>
            </a:pPr>
            <a:r>
              <a:rPr lang="pl-PL" sz="3200" b="0" i="0" dirty="0">
                <a:solidFill>
                  <a:srgbClr val="000000"/>
                </a:solidFill>
                <a:effectLst/>
                <a:latin typeface="Roboto-Regular"/>
              </a:rPr>
              <a:t>polecenie;</a:t>
            </a:r>
          </a:p>
          <a:p>
            <a:pPr algn="l" fontAlgn="base">
              <a:buFont typeface="Arial" panose="020B0604020202020204" pitchFamily="34" charset="0"/>
              <a:buChar char="•"/>
            </a:pPr>
            <a:endParaRPr lang="pl-PL" sz="3200" b="0" i="0" dirty="0">
              <a:solidFill>
                <a:srgbClr val="000000"/>
              </a:solidFill>
              <a:effectLst/>
              <a:latin typeface="Roboto-Regular"/>
            </a:endParaRPr>
          </a:p>
          <a:p>
            <a:pPr algn="l" fontAlgn="base">
              <a:buFont typeface="Arial" panose="020B0604020202020204" pitchFamily="34" charset="0"/>
              <a:buChar char="•"/>
            </a:pPr>
            <a:r>
              <a:rPr lang="pl-PL" sz="3200" b="0" i="0" dirty="0">
                <a:solidFill>
                  <a:srgbClr val="000000"/>
                </a:solidFill>
                <a:effectLst/>
                <a:latin typeface="Roboto-Regular"/>
              </a:rPr>
              <a:t>wydziedziczenie, czyli pozbawienie prawa do zachowku.</a:t>
            </a:r>
          </a:p>
        </p:txBody>
      </p:sp>
    </p:spTree>
    <p:extLst>
      <p:ext uri="{BB962C8B-B14F-4D97-AF65-F5344CB8AC3E}">
        <p14:creationId xmlns:p14="http://schemas.microsoft.com/office/powerpoint/2010/main" val="2511326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a:extLst>
              <a:ext uri="{FF2B5EF4-FFF2-40B4-BE49-F238E27FC236}">
                <a16:creationId xmlns:a16="http://schemas.microsoft.com/office/drawing/2014/main" id="{BF215DEC-EC1F-094D-FF29-CF1D938DA830}"/>
              </a:ext>
            </a:extLst>
          </p:cNvPr>
          <p:cNvSpPr txBox="1"/>
          <p:nvPr/>
        </p:nvSpPr>
        <p:spPr>
          <a:xfrm>
            <a:off x="335901" y="660642"/>
            <a:ext cx="10720873" cy="5262979"/>
          </a:xfrm>
          <a:prstGeom prst="rect">
            <a:avLst/>
          </a:prstGeom>
          <a:noFill/>
        </p:spPr>
        <p:txBody>
          <a:bodyPr wrap="square">
            <a:spAutoFit/>
          </a:bodyPr>
          <a:lstStyle/>
          <a:p>
            <a:r>
              <a:rPr lang="pl-PL" sz="2400" b="1" i="0" dirty="0">
                <a:solidFill>
                  <a:srgbClr val="000000"/>
                </a:solidFill>
                <a:effectLst/>
                <a:latin typeface="Roboto-Bold"/>
              </a:rPr>
              <a:t>Testament a zachowek</a:t>
            </a:r>
          </a:p>
          <a:p>
            <a:endParaRPr lang="pl-PL" sz="2400" b="1" dirty="0">
              <a:solidFill>
                <a:srgbClr val="000000"/>
              </a:solidFill>
              <a:latin typeface="Roboto-Bold"/>
            </a:endParaRPr>
          </a:p>
          <a:p>
            <a:r>
              <a:rPr lang="pl-PL" sz="2400" b="1" i="0" dirty="0">
                <a:solidFill>
                  <a:srgbClr val="000000"/>
                </a:solidFill>
                <a:effectLst/>
                <a:latin typeface="Roboto-Bold"/>
              </a:rPr>
              <a:t>Zachowek</a:t>
            </a:r>
            <a:r>
              <a:rPr lang="pl-PL" sz="2400" b="0" i="0" dirty="0">
                <a:solidFill>
                  <a:srgbClr val="000000"/>
                </a:solidFill>
                <a:effectLst/>
                <a:latin typeface="Roboto-Regular"/>
              </a:rPr>
              <a:t> jest instytucją prawa spadkowego, która ma chronić osoby najbliższe spadkodawcy. </a:t>
            </a:r>
          </a:p>
          <a:p>
            <a:endParaRPr lang="pl-PL" sz="2400" dirty="0">
              <a:solidFill>
                <a:srgbClr val="000000"/>
              </a:solidFill>
              <a:latin typeface="Roboto-Regular"/>
            </a:endParaRPr>
          </a:p>
          <a:p>
            <a:endParaRPr lang="pl-PL" sz="2400" b="0" i="0" dirty="0">
              <a:solidFill>
                <a:srgbClr val="000000"/>
              </a:solidFill>
              <a:effectLst/>
              <a:latin typeface="Roboto-Regular"/>
            </a:endParaRPr>
          </a:p>
          <a:p>
            <a:r>
              <a:rPr lang="pl-PL" sz="2400" b="0" i="0" dirty="0">
                <a:solidFill>
                  <a:srgbClr val="000000"/>
                </a:solidFill>
                <a:effectLst/>
                <a:latin typeface="Roboto-Regular"/>
              </a:rPr>
              <a:t>Chodzi o to, by wskutek sporządzenia testamentu nie zostały one pozbawione praw do spadku. </a:t>
            </a:r>
          </a:p>
          <a:p>
            <a:endParaRPr lang="pl-PL" sz="2400" dirty="0">
              <a:solidFill>
                <a:srgbClr val="000000"/>
              </a:solidFill>
              <a:latin typeface="Roboto-Regular"/>
            </a:endParaRPr>
          </a:p>
          <a:p>
            <a:r>
              <a:rPr lang="pl-PL" sz="2400" b="0" i="0" dirty="0">
                <a:solidFill>
                  <a:srgbClr val="000000"/>
                </a:solidFill>
                <a:effectLst/>
                <a:latin typeface="Roboto-Regular"/>
              </a:rPr>
              <a:t>Do zachowku uprawnieni są zstępni (np. dzieci spadkodawcy), małżonek oraz rodzice, którzy byliby powołani do spadku z ustawy. </a:t>
            </a:r>
          </a:p>
          <a:p>
            <a:endParaRPr lang="pl-PL" sz="2400" dirty="0">
              <a:solidFill>
                <a:srgbClr val="000000"/>
              </a:solidFill>
              <a:latin typeface="Roboto-Regular"/>
            </a:endParaRPr>
          </a:p>
          <a:p>
            <a:r>
              <a:rPr lang="pl-PL" sz="2400" b="0" i="0" dirty="0">
                <a:solidFill>
                  <a:srgbClr val="000000"/>
                </a:solidFill>
                <a:effectLst/>
                <a:latin typeface="Roboto-Regular"/>
              </a:rPr>
              <a:t>Należy jednak pamiętać, iż rodzice będą mogli otrzymać zachowek w dalszej kolejności, dopiero w braku małżonka i dzieci. </a:t>
            </a:r>
            <a:endParaRPr lang="pl-PL" sz="2400" dirty="0"/>
          </a:p>
        </p:txBody>
      </p:sp>
    </p:spTree>
    <p:extLst>
      <p:ext uri="{BB962C8B-B14F-4D97-AF65-F5344CB8AC3E}">
        <p14:creationId xmlns:p14="http://schemas.microsoft.com/office/powerpoint/2010/main" val="21633902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977</Words>
  <Application>Microsoft Office PowerPoint</Application>
  <PresentationFormat>Panoramiczny</PresentationFormat>
  <Paragraphs>102</Paragraphs>
  <Slides>17</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17</vt:i4>
      </vt:variant>
    </vt:vector>
  </HeadingPairs>
  <TitlesOfParts>
    <vt:vector size="24" baseType="lpstr">
      <vt:lpstr>Arial</vt:lpstr>
      <vt:lpstr>Calibri</vt:lpstr>
      <vt:lpstr>Calibri Light</vt:lpstr>
      <vt:lpstr>inherit</vt:lpstr>
      <vt:lpstr>Roboto-Bold</vt:lpstr>
      <vt:lpstr>Roboto-Regular</vt:lpstr>
      <vt:lpstr>Motyw pakietu Office</vt:lpstr>
      <vt:lpstr>Testament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Testament</dc:title>
  <dc:creator>Joanna Bartosińska</dc:creator>
  <cp:lastModifiedBy>Joanna Bartosińska</cp:lastModifiedBy>
  <cp:revision>2</cp:revision>
  <dcterms:created xsi:type="dcterms:W3CDTF">2023-10-10T09:59:16Z</dcterms:created>
  <dcterms:modified xsi:type="dcterms:W3CDTF">2023-11-19T21:36:51Z</dcterms:modified>
</cp:coreProperties>
</file>