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90"/>
  </p:notesMasterIdLst>
  <p:handoutMasterIdLst>
    <p:handoutMasterId r:id="rId91"/>
  </p:handoutMasterIdLst>
  <p:sldIdLst>
    <p:sldId id="297" r:id="rId5"/>
    <p:sldId id="313" r:id="rId6"/>
    <p:sldId id="273" r:id="rId7"/>
    <p:sldId id="291" r:id="rId8"/>
    <p:sldId id="305" r:id="rId9"/>
    <p:sldId id="306" r:id="rId10"/>
    <p:sldId id="307" r:id="rId11"/>
    <p:sldId id="276" r:id="rId12"/>
    <p:sldId id="295" r:id="rId13"/>
    <p:sldId id="308" r:id="rId14"/>
    <p:sldId id="309" r:id="rId15"/>
    <p:sldId id="311" r:id="rId16"/>
    <p:sldId id="310" r:id="rId17"/>
    <p:sldId id="314" r:id="rId18"/>
    <p:sldId id="312" r:id="rId19"/>
    <p:sldId id="292" r:id="rId20"/>
    <p:sldId id="278" r:id="rId21"/>
    <p:sldId id="315" r:id="rId22"/>
    <p:sldId id="316" r:id="rId23"/>
    <p:sldId id="317" r:id="rId24"/>
    <p:sldId id="318" r:id="rId25"/>
    <p:sldId id="319" r:id="rId26"/>
    <p:sldId id="321" r:id="rId27"/>
    <p:sldId id="322" r:id="rId28"/>
    <p:sldId id="320" r:id="rId29"/>
    <p:sldId id="323" r:id="rId30"/>
    <p:sldId id="324" r:id="rId31"/>
    <p:sldId id="325" r:id="rId32"/>
    <p:sldId id="326" r:id="rId33"/>
    <p:sldId id="327" r:id="rId34"/>
    <p:sldId id="328" r:id="rId35"/>
    <p:sldId id="329" r:id="rId36"/>
    <p:sldId id="330" r:id="rId37"/>
    <p:sldId id="331" r:id="rId38"/>
    <p:sldId id="266" r:id="rId39"/>
    <p:sldId id="333" r:id="rId40"/>
    <p:sldId id="332" r:id="rId41"/>
    <p:sldId id="334" r:id="rId42"/>
    <p:sldId id="376" r:id="rId43"/>
    <p:sldId id="335" r:id="rId44"/>
    <p:sldId id="336" r:id="rId45"/>
    <p:sldId id="337" r:id="rId46"/>
    <p:sldId id="338" r:id="rId47"/>
    <p:sldId id="374" r:id="rId48"/>
    <p:sldId id="375" r:id="rId49"/>
    <p:sldId id="339" r:id="rId50"/>
    <p:sldId id="340" r:id="rId51"/>
    <p:sldId id="341" r:id="rId52"/>
    <p:sldId id="304" r:id="rId53"/>
    <p:sldId id="342" r:id="rId54"/>
    <p:sldId id="343" r:id="rId55"/>
    <p:sldId id="344" r:id="rId56"/>
    <p:sldId id="345" r:id="rId57"/>
    <p:sldId id="346" r:id="rId58"/>
    <p:sldId id="349" r:id="rId59"/>
    <p:sldId id="347" r:id="rId60"/>
    <p:sldId id="348" r:id="rId61"/>
    <p:sldId id="350" r:id="rId62"/>
    <p:sldId id="351" r:id="rId63"/>
    <p:sldId id="356" r:id="rId64"/>
    <p:sldId id="353" r:id="rId65"/>
    <p:sldId id="354" r:id="rId66"/>
    <p:sldId id="355" r:id="rId67"/>
    <p:sldId id="357" r:id="rId68"/>
    <p:sldId id="358" r:id="rId69"/>
    <p:sldId id="300" r:id="rId70"/>
    <p:sldId id="359" r:id="rId71"/>
    <p:sldId id="360" r:id="rId72"/>
    <p:sldId id="370" r:id="rId73"/>
    <p:sldId id="361" r:id="rId74"/>
    <p:sldId id="362" r:id="rId75"/>
    <p:sldId id="363" r:id="rId76"/>
    <p:sldId id="364" r:id="rId77"/>
    <p:sldId id="365" r:id="rId78"/>
    <p:sldId id="366" r:id="rId79"/>
    <p:sldId id="367" r:id="rId80"/>
    <p:sldId id="368" r:id="rId81"/>
    <p:sldId id="371" r:id="rId82"/>
    <p:sldId id="369" r:id="rId83"/>
    <p:sldId id="373" r:id="rId84"/>
    <p:sldId id="258" r:id="rId85"/>
    <p:sldId id="298" r:id="rId86"/>
    <p:sldId id="372" r:id="rId87"/>
    <p:sldId id="303" r:id="rId88"/>
    <p:sldId id="289" r:id="rId89"/>
  </p:sldIdLst>
  <p:sldSz cx="12192000" cy="6858000"/>
  <p:notesSz cx="6858000" cy="9144000"/>
  <p:defaultTextStyle>
    <a:defPPr rtl="0">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44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showGuides="1">
      <p:cViewPr varScale="1">
        <p:scale>
          <a:sx n="48" d="100"/>
          <a:sy n="48" d="100"/>
        </p:scale>
        <p:origin x="2752"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05/8/layout/default" loCatId="list" qsTypeId="urn:microsoft.com/office/officeart/2005/8/quickstyle/simple1" qsCatId="simple" csTypeId="urn:microsoft.com/office/officeart/2005/8/colors/colorful1" csCatId="colorful" phldr="1"/>
      <dgm:spPr/>
      <dgm:t>
        <a:bodyPr rtlCol="0"/>
        <a:lstStyle>
          <a:defPPr>
            <a:defRPr lang="pl-PL"/>
          </a:defPPr>
        </a:lstStyle>
        <a:p>
          <a:pPr rtl="0"/>
          <a:endParaRPr lang="pl-PL"/>
        </a:p>
      </dgm:t>
    </dgm:pt>
    <dgm:pt modelId="{2EE95FC5-CD6B-4A50-9262-DC414E16C3EA}">
      <dgm:prSet custT="1"/>
      <dgm:spPr>
        <a:solidFill>
          <a:schemeClr val="bg1"/>
        </a:solidFill>
        <a:ln>
          <a:solidFill>
            <a:schemeClr val="bg2">
              <a:lumMod val="75000"/>
            </a:schemeClr>
          </a:solidFill>
        </a:ln>
      </dgm:spPr>
      <dgm:t>
        <a:bodyPr lIns="72000" rIns="72000" rtlCol="0"/>
        <a:lstStyle>
          <a:defPPr>
            <a:defRPr lang="pl-PL"/>
          </a:defPPr>
        </a:lstStyle>
        <a:p>
          <a:pPr rtl="0"/>
          <a:r>
            <a:rPr lang="pl-PL" sz="3000" dirty="0">
              <a:solidFill>
                <a:schemeClr val="bg2">
                  <a:lumMod val="50000"/>
                </a:schemeClr>
              </a:solidFill>
            </a:rPr>
            <a:t>Kim jest konsument?</a:t>
          </a:r>
        </a:p>
      </dgm:t>
    </dgm:pt>
    <dgm:pt modelId="{75374347-884B-4721-8CFF-DF080F5B1C79}" type="parTrans" cxnId="{B3F19EC2-A372-4EC3-BFE0-C62FFDFE3DF6}">
      <dgm:prSet/>
      <dgm:spPr/>
      <dgm:t>
        <a:bodyPr rtlCol="0"/>
        <a:lstStyle>
          <a:defPPr>
            <a:defRPr lang="pl-PL"/>
          </a:defPPr>
        </a:lstStyle>
        <a:p>
          <a:pPr rtl="0"/>
          <a:endParaRPr lang="pl-PL"/>
        </a:p>
      </dgm:t>
    </dgm:pt>
    <dgm:pt modelId="{C99EBBB1-E916-471C-83C9-ABE85B42AC26}" type="sibTrans" cxnId="{B3F19EC2-A372-4EC3-BFE0-C62FFDFE3DF6}">
      <dgm:prSet phldrT="1" phldr="0"/>
      <dgm:spPr/>
      <dgm:t>
        <a:bodyPr rtlCol="0"/>
        <a:lstStyle>
          <a:defPPr>
            <a:defRPr lang="pl-PL"/>
          </a:defPPr>
        </a:lstStyle>
        <a:p>
          <a:pPr rtl="0"/>
          <a:endParaRPr lang="pl-PL"/>
        </a:p>
      </dgm:t>
    </dgm:pt>
    <dgm:pt modelId="{F05611F0-8256-4954-B6CB-ED6B4F2DD397}">
      <dgm:prSet custT="1"/>
      <dgm:spPr>
        <a:solidFill>
          <a:schemeClr val="bg1"/>
        </a:solidFill>
        <a:ln>
          <a:solidFill>
            <a:schemeClr val="bg2">
              <a:lumMod val="75000"/>
            </a:schemeClr>
          </a:solidFill>
        </a:ln>
      </dgm:spPr>
      <dgm:t>
        <a:bodyPr lIns="72000" rIns="72000" rtlCol="0"/>
        <a:lstStyle>
          <a:defPPr>
            <a:defRPr lang="pl-PL"/>
          </a:defPPr>
        </a:lstStyle>
        <a:p>
          <a:pPr marL="0" lvl="0" indent="0" algn="ctr" defTabSz="933450" rtl="0">
            <a:lnSpc>
              <a:spcPct val="90000"/>
            </a:lnSpc>
            <a:spcBef>
              <a:spcPct val="0"/>
            </a:spcBef>
            <a:spcAft>
              <a:spcPct val="35000"/>
            </a:spcAft>
            <a:buNone/>
          </a:pPr>
          <a:r>
            <a:rPr lang="pl-PL" sz="3000" kern="1200" dirty="0">
              <a:solidFill>
                <a:schemeClr val="bg2">
                  <a:lumMod val="50000"/>
                </a:schemeClr>
              </a:solidFill>
            </a:rPr>
            <a:t>Podstawowe prawa konsumentów</a:t>
          </a:r>
        </a:p>
      </dgm:t>
    </dgm:pt>
    <dgm:pt modelId="{CD7328D6-9FAE-4506-9BDB-E06A571EC1D4}" type="parTrans" cxnId="{914FACD2-336A-4471-9E99-312B3F8EAB04}">
      <dgm:prSet/>
      <dgm:spPr/>
      <dgm:t>
        <a:bodyPr rtlCol="0"/>
        <a:lstStyle>
          <a:defPPr>
            <a:defRPr lang="pl-PL"/>
          </a:defPPr>
        </a:lstStyle>
        <a:p>
          <a:pPr rtl="0"/>
          <a:endParaRPr lang="pl-PL"/>
        </a:p>
      </dgm:t>
    </dgm:pt>
    <dgm:pt modelId="{6BD5265A-8333-420D-BDB2-65F10B3EBD76}" type="sibTrans" cxnId="{914FACD2-336A-4471-9E99-312B3F8EAB04}">
      <dgm:prSet phldrT="2" phldr="0"/>
      <dgm:spPr/>
      <dgm:t>
        <a:bodyPr rtlCol="0"/>
        <a:lstStyle>
          <a:defPPr>
            <a:defRPr lang="pl-PL"/>
          </a:defPPr>
        </a:lstStyle>
        <a:p>
          <a:pPr rtl="0"/>
          <a:endParaRPr lang="pl-PL"/>
        </a:p>
      </dgm:t>
    </dgm:pt>
    <dgm:pt modelId="{22625139-F93A-4F3F-A7AA-4923A01AEDF3}">
      <dgm:prSet custT="1"/>
      <dgm:spPr>
        <a:solidFill>
          <a:schemeClr val="bg1"/>
        </a:solidFill>
        <a:ln>
          <a:solidFill>
            <a:schemeClr val="bg2">
              <a:lumMod val="75000"/>
            </a:schemeClr>
          </a:solidFill>
        </a:ln>
      </dgm:spPr>
      <dgm:t>
        <a:bodyPr lIns="72000" rIns="72000" rtlCol="0"/>
        <a:lstStyle>
          <a:defPPr>
            <a:defRPr lang="pl-PL"/>
          </a:defPPr>
        </a:lstStyle>
        <a:p>
          <a:pPr marL="0" lvl="0" indent="0" algn="ctr" defTabSz="933450" rtl="0">
            <a:lnSpc>
              <a:spcPct val="90000"/>
            </a:lnSpc>
            <a:spcBef>
              <a:spcPct val="0"/>
            </a:spcBef>
            <a:spcAft>
              <a:spcPct val="35000"/>
            </a:spcAft>
            <a:buNone/>
          </a:pPr>
          <a:r>
            <a:rPr lang="pl-PL" sz="3000" kern="1200" dirty="0">
              <a:solidFill>
                <a:schemeClr val="bg2">
                  <a:lumMod val="50000"/>
                </a:schemeClr>
              </a:solidFill>
            </a:rPr>
            <a:t>Formy dokonywania zakupów</a:t>
          </a:r>
        </a:p>
      </dgm:t>
    </dgm:pt>
    <dgm:pt modelId="{F549A0EB-6BE9-4749-8336-B02A279AE302}" type="parTrans" cxnId="{FC7721F0-429B-4CE7-BE98-C2F3C41FE9C7}">
      <dgm:prSet/>
      <dgm:spPr/>
      <dgm:t>
        <a:bodyPr rtlCol="0"/>
        <a:lstStyle>
          <a:defPPr>
            <a:defRPr lang="pl-PL"/>
          </a:defPPr>
        </a:lstStyle>
        <a:p>
          <a:pPr rtl="0"/>
          <a:endParaRPr lang="pl-PL"/>
        </a:p>
      </dgm:t>
    </dgm:pt>
    <dgm:pt modelId="{A8E2FA08-4DD4-4654-A85D-9A99162D6201}" type="sibTrans" cxnId="{FC7721F0-429B-4CE7-BE98-C2F3C41FE9C7}">
      <dgm:prSet phldrT="3" phldr="0"/>
      <dgm:spPr/>
      <dgm:t>
        <a:bodyPr rtlCol="0"/>
        <a:lstStyle>
          <a:defPPr>
            <a:defRPr lang="pl-PL"/>
          </a:defPPr>
        </a:lstStyle>
        <a:p>
          <a:pPr rtl="0"/>
          <a:endParaRPr lang="pl-PL"/>
        </a:p>
      </dgm:t>
    </dgm:pt>
    <dgm:pt modelId="{61E7C732-EB79-410F-A9B7-E34F83C8F332}">
      <dgm:prSet custT="1"/>
      <dgm:spPr>
        <a:solidFill>
          <a:schemeClr val="bg1"/>
        </a:solidFill>
        <a:ln>
          <a:solidFill>
            <a:schemeClr val="bg2">
              <a:lumMod val="75000"/>
            </a:schemeClr>
          </a:solidFill>
        </a:ln>
      </dgm:spPr>
      <dgm:t>
        <a:bodyPr lIns="72000" rIns="72000" rtlCol="0"/>
        <a:lstStyle>
          <a:defPPr>
            <a:defRPr lang="pl-PL"/>
          </a:defPPr>
        </a:lstStyle>
        <a:p>
          <a:pPr rtl="0">
            <a:buNone/>
          </a:pPr>
          <a:r>
            <a:rPr lang="pl-PL" sz="3000" dirty="0">
              <a:solidFill>
                <a:schemeClr val="bg2">
                  <a:lumMod val="50000"/>
                </a:schemeClr>
              </a:solidFill>
            </a:rPr>
            <a:t>Wady produktu – rękojmia i gwarancja</a:t>
          </a:r>
        </a:p>
      </dgm:t>
    </dgm:pt>
    <dgm:pt modelId="{434C94D6-60DE-4EFE-950A-EB89BA3741DE}" type="parTrans" cxnId="{2D9D4CD2-C7AA-4126-B1BE-9BE8CE3C2CE2}">
      <dgm:prSet/>
      <dgm:spPr/>
      <dgm:t>
        <a:bodyPr/>
        <a:lstStyle/>
        <a:p>
          <a:endParaRPr lang="pl-PL"/>
        </a:p>
      </dgm:t>
    </dgm:pt>
    <dgm:pt modelId="{96E61E09-8A96-44DF-850C-C8FBB992399F}" type="sibTrans" cxnId="{2D9D4CD2-C7AA-4126-B1BE-9BE8CE3C2CE2}">
      <dgm:prSet/>
      <dgm:spPr/>
      <dgm:t>
        <a:bodyPr/>
        <a:lstStyle/>
        <a:p>
          <a:endParaRPr lang="pl-PL"/>
        </a:p>
      </dgm:t>
    </dgm:pt>
    <dgm:pt modelId="{40FE0EB9-B287-43F6-ABB4-527CB1B94B4A}" type="pres">
      <dgm:prSet presAssocID="{D0F07F19-1F50-4B42-A7A0-278DF9D25BB1}" presName="diagram" presStyleCnt="0">
        <dgm:presLayoutVars>
          <dgm:dir/>
          <dgm:resizeHandles val="exact"/>
        </dgm:presLayoutVars>
      </dgm:prSet>
      <dgm:spPr/>
    </dgm:pt>
    <dgm:pt modelId="{8B70BCB8-2CA8-4281-8C3E-9646AA407DE2}" type="pres">
      <dgm:prSet presAssocID="{2EE95FC5-CD6B-4A50-9262-DC414E16C3EA}" presName="node" presStyleLbl="node1" presStyleIdx="0" presStyleCnt="4" custScaleX="115064" custLinFactNeighborX="2847" custLinFactNeighborY="-1473">
        <dgm:presLayoutVars>
          <dgm:bulletEnabled val="1"/>
        </dgm:presLayoutVars>
      </dgm:prSet>
      <dgm:spPr/>
    </dgm:pt>
    <dgm:pt modelId="{E02BC8AD-DDC2-43A7-BB43-F6F8D8BD6340}" type="pres">
      <dgm:prSet presAssocID="{C99EBBB1-E916-471C-83C9-ABE85B42AC26}" presName="sibTrans" presStyleCnt="0"/>
      <dgm:spPr/>
    </dgm:pt>
    <dgm:pt modelId="{B86E23A3-742D-4587-88CF-2D56A8442149}" type="pres">
      <dgm:prSet presAssocID="{F05611F0-8256-4954-B6CB-ED6B4F2DD397}" presName="node" presStyleLbl="node1" presStyleIdx="1" presStyleCnt="4" custScaleX="115064" custLinFactNeighborX="976">
        <dgm:presLayoutVars>
          <dgm:bulletEnabled val="1"/>
        </dgm:presLayoutVars>
      </dgm:prSet>
      <dgm:spPr/>
    </dgm:pt>
    <dgm:pt modelId="{87C885F5-93E2-4D86-AAEA-8BD12E68F9BB}" type="pres">
      <dgm:prSet presAssocID="{6BD5265A-8333-420D-BDB2-65F10B3EBD76}" presName="sibTrans" presStyleCnt="0"/>
      <dgm:spPr/>
    </dgm:pt>
    <dgm:pt modelId="{D64973A5-4E87-44F1-B369-B0D5E0C2A462}" type="pres">
      <dgm:prSet presAssocID="{22625139-F93A-4F3F-A7AA-4923A01AEDF3}" presName="node" presStyleLbl="node1" presStyleIdx="2" presStyleCnt="4" custScaleX="115064" custLinFactNeighborX="2181" custLinFactNeighborY="116">
        <dgm:presLayoutVars>
          <dgm:bulletEnabled val="1"/>
        </dgm:presLayoutVars>
      </dgm:prSet>
      <dgm:spPr/>
    </dgm:pt>
    <dgm:pt modelId="{358FAAF1-719F-495A-92C6-3D16FF0150C8}" type="pres">
      <dgm:prSet presAssocID="{A8E2FA08-4DD4-4654-A85D-9A99162D6201}" presName="sibTrans" presStyleCnt="0"/>
      <dgm:spPr/>
    </dgm:pt>
    <dgm:pt modelId="{6DD415F6-4D9F-4AB4-BED9-DC81F37153BF}" type="pres">
      <dgm:prSet presAssocID="{61E7C732-EB79-410F-A9B7-E34F83C8F332}" presName="node" presStyleLbl="node1" presStyleIdx="3" presStyleCnt="4" custScaleX="115064" custLinFactNeighborX="2888" custLinFactNeighborY="116">
        <dgm:presLayoutVars>
          <dgm:bulletEnabled val="1"/>
        </dgm:presLayoutVars>
      </dgm:prSet>
      <dgm:spPr/>
    </dgm:pt>
  </dgm:ptLst>
  <dgm:cxnLst>
    <dgm:cxn modelId="{C3C9D92A-4F8E-4228-8DF6-5BC8FFC105E0}" type="presOf" srcId="{2EE95FC5-CD6B-4A50-9262-DC414E16C3EA}" destId="{8B70BCB8-2CA8-4281-8C3E-9646AA407DE2}" srcOrd="0" destOrd="0" presId="urn:microsoft.com/office/officeart/2005/8/layout/default"/>
    <dgm:cxn modelId="{E9B19438-D9F1-42E9-B97B-ECEA234AED50}" type="presOf" srcId="{F05611F0-8256-4954-B6CB-ED6B4F2DD397}" destId="{B86E23A3-742D-4587-88CF-2D56A8442149}" srcOrd="0" destOrd="0" presId="urn:microsoft.com/office/officeart/2005/8/layout/default"/>
    <dgm:cxn modelId="{B3F19EC2-A372-4EC3-BFE0-C62FFDFE3DF6}" srcId="{D0F07F19-1F50-4B42-A7A0-278DF9D25BB1}" destId="{2EE95FC5-CD6B-4A50-9262-DC414E16C3EA}" srcOrd="0" destOrd="0" parTransId="{75374347-884B-4721-8CFF-DF080F5B1C79}" sibTransId="{C99EBBB1-E916-471C-83C9-ABE85B42AC26}"/>
    <dgm:cxn modelId="{2D9D4CD2-C7AA-4126-B1BE-9BE8CE3C2CE2}" srcId="{D0F07F19-1F50-4B42-A7A0-278DF9D25BB1}" destId="{61E7C732-EB79-410F-A9B7-E34F83C8F332}" srcOrd="3" destOrd="0" parTransId="{434C94D6-60DE-4EFE-950A-EB89BA3741DE}" sibTransId="{96E61E09-8A96-44DF-850C-C8FBB992399F}"/>
    <dgm:cxn modelId="{914FACD2-336A-4471-9E99-312B3F8EAB04}" srcId="{D0F07F19-1F50-4B42-A7A0-278DF9D25BB1}" destId="{F05611F0-8256-4954-B6CB-ED6B4F2DD397}" srcOrd="1" destOrd="0" parTransId="{CD7328D6-9FAE-4506-9BDB-E06A571EC1D4}" sibTransId="{6BD5265A-8333-420D-BDB2-65F10B3EBD76}"/>
    <dgm:cxn modelId="{6D195AE4-39B4-45CF-9D82-CF1593D393F6}" type="presOf" srcId="{22625139-F93A-4F3F-A7AA-4923A01AEDF3}" destId="{D64973A5-4E87-44F1-B369-B0D5E0C2A462}" srcOrd="0" destOrd="0" presId="urn:microsoft.com/office/officeart/2005/8/layout/default"/>
    <dgm:cxn modelId="{38B196E4-A718-4E5E-8B33-DFB2B77FDE42}" type="presOf" srcId="{D0F07F19-1F50-4B42-A7A0-278DF9D25BB1}" destId="{40FE0EB9-B287-43F6-ABB4-527CB1B94B4A}" srcOrd="0" destOrd="0" presId="urn:microsoft.com/office/officeart/2005/8/layout/default"/>
    <dgm:cxn modelId="{2AA3F5EC-3144-44DF-BF1E-2E5502FE3D23}" type="presOf" srcId="{61E7C732-EB79-410F-A9B7-E34F83C8F332}" destId="{6DD415F6-4D9F-4AB4-BED9-DC81F37153BF}" srcOrd="0" destOrd="0" presId="urn:microsoft.com/office/officeart/2005/8/layout/default"/>
    <dgm:cxn modelId="{FC7721F0-429B-4CE7-BE98-C2F3C41FE9C7}" srcId="{D0F07F19-1F50-4B42-A7A0-278DF9D25BB1}" destId="{22625139-F93A-4F3F-A7AA-4923A01AEDF3}" srcOrd="2" destOrd="0" parTransId="{F549A0EB-6BE9-4749-8336-B02A279AE302}" sibTransId="{A8E2FA08-4DD4-4654-A85D-9A99162D6201}"/>
    <dgm:cxn modelId="{D17F6962-6CF2-4448-8F2E-27A7CB5CAB16}" type="presParOf" srcId="{40FE0EB9-B287-43F6-ABB4-527CB1B94B4A}" destId="{8B70BCB8-2CA8-4281-8C3E-9646AA407DE2}" srcOrd="0" destOrd="0" presId="urn:microsoft.com/office/officeart/2005/8/layout/default"/>
    <dgm:cxn modelId="{6873F57A-5B91-48FC-9B1A-61BEA27CBE90}" type="presParOf" srcId="{40FE0EB9-B287-43F6-ABB4-527CB1B94B4A}" destId="{E02BC8AD-DDC2-43A7-BB43-F6F8D8BD6340}" srcOrd="1" destOrd="0" presId="urn:microsoft.com/office/officeart/2005/8/layout/default"/>
    <dgm:cxn modelId="{FC4588CA-0BEE-4DE6-9726-93F413184C3C}" type="presParOf" srcId="{40FE0EB9-B287-43F6-ABB4-527CB1B94B4A}" destId="{B86E23A3-742D-4587-88CF-2D56A8442149}" srcOrd="2" destOrd="0" presId="urn:microsoft.com/office/officeart/2005/8/layout/default"/>
    <dgm:cxn modelId="{4178A0A8-8F80-4691-AE60-A912EF83DE0A}" type="presParOf" srcId="{40FE0EB9-B287-43F6-ABB4-527CB1B94B4A}" destId="{87C885F5-93E2-4D86-AAEA-8BD12E68F9BB}" srcOrd="3" destOrd="0" presId="urn:microsoft.com/office/officeart/2005/8/layout/default"/>
    <dgm:cxn modelId="{48A25CA2-D3C2-4FFF-9454-ED9B5A503F99}" type="presParOf" srcId="{40FE0EB9-B287-43F6-ABB4-527CB1B94B4A}" destId="{D64973A5-4E87-44F1-B369-B0D5E0C2A462}" srcOrd="4" destOrd="0" presId="urn:microsoft.com/office/officeart/2005/8/layout/default"/>
    <dgm:cxn modelId="{CB02810E-5B7E-4F7F-9CB1-B90737B371B2}" type="presParOf" srcId="{40FE0EB9-B287-43F6-ABB4-527CB1B94B4A}" destId="{358FAAF1-719F-495A-92C6-3D16FF0150C8}" srcOrd="5" destOrd="0" presId="urn:microsoft.com/office/officeart/2005/8/layout/default"/>
    <dgm:cxn modelId="{168CD974-3145-45BE-9585-FE3834094B5E}" type="presParOf" srcId="{40FE0EB9-B287-43F6-ABB4-527CB1B94B4A}" destId="{6DD415F6-4D9F-4AB4-BED9-DC81F37153B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CFE50B-6935-4C80-8BAE-C00A5409CB7E}"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pl-PL"/>
        </a:p>
      </dgm:t>
    </dgm:pt>
    <dgm:pt modelId="{3668328F-7D91-40EE-855F-D4E9FF9FA9C7}">
      <dgm:prSet phldrT="[Tekst]"/>
      <dgm:spPr/>
      <dgm:t>
        <a:bodyPr/>
        <a:lstStyle/>
        <a:p>
          <a:r>
            <a:rPr lang="pl-PL" dirty="0"/>
            <a:t>Stacjonarnie</a:t>
          </a:r>
        </a:p>
      </dgm:t>
    </dgm:pt>
    <dgm:pt modelId="{0C24610D-377E-4BFF-8AF3-3B402E6E5301}" type="parTrans" cxnId="{5E47D108-863D-4780-97DC-041113A260F9}">
      <dgm:prSet/>
      <dgm:spPr/>
      <dgm:t>
        <a:bodyPr/>
        <a:lstStyle/>
        <a:p>
          <a:endParaRPr lang="pl-PL"/>
        </a:p>
      </dgm:t>
    </dgm:pt>
    <dgm:pt modelId="{DF98EF82-38ED-42F6-B7F2-C1952C227F70}" type="sibTrans" cxnId="{5E47D108-863D-4780-97DC-041113A260F9}">
      <dgm:prSet/>
      <dgm:spPr/>
      <dgm:t>
        <a:bodyPr/>
        <a:lstStyle/>
        <a:p>
          <a:endParaRPr lang="pl-PL"/>
        </a:p>
      </dgm:t>
    </dgm:pt>
    <dgm:pt modelId="{91A76352-6A30-43A1-B878-CC2C04690169}">
      <dgm:prSet phldrT="[Tekst]"/>
      <dgm:spPr/>
      <dgm:t>
        <a:bodyPr/>
        <a:lstStyle/>
        <a:p>
          <a:r>
            <a:rPr lang="pl-PL" dirty="0"/>
            <a:t>Przez Internet</a:t>
          </a:r>
        </a:p>
      </dgm:t>
    </dgm:pt>
    <dgm:pt modelId="{1755387A-B28B-48B7-A3A5-DA97FEF27B40}" type="parTrans" cxnId="{685F6FB8-A69C-4972-B506-8DDEB4F81DFF}">
      <dgm:prSet/>
      <dgm:spPr/>
      <dgm:t>
        <a:bodyPr/>
        <a:lstStyle/>
        <a:p>
          <a:endParaRPr lang="pl-PL"/>
        </a:p>
      </dgm:t>
    </dgm:pt>
    <dgm:pt modelId="{DCBB1314-1736-4940-AE01-8E7F3939699D}" type="sibTrans" cxnId="{685F6FB8-A69C-4972-B506-8DDEB4F81DFF}">
      <dgm:prSet/>
      <dgm:spPr/>
      <dgm:t>
        <a:bodyPr/>
        <a:lstStyle/>
        <a:p>
          <a:endParaRPr lang="pl-PL"/>
        </a:p>
      </dgm:t>
    </dgm:pt>
    <dgm:pt modelId="{8E7CF27B-6353-4134-8EEA-AC60579030BF}">
      <dgm:prSet phldrT="[Tekst]"/>
      <dgm:spPr/>
      <dgm:t>
        <a:bodyPr/>
        <a:lstStyle/>
        <a:p>
          <a:r>
            <a:rPr lang="pl-PL" dirty="0"/>
            <a:t>Przez telefon</a:t>
          </a:r>
        </a:p>
      </dgm:t>
    </dgm:pt>
    <dgm:pt modelId="{958EFDBA-CB38-4A37-9ECB-D83005FC4CD3}" type="parTrans" cxnId="{F5BDAE63-99E5-48F3-833C-36A19540ADF1}">
      <dgm:prSet/>
      <dgm:spPr/>
      <dgm:t>
        <a:bodyPr/>
        <a:lstStyle/>
        <a:p>
          <a:endParaRPr lang="pl-PL"/>
        </a:p>
      </dgm:t>
    </dgm:pt>
    <dgm:pt modelId="{55156EE9-A8B3-4EF4-9408-46B4D0A67983}" type="sibTrans" cxnId="{F5BDAE63-99E5-48F3-833C-36A19540ADF1}">
      <dgm:prSet/>
      <dgm:spPr/>
      <dgm:t>
        <a:bodyPr/>
        <a:lstStyle/>
        <a:p>
          <a:endParaRPr lang="pl-PL"/>
        </a:p>
      </dgm:t>
    </dgm:pt>
    <dgm:pt modelId="{57949847-B05B-48A0-9E4D-95441777EF48}" type="pres">
      <dgm:prSet presAssocID="{FCCFE50B-6935-4C80-8BAE-C00A5409CB7E}" presName="outerComposite" presStyleCnt="0">
        <dgm:presLayoutVars>
          <dgm:chMax val="5"/>
          <dgm:dir/>
          <dgm:resizeHandles val="exact"/>
        </dgm:presLayoutVars>
      </dgm:prSet>
      <dgm:spPr/>
    </dgm:pt>
    <dgm:pt modelId="{D0A27C80-4215-4054-A31C-6820C47FDE48}" type="pres">
      <dgm:prSet presAssocID="{FCCFE50B-6935-4C80-8BAE-C00A5409CB7E}" presName="dummyMaxCanvas" presStyleCnt="0">
        <dgm:presLayoutVars/>
      </dgm:prSet>
      <dgm:spPr/>
    </dgm:pt>
    <dgm:pt modelId="{1281739A-1D64-4856-A933-8E5D3D747A2D}" type="pres">
      <dgm:prSet presAssocID="{FCCFE50B-6935-4C80-8BAE-C00A5409CB7E}" presName="ThreeNodes_1" presStyleLbl="node1" presStyleIdx="0" presStyleCnt="3">
        <dgm:presLayoutVars>
          <dgm:bulletEnabled val="1"/>
        </dgm:presLayoutVars>
      </dgm:prSet>
      <dgm:spPr/>
    </dgm:pt>
    <dgm:pt modelId="{2D99D842-1A04-4009-86BA-2C6B196CFB96}" type="pres">
      <dgm:prSet presAssocID="{FCCFE50B-6935-4C80-8BAE-C00A5409CB7E}" presName="ThreeNodes_2" presStyleLbl="node1" presStyleIdx="1" presStyleCnt="3" custLinFactY="20645" custLinFactNeighborX="8824" custLinFactNeighborY="100000">
        <dgm:presLayoutVars>
          <dgm:bulletEnabled val="1"/>
        </dgm:presLayoutVars>
      </dgm:prSet>
      <dgm:spPr/>
    </dgm:pt>
    <dgm:pt modelId="{7E477D5F-962E-4B60-BE28-04D15E8F6872}" type="pres">
      <dgm:prSet presAssocID="{FCCFE50B-6935-4C80-8BAE-C00A5409CB7E}" presName="ThreeNodes_3" presStyleLbl="node1" presStyleIdx="2" presStyleCnt="3" custLinFactY="-17647" custLinFactNeighborX="-8824" custLinFactNeighborY="-100000">
        <dgm:presLayoutVars>
          <dgm:bulletEnabled val="1"/>
        </dgm:presLayoutVars>
      </dgm:prSet>
      <dgm:spPr/>
    </dgm:pt>
    <dgm:pt modelId="{AE00EB03-917E-44EB-A402-51AE16C478E8}" type="pres">
      <dgm:prSet presAssocID="{FCCFE50B-6935-4C80-8BAE-C00A5409CB7E}" presName="ThreeConn_1-2" presStyleLbl="fgAccFollowNode1" presStyleIdx="0" presStyleCnt="2">
        <dgm:presLayoutVars>
          <dgm:bulletEnabled val="1"/>
        </dgm:presLayoutVars>
      </dgm:prSet>
      <dgm:spPr/>
    </dgm:pt>
    <dgm:pt modelId="{3A98BA5A-7866-4B82-998F-225AEEF00AF0}" type="pres">
      <dgm:prSet presAssocID="{FCCFE50B-6935-4C80-8BAE-C00A5409CB7E}" presName="ThreeConn_2-3" presStyleLbl="fgAccFollowNode1" presStyleIdx="1" presStyleCnt="2">
        <dgm:presLayoutVars>
          <dgm:bulletEnabled val="1"/>
        </dgm:presLayoutVars>
      </dgm:prSet>
      <dgm:spPr/>
    </dgm:pt>
    <dgm:pt modelId="{A4E07B19-3FE4-4873-8E50-0DB2FFC2E946}" type="pres">
      <dgm:prSet presAssocID="{FCCFE50B-6935-4C80-8BAE-C00A5409CB7E}" presName="ThreeNodes_1_text" presStyleLbl="node1" presStyleIdx="2" presStyleCnt="3">
        <dgm:presLayoutVars>
          <dgm:bulletEnabled val="1"/>
        </dgm:presLayoutVars>
      </dgm:prSet>
      <dgm:spPr/>
    </dgm:pt>
    <dgm:pt modelId="{2BC201CA-31D3-4487-BC79-A8BF39B2923E}" type="pres">
      <dgm:prSet presAssocID="{FCCFE50B-6935-4C80-8BAE-C00A5409CB7E}" presName="ThreeNodes_2_text" presStyleLbl="node1" presStyleIdx="2" presStyleCnt="3">
        <dgm:presLayoutVars>
          <dgm:bulletEnabled val="1"/>
        </dgm:presLayoutVars>
      </dgm:prSet>
      <dgm:spPr/>
    </dgm:pt>
    <dgm:pt modelId="{7ACA17AF-3573-4D16-9766-DB77A92630D2}" type="pres">
      <dgm:prSet presAssocID="{FCCFE50B-6935-4C80-8BAE-C00A5409CB7E}" presName="ThreeNodes_3_text" presStyleLbl="node1" presStyleIdx="2" presStyleCnt="3">
        <dgm:presLayoutVars>
          <dgm:bulletEnabled val="1"/>
        </dgm:presLayoutVars>
      </dgm:prSet>
      <dgm:spPr/>
    </dgm:pt>
  </dgm:ptLst>
  <dgm:cxnLst>
    <dgm:cxn modelId="{69E8AF07-F397-4DB4-AA45-C81A26EA59FF}" type="presOf" srcId="{3668328F-7D91-40EE-855F-D4E9FF9FA9C7}" destId="{1281739A-1D64-4856-A933-8E5D3D747A2D}" srcOrd="0" destOrd="0" presId="urn:microsoft.com/office/officeart/2005/8/layout/vProcess5"/>
    <dgm:cxn modelId="{5E47D108-863D-4780-97DC-041113A260F9}" srcId="{FCCFE50B-6935-4C80-8BAE-C00A5409CB7E}" destId="{3668328F-7D91-40EE-855F-D4E9FF9FA9C7}" srcOrd="0" destOrd="0" parTransId="{0C24610D-377E-4BFF-8AF3-3B402E6E5301}" sibTransId="{DF98EF82-38ED-42F6-B7F2-C1952C227F70}"/>
    <dgm:cxn modelId="{7CD6F812-E4A4-48DC-96B1-48ACA890A6FB}" type="presOf" srcId="{FCCFE50B-6935-4C80-8BAE-C00A5409CB7E}" destId="{57949847-B05B-48A0-9E4D-95441777EF48}" srcOrd="0" destOrd="0" presId="urn:microsoft.com/office/officeart/2005/8/layout/vProcess5"/>
    <dgm:cxn modelId="{F5BDAE63-99E5-48F3-833C-36A19540ADF1}" srcId="{FCCFE50B-6935-4C80-8BAE-C00A5409CB7E}" destId="{8E7CF27B-6353-4134-8EEA-AC60579030BF}" srcOrd="2" destOrd="0" parTransId="{958EFDBA-CB38-4A37-9ECB-D83005FC4CD3}" sibTransId="{55156EE9-A8B3-4EF4-9408-46B4D0A67983}"/>
    <dgm:cxn modelId="{D460F865-5572-405E-BEE6-CB55A8110513}" type="presOf" srcId="{DCBB1314-1736-4940-AE01-8E7F3939699D}" destId="{3A98BA5A-7866-4B82-998F-225AEEF00AF0}" srcOrd="0" destOrd="0" presId="urn:microsoft.com/office/officeart/2005/8/layout/vProcess5"/>
    <dgm:cxn modelId="{286AC76C-85D4-4A33-8020-82FEAA10D0D6}" type="presOf" srcId="{8E7CF27B-6353-4134-8EEA-AC60579030BF}" destId="{7ACA17AF-3573-4D16-9766-DB77A92630D2}" srcOrd="1" destOrd="0" presId="urn:microsoft.com/office/officeart/2005/8/layout/vProcess5"/>
    <dgm:cxn modelId="{8B5161A5-A1C8-4D8D-B973-29B268F58B32}" type="presOf" srcId="{3668328F-7D91-40EE-855F-D4E9FF9FA9C7}" destId="{A4E07B19-3FE4-4873-8E50-0DB2FFC2E946}" srcOrd="1" destOrd="0" presId="urn:microsoft.com/office/officeart/2005/8/layout/vProcess5"/>
    <dgm:cxn modelId="{37C205A7-920B-45C0-AE2C-BC5F12A1CA0D}" type="presOf" srcId="{91A76352-6A30-43A1-B878-CC2C04690169}" destId="{2D99D842-1A04-4009-86BA-2C6B196CFB96}" srcOrd="0" destOrd="0" presId="urn:microsoft.com/office/officeart/2005/8/layout/vProcess5"/>
    <dgm:cxn modelId="{E3F8C0AC-9E81-46B0-A5D5-28C08D1CD188}" type="presOf" srcId="{8E7CF27B-6353-4134-8EEA-AC60579030BF}" destId="{7E477D5F-962E-4B60-BE28-04D15E8F6872}" srcOrd="0" destOrd="0" presId="urn:microsoft.com/office/officeart/2005/8/layout/vProcess5"/>
    <dgm:cxn modelId="{685F6FB8-A69C-4972-B506-8DDEB4F81DFF}" srcId="{FCCFE50B-6935-4C80-8BAE-C00A5409CB7E}" destId="{91A76352-6A30-43A1-B878-CC2C04690169}" srcOrd="1" destOrd="0" parTransId="{1755387A-B28B-48B7-A3A5-DA97FEF27B40}" sibTransId="{DCBB1314-1736-4940-AE01-8E7F3939699D}"/>
    <dgm:cxn modelId="{929677CB-8886-492B-A61B-A613B07D9945}" type="presOf" srcId="{91A76352-6A30-43A1-B878-CC2C04690169}" destId="{2BC201CA-31D3-4487-BC79-A8BF39B2923E}" srcOrd="1" destOrd="0" presId="urn:microsoft.com/office/officeart/2005/8/layout/vProcess5"/>
    <dgm:cxn modelId="{9EB97CD6-0C7C-40B8-85CF-E89C13790050}" type="presOf" srcId="{DF98EF82-38ED-42F6-B7F2-C1952C227F70}" destId="{AE00EB03-917E-44EB-A402-51AE16C478E8}" srcOrd="0" destOrd="0" presId="urn:microsoft.com/office/officeart/2005/8/layout/vProcess5"/>
    <dgm:cxn modelId="{C2E42063-8F93-4B60-850B-A83A686ED716}" type="presParOf" srcId="{57949847-B05B-48A0-9E4D-95441777EF48}" destId="{D0A27C80-4215-4054-A31C-6820C47FDE48}" srcOrd="0" destOrd="0" presId="urn:microsoft.com/office/officeart/2005/8/layout/vProcess5"/>
    <dgm:cxn modelId="{0601389D-E71D-4C27-ADF2-72FD55BDC48A}" type="presParOf" srcId="{57949847-B05B-48A0-9E4D-95441777EF48}" destId="{1281739A-1D64-4856-A933-8E5D3D747A2D}" srcOrd="1" destOrd="0" presId="urn:microsoft.com/office/officeart/2005/8/layout/vProcess5"/>
    <dgm:cxn modelId="{1A71BD28-7DCD-4880-9E57-F846AC06705F}" type="presParOf" srcId="{57949847-B05B-48A0-9E4D-95441777EF48}" destId="{2D99D842-1A04-4009-86BA-2C6B196CFB96}" srcOrd="2" destOrd="0" presId="urn:microsoft.com/office/officeart/2005/8/layout/vProcess5"/>
    <dgm:cxn modelId="{139C63D5-C84B-4CD7-BADF-B33DAA3417F5}" type="presParOf" srcId="{57949847-B05B-48A0-9E4D-95441777EF48}" destId="{7E477D5F-962E-4B60-BE28-04D15E8F6872}" srcOrd="3" destOrd="0" presId="urn:microsoft.com/office/officeart/2005/8/layout/vProcess5"/>
    <dgm:cxn modelId="{ED5362BC-6996-4DBF-9BC8-BC2E29E3A810}" type="presParOf" srcId="{57949847-B05B-48A0-9E4D-95441777EF48}" destId="{AE00EB03-917E-44EB-A402-51AE16C478E8}" srcOrd="4" destOrd="0" presId="urn:microsoft.com/office/officeart/2005/8/layout/vProcess5"/>
    <dgm:cxn modelId="{CE6EB943-C1EC-4FA9-A918-DDE4EAA999B4}" type="presParOf" srcId="{57949847-B05B-48A0-9E4D-95441777EF48}" destId="{3A98BA5A-7866-4B82-998F-225AEEF00AF0}" srcOrd="5" destOrd="0" presId="urn:microsoft.com/office/officeart/2005/8/layout/vProcess5"/>
    <dgm:cxn modelId="{A1BED193-F7DC-4BED-B0C6-1DE3D537C878}" type="presParOf" srcId="{57949847-B05B-48A0-9E4D-95441777EF48}" destId="{A4E07B19-3FE4-4873-8E50-0DB2FFC2E946}" srcOrd="6" destOrd="0" presId="urn:microsoft.com/office/officeart/2005/8/layout/vProcess5"/>
    <dgm:cxn modelId="{C17A5138-4D7B-4FF6-A9BA-D586CDA83956}" type="presParOf" srcId="{57949847-B05B-48A0-9E4D-95441777EF48}" destId="{2BC201CA-31D3-4487-BC79-A8BF39B2923E}" srcOrd="7" destOrd="0" presId="urn:microsoft.com/office/officeart/2005/8/layout/vProcess5"/>
    <dgm:cxn modelId="{DC4F1526-0D4F-4D43-863C-11513384A068}" type="presParOf" srcId="{57949847-B05B-48A0-9E4D-95441777EF48}" destId="{7ACA17AF-3573-4D16-9766-DB77A92630D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77630A5-1344-46CF-B4AC-C12A2B6B8609}"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93A00B1F-50AF-412B-BDB8-D52599F13560}">
      <dgm:prSet/>
      <dgm:spPr/>
      <dgm:t>
        <a:bodyPr/>
        <a:lstStyle/>
        <a:p>
          <a:r>
            <a:rPr lang="pl-PL"/>
            <a:t>Przedsiębiorca zwraca konsumentowi kwoty należne wskutek skorzystania z prawa obniżenia ceny niezwłocznie, nie później niż w terminie 14 dni od dnia otrzymania oświadczenia konsumenta o obniżeniu ceny.</a:t>
          </a:r>
          <a:endParaRPr lang="en-US"/>
        </a:p>
      </dgm:t>
    </dgm:pt>
    <dgm:pt modelId="{023B535C-7350-42D3-A92D-C3A67C7E0CDA}" type="parTrans" cxnId="{98845A06-2A98-4B5D-B259-54A11F68FD24}">
      <dgm:prSet/>
      <dgm:spPr/>
      <dgm:t>
        <a:bodyPr/>
        <a:lstStyle/>
        <a:p>
          <a:endParaRPr lang="en-US"/>
        </a:p>
      </dgm:t>
    </dgm:pt>
    <dgm:pt modelId="{C217155F-6897-4506-8B6C-308194995F52}" type="sibTrans" cxnId="{98845A06-2A98-4B5D-B259-54A11F68FD24}">
      <dgm:prSet/>
      <dgm:spPr/>
      <dgm:t>
        <a:bodyPr/>
        <a:lstStyle/>
        <a:p>
          <a:endParaRPr lang="en-US"/>
        </a:p>
      </dgm:t>
    </dgm:pt>
    <dgm:pt modelId="{2EDC6C16-E7DC-4178-BCA0-909677DBD7FD}">
      <dgm:prSet/>
      <dgm:spPr/>
      <dgm:t>
        <a:bodyPr/>
        <a:lstStyle/>
        <a:p>
          <a:r>
            <a:rPr lang="pl-PL"/>
            <a:t>W razie odstąpienia od umowy konsument niezwłocznie zwraca towar przedsiębiorcy na jego koszt. Przedsiębiorca zwraca konsumentowi cenę niezwłocznie, nie później niż w terminie 14 dni od dnia otrzymania towaru lub dowodu jego odesłania.</a:t>
          </a:r>
          <a:endParaRPr lang="en-US"/>
        </a:p>
      </dgm:t>
    </dgm:pt>
    <dgm:pt modelId="{7EB23DE9-0C27-47E2-A6C9-10C1C1B4459A}" type="parTrans" cxnId="{B45314D5-0B34-493E-9C1E-04A957678BF4}">
      <dgm:prSet/>
      <dgm:spPr/>
      <dgm:t>
        <a:bodyPr/>
        <a:lstStyle/>
        <a:p>
          <a:endParaRPr lang="en-US"/>
        </a:p>
      </dgm:t>
    </dgm:pt>
    <dgm:pt modelId="{2E61E91A-F65E-431E-8E42-F16F6A5A967C}" type="sibTrans" cxnId="{B45314D5-0B34-493E-9C1E-04A957678BF4}">
      <dgm:prSet/>
      <dgm:spPr/>
      <dgm:t>
        <a:bodyPr/>
        <a:lstStyle/>
        <a:p>
          <a:endParaRPr lang="en-US"/>
        </a:p>
      </dgm:t>
    </dgm:pt>
    <dgm:pt modelId="{0D2FFA14-5469-4833-A50E-C55E8AA0879C}" type="pres">
      <dgm:prSet presAssocID="{E77630A5-1344-46CF-B4AC-C12A2B6B8609}" presName="hierChild1" presStyleCnt="0">
        <dgm:presLayoutVars>
          <dgm:chPref val="1"/>
          <dgm:dir/>
          <dgm:animOne val="branch"/>
          <dgm:animLvl val="lvl"/>
          <dgm:resizeHandles/>
        </dgm:presLayoutVars>
      </dgm:prSet>
      <dgm:spPr/>
    </dgm:pt>
    <dgm:pt modelId="{62AF2B2E-6D98-4FCF-A93F-BAA1B8E8D67D}" type="pres">
      <dgm:prSet presAssocID="{93A00B1F-50AF-412B-BDB8-D52599F13560}" presName="hierRoot1" presStyleCnt="0"/>
      <dgm:spPr/>
    </dgm:pt>
    <dgm:pt modelId="{ACEF0C21-D7A2-462A-9309-B34AEBD527E9}" type="pres">
      <dgm:prSet presAssocID="{93A00B1F-50AF-412B-BDB8-D52599F13560}" presName="composite" presStyleCnt="0"/>
      <dgm:spPr/>
    </dgm:pt>
    <dgm:pt modelId="{52A840E5-09CB-4994-B686-1B3D676FBF9B}" type="pres">
      <dgm:prSet presAssocID="{93A00B1F-50AF-412B-BDB8-D52599F13560}" presName="background" presStyleLbl="node0" presStyleIdx="0" presStyleCnt="2"/>
      <dgm:spPr/>
    </dgm:pt>
    <dgm:pt modelId="{17281209-1421-4E37-ABDB-0B376564D3A1}" type="pres">
      <dgm:prSet presAssocID="{93A00B1F-50AF-412B-BDB8-D52599F13560}" presName="text" presStyleLbl="fgAcc0" presStyleIdx="0" presStyleCnt="2">
        <dgm:presLayoutVars>
          <dgm:chPref val="3"/>
        </dgm:presLayoutVars>
      </dgm:prSet>
      <dgm:spPr/>
    </dgm:pt>
    <dgm:pt modelId="{7A500A4E-8CFE-4D65-BB25-39068E595A28}" type="pres">
      <dgm:prSet presAssocID="{93A00B1F-50AF-412B-BDB8-D52599F13560}" presName="hierChild2" presStyleCnt="0"/>
      <dgm:spPr/>
    </dgm:pt>
    <dgm:pt modelId="{F9E6C94A-FC4B-4EE3-8DFC-0B28C499DB59}" type="pres">
      <dgm:prSet presAssocID="{2EDC6C16-E7DC-4178-BCA0-909677DBD7FD}" presName="hierRoot1" presStyleCnt="0"/>
      <dgm:spPr/>
    </dgm:pt>
    <dgm:pt modelId="{B0078FF2-984F-41EC-82D5-83775A275CA9}" type="pres">
      <dgm:prSet presAssocID="{2EDC6C16-E7DC-4178-BCA0-909677DBD7FD}" presName="composite" presStyleCnt="0"/>
      <dgm:spPr/>
    </dgm:pt>
    <dgm:pt modelId="{53D4234D-D78D-4C89-B633-164D7E466FCF}" type="pres">
      <dgm:prSet presAssocID="{2EDC6C16-E7DC-4178-BCA0-909677DBD7FD}" presName="background" presStyleLbl="node0" presStyleIdx="1" presStyleCnt="2"/>
      <dgm:spPr/>
    </dgm:pt>
    <dgm:pt modelId="{E5BD0C19-D71D-4AFD-865B-572DF35E5FCE}" type="pres">
      <dgm:prSet presAssocID="{2EDC6C16-E7DC-4178-BCA0-909677DBD7FD}" presName="text" presStyleLbl="fgAcc0" presStyleIdx="1" presStyleCnt="2">
        <dgm:presLayoutVars>
          <dgm:chPref val="3"/>
        </dgm:presLayoutVars>
      </dgm:prSet>
      <dgm:spPr/>
    </dgm:pt>
    <dgm:pt modelId="{EB5038E6-93F5-49B9-BF25-B3D85EADF78D}" type="pres">
      <dgm:prSet presAssocID="{2EDC6C16-E7DC-4178-BCA0-909677DBD7FD}" presName="hierChild2" presStyleCnt="0"/>
      <dgm:spPr/>
    </dgm:pt>
  </dgm:ptLst>
  <dgm:cxnLst>
    <dgm:cxn modelId="{98845A06-2A98-4B5D-B259-54A11F68FD24}" srcId="{E77630A5-1344-46CF-B4AC-C12A2B6B8609}" destId="{93A00B1F-50AF-412B-BDB8-D52599F13560}" srcOrd="0" destOrd="0" parTransId="{023B535C-7350-42D3-A92D-C3A67C7E0CDA}" sibTransId="{C217155F-6897-4506-8B6C-308194995F52}"/>
    <dgm:cxn modelId="{7B5C6EC0-F422-4523-AF98-613C1F25CC8A}" type="presOf" srcId="{93A00B1F-50AF-412B-BDB8-D52599F13560}" destId="{17281209-1421-4E37-ABDB-0B376564D3A1}" srcOrd="0" destOrd="0" presId="urn:microsoft.com/office/officeart/2005/8/layout/hierarchy1"/>
    <dgm:cxn modelId="{B45314D5-0B34-493E-9C1E-04A957678BF4}" srcId="{E77630A5-1344-46CF-B4AC-C12A2B6B8609}" destId="{2EDC6C16-E7DC-4178-BCA0-909677DBD7FD}" srcOrd="1" destOrd="0" parTransId="{7EB23DE9-0C27-47E2-A6C9-10C1C1B4459A}" sibTransId="{2E61E91A-F65E-431E-8E42-F16F6A5A967C}"/>
    <dgm:cxn modelId="{50A08DE2-7BFC-4683-A455-115B5082346F}" type="presOf" srcId="{E77630A5-1344-46CF-B4AC-C12A2B6B8609}" destId="{0D2FFA14-5469-4833-A50E-C55E8AA0879C}" srcOrd="0" destOrd="0" presId="urn:microsoft.com/office/officeart/2005/8/layout/hierarchy1"/>
    <dgm:cxn modelId="{1D099DF8-A30F-41AB-AB85-CB6261060B8D}" type="presOf" srcId="{2EDC6C16-E7DC-4178-BCA0-909677DBD7FD}" destId="{E5BD0C19-D71D-4AFD-865B-572DF35E5FCE}" srcOrd="0" destOrd="0" presId="urn:microsoft.com/office/officeart/2005/8/layout/hierarchy1"/>
    <dgm:cxn modelId="{8BC3FD48-6A3D-4E12-8904-B1B653750086}" type="presParOf" srcId="{0D2FFA14-5469-4833-A50E-C55E8AA0879C}" destId="{62AF2B2E-6D98-4FCF-A93F-BAA1B8E8D67D}" srcOrd="0" destOrd="0" presId="urn:microsoft.com/office/officeart/2005/8/layout/hierarchy1"/>
    <dgm:cxn modelId="{15D0845D-8CC0-48C6-9FC5-7AAB16A82EC9}" type="presParOf" srcId="{62AF2B2E-6D98-4FCF-A93F-BAA1B8E8D67D}" destId="{ACEF0C21-D7A2-462A-9309-B34AEBD527E9}" srcOrd="0" destOrd="0" presId="urn:microsoft.com/office/officeart/2005/8/layout/hierarchy1"/>
    <dgm:cxn modelId="{384B66DF-4B62-43E1-81C0-317EA828B84C}" type="presParOf" srcId="{ACEF0C21-D7A2-462A-9309-B34AEBD527E9}" destId="{52A840E5-09CB-4994-B686-1B3D676FBF9B}" srcOrd="0" destOrd="0" presId="urn:microsoft.com/office/officeart/2005/8/layout/hierarchy1"/>
    <dgm:cxn modelId="{454DFDB4-770A-4B47-8B7F-C115A81578DC}" type="presParOf" srcId="{ACEF0C21-D7A2-462A-9309-B34AEBD527E9}" destId="{17281209-1421-4E37-ABDB-0B376564D3A1}" srcOrd="1" destOrd="0" presId="urn:microsoft.com/office/officeart/2005/8/layout/hierarchy1"/>
    <dgm:cxn modelId="{18FD360F-4A57-49C0-BF7D-CD244AF66A01}" type="presParOf" srcId="{62AF2B2E-6D98-4FCF-A93F-BAA1B8E8D67D}" destId="{7A500A4E-8CFE-4D65-BB25-39068E595A28}" srcOrd="1" destOrd="0" presId="urn:microsoft.com/office/officeart/2005/8/layout/hierarchy1"/>
    <dgm:cxn modelId="{AE0973D5-6582-4F8F-8FD9-7D5FB4D9FAA7}" type="presParOf" srcId="{0D2FFA14-5469-4833-A50E-C55E8AA0879C}" destId="{F9E6C94A-FC4B-4EE3-8DFC-0B28C499DB59}" srcOrd="1" destOrd="0" presId="urn:microsoft.com/office/officeart/2005/8/layout/hierarchy1"/>
    <dgm:cxn modelId="{6B6B868E-1EBD-4EF8-B865-2AA3324CA949}" type="presParOf" srcId="{F9E6C94A-FC4B-4EE3-8DFC-0B28C499DB59}" destId="{B0078FF2-984F-41EC-82D5-83775A275CA9}" srcOrd="0" destOrd="0" presId="urn:microsoft.com/office/officeart/2005/8/layout/hierarchy1"/>
    <dgm:cxn modelId="{D8496993-388C-4662-8562-85477627AE8F}" type="presParOf" srcId="{B0078FF2-984F-41EC-82D5-83775A275CA9}" destId="{53D4234D-D78D-4C89-B633-164D7E466FCF}" srcOrd="0" destOrd="0" presId="urn:microsoft.com/office/officeart/2005/8/layout/hierarchy1"/>
    <dgm:cxn modelId="{082C8814-28D1-4CA8-9263-EA757CD9CDFE}" type="presParOf" srcId="{B0078FF2-984F-41EC-82D5-83775A275CA9}" destId="{E5BD0C19-D71D-4AFD-865B-572DF35E5FCE}" srcOrd="1" destOrd="0" presId="urn:microsoft.com/office/officeart/2005/8/layout/hierarchy1"/>
    <dgm:cxn modelId="{2E10119C-390C-4D70-A179-BAD2507949DA}" type="presParOf" srcId="{F9E6C94A-FC4B-4EE3-8DFC-0B28C499DB59}" destId="{EB5038E6-93F5-49B9-BF25-B3D85EADF78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0BCB8-2CA8-4281-8C3E-9646AA407DE2}">
      <dsp:nvSpPr>
        <dsp:cNvPr id="0" name=""/>
        <dsp:cNvSpPr/>
      </dsp:nvSpPr>
      <dsp:spPr>
        <a:xfrm>
          <a:off x="1384299" y="0"/>
          <a:ext cx="3950328" cy="2059894"/>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14300" rIns="72000" bIns="114300" numCol="1" spcCol="1270" rtlCol="0" anchor="ctr" anchorCtr="0">
          <a:noAutofit/>
        </a:bodyPr>
        <a:lstStyle/>
        <a:p>
          <a:pPr marL="0" lvl="0" indent="0" algn="ctr" defTabSz="1333500" rtl="0">
            <a:lnSpc>
              <a:spcPct val="90000"/>
            </a:lnSpc>
            <a:spcBef>
              <a:spcPct val="0"/>
            </a:spcBef>
            <a:spcAft>
              <a:spcPct val="35000"/>
            </a:spcAft>
            <a:buNone/>
          </a:pPr>
          <a:r>
            <a:rPr lang="pl-PL" sz="3000" kern="1200" dirty="0">
              <a:solidFill>
                <a:schemeClr val="bg2">
                  <a:lumMod val="50000"/>
                </a:schemeClr>
              </a:solidFill>
            </a:rPr>
            <a:t>Kim jest konsument?</a:t>
          </a:r>
        </a:p>
      </dsp:txBody>
      <dsp:txXfrm>
        <a:off x="1384299" y="0"/>
        <a:ext cx="3950328" cy="2059894"/>
      </dsp:txXfrm>
    </dsp:sp>
    <dsp:sp modelId="{B86E23A3-742D-4587-88CF-2D56A8442149}">
      <dsp:nvSpPr>
        <dsp:cNvPr id="0" name=""/>
        <dsp:cNvSpPr/>
      </dsp:nvSpPr>
      <dsp:spPr>
        <a:xfrm>
          <a:off x="5613709" y="2390"/>
          <a:ext cx="3950328" cy="2059894"/>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14300" rIns="72000" bIns="114300" numCol="1" spcCol="1270" rtlCol="0" anchor="ctr" anchorCtr="0">
          <a:noAutofit/>
        </a:bodyPr>
        <a:lstStyle/>
        <a:p>
          <a:pPr marL="0" lvl="0" indent="0" algn="ctr" defTabSz="933450" rtl="0">
            <a:lnSpc>
              <a:spcPct val="90000"/>
            </a:lnSpc>
            <a:spcBef>
              <a:spcPct val="0"/>
            </a:spcBef>
            <a:spcAft>
              <a:spcPct val="35000"/>
            </a:spcAft>
            <a:buNone/>
          </a:pPr>
          <a:r>
            <a:rPr lang="pl-PL" sz="3000" kern="1200" dirty="0">
              <a:solidFill>
                <a:schemeClr val="bg2">
                  <a:lumMod val="50000"/>
                </a:schemeClr>
              </a:solidFill>
            </a:rPr>
            <a:t>Podstawowe prawa konsumentów</a:t>
          </a:r>
        </a:p>
      </dsp:txBody>
      <dsp:txXfrm>
        <a:off x="5613709" y="2390"/>
        <a:ext cx="3950328" cy="2059894"/>
      </dsp:txXfrm>
    </dsp:sp>
    <dsp:sp modelId="{D64973A5-4E87-44F1-B369-B0D5E0C2A462}">
      <dsp:nvSpPr>
        <dsp:cNvPr id="0" name=""/>
        <dsp:cNvSpPr/>
      </dsp:nvSpPr>
      <dsp:spPr>
        <a:xfrm>
          <a:off x="1361434" y="2407990"/>
          <a:ext cx="3950328" cy="2059894"/>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14300" rIns="72000" bIns="114300" numCol="1" spcCol="1270" rtlCol="0" anchor="ctr" anchorCtr="0">
          <a:noAutofit/>
        </a:bodyPr>
        <a:lstStyle/>
        <a:p>
          <a:pPr marL="0" lvl="0" indent="0" algn="ctr" defTabSz="933450" rtl="0">
            <a:lnSpc>
              <a:spcPct val="90000"/>
            </a:lnSpc>
            <a:spcBef>
              <a:spcPct val="0"/>
            </a:spcBef>
            <a:spcAft>
              <a:spcPct val="35000"/>
            </a:spcAft>
            <a:buNone/>
          </a:pPr>
          <a:r>
            <a:rPr lang="pl-PL" sz="3000" kern="1200" dirty="0">
              <a:solidFill>
                <a:schemeClr val="bg2">
                  <a:lumMod val="50000"/>
                </a:schemeClr>
              </a:solidFill>
            </a:rPr>
            <a:t>Formy dokonywania zakupów</a:t>
          </a:r>
        </a:p>
      </dsp:txBody>
      <dsp:txXfrm>
        <a:off x="1361434" y="2407990"/>
        <a:ext cx="3950328" cy="2059894"/>
      </dsp:txXfrm>
    </dsp:sp>
    <dsp:sp modelId="{6DD415F6-4D9F-4AB4-BED9-DC81F37153BF}">
      <dsp:nvSpPr>
        <dsp:cNvPr id="0" name=""/>
        <dsp:cNvSpPr/>
      </dsp:nvSpPr>
      <dsp:spPr>
        <a:xfrm>
          <a:off x="5679351" y="2407990"/>
          <a:ext cx="3950328" cy="2059894"/>
        </a:xfrm>
        <a:prstGeom prst="rect">
          <a:avLst/>
        </a:prstGeom>
        <a:solidFill>
          <a:schemeClr val="bg1"/>
        </a:solidFill>
        <a:ln w="127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114300" rIns="72000" bIns="114300" numCol="1" spcCol="1270" rtlCol="0" anchor="ctr" anchorCtr="0">
          <a:noAutofit/>
        </a:bodyPr>
        <a:lstStyle/>
        <a:p>
          <a:pPr marL="0" lvl="0" indent="0" algn="ctr" defTabSz="1333500" rtl="0">
            <a:lnSpc>
              <a:spcPct val="90000"/>
            </a:lnSpc>
            <a:spcBef>
              <a:spcPct val="0"/>
            </a:spcBef>
            <a:spcAft>
              <a:spcPct val="35000"/>
            </a:spcAft>
            <a:buNone/>
          </a:pPr>
          <a:r>
            <a:rPr lang="pl-PL" sz="3000" kern="1200" dirty="0">
              <a:solidFill>
                <a:schemeClr val="bg2">
                  <a:lumMod val="50000"/>
                </a:schemeClr>
              </a:solidFill>
            </a:rPr>
            <a:t>Wady produktu – rękojmia i gwarancja</a:t>
          </a:r>
        </a:p>
      </dsp:txBody>
      <dsp:txXfrm>
        <a:off x="5679351" y="2407990"/>
        <a:ext cx="3950328" cy="205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739A-1D64-4856-A933-8E5D3D747A2D}">
      <dsp:nvSpPr>
        <dsp:cNvPr id="0" name=""/>
        <dsp:cNvSpPr/>
      </dsp:nvSpPr>
      <dsp:spPr>
        <a:xfrm>
          <a:off x="0" y="0"/>
          <a:ext cx="8549640" cy="11548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pl-PL" sz="5200" kern="1200" dirty="0"/>
            <a:t>Stacjonarnie</a:t>
          </a:r>
        </a:p>
      </dsp:txBody>
      <dsp:txXfrm>
        <a:off x="33825" y="33825"/>
        <a:ext cx="7303427" cy="1087237"/>
      </dsp:txXfrm>
    </dsp:sp>
    <dsp:sp modelId="{2D99D842-1A04-4009-86BA-2C6B196CFB96}">
      <dsp:nvSpPr>
        <dsp:cNvPr id="0" name=""/>
        <dsp:cNvSpPr/>
      </dsp:nvSpPr>
      <dsp:spPr>
        <a:xfrm>
          <a:off x="1508759" y="2694736"/>
          <a:ext cx="8549640" cy="11548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pl-PL" sz="5200" kern="1200" dirty="0"/>
            <a:t>Przez Internet</a:t>
          </a:r>
        </a:p>
      </dsp:txBody>
      <dsp:txXfrm>
        <a:off x="1542584" y="2728561"/>
        <a:ext cx="6976933" cy="1087237"/>
      </dsp:txXfrm>
    </dsp:sp>
    <dsp:sp modelId="{7E477D5F-962E-4B60-BE28-04D15E8F6872}">
      <dsp:nvSpPr>
        <dsp:cNvPr id="0" name=""/>
        <dsp:cNvSpPr/>
      </dsp:nvSpPr>
      <dsp:spPr>
        <a:xfrm>
          <a:off x="754339" y="1336046"/>
          <a:ext cx="8549640" cy="11548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pl-PL" sz="5200" kern="1200" dirty="0"/>
            <a:t>Przez telefon</a:t>
          </a:r>
        </a:p>
      </dsp:txBody>
      <dsp:txXfrm>
        <a:off x="788164" y="1369871"/>
        <a:ext cx="6976933" cy="1087237"/>
      </dsp:txXfrm>
    </dsp:sp>
    <dsp:sp modelId="{AE00EB03-917E-44EB-A402-51AE16C478E8}">
      <dsp:nvSpPr>
        <dsp:cNvPr id="0" name=""/>
        <dsp:cNvSpPr/>
      </dsp:nvSpPr>
      <dsp:spPr>
        <a:xfrm>
          <a:off x="7798963" y="875789"/>
          <a:ext cx="750676" cy="7506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7967865" y="875789"/>
        <a:ext cx="412872" cy="564884"/>
      </dsp:txXfrm>
    </dsp:sp>
    <dsp:sp modelId="{3A98BA5A-7866-4B82-998F-225AEEF00AF0}">
      <dsp:nvSpPr>
        <dsp:cNvPr id="0" name=""/>
        <dsp:cNvSpPr/>
      </dsp:nvSpPr>
      <dsp:spPr>
        <a:xfrm>
          <a:off x="8553343" y="2215458"/>
          <a:ext cx="750676" cy="7506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pl-PL" sz="3600" kern="1200"/>
        </a:p>
      </dsp:txBody>
      <dsp:txXfrm>
        <a:off x="8722245" y="2215458"/>
        <a:ext cx="412872" cy="564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840E5-09CB-4994-B686-1B3D676FBF9B}">
      <dsp:nvSpPr>
        <dsp:cNvPr id="0" name=""/>
        <dsp:cNvSpPr/>
      </dsp:nvSpPr>
      <dsp:spPr>
        <a:xfrm>
          <a:off x="1227" y="329029"/>
          <a:ext cx="4309690" cy="2736653"/>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17281209-1421-4E37-ABDB-0B376564D3A1}">
      <dsp:nvSpPr>
        <dsp:cNvPr id="0" name=""/>
        <dsp:cNvSpPr/>
      </dsp:nvSpPr>
      <dsp:spPr>
        <a:xfrm>
          <a:off x="480082" y="78394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Przedsiębiorca zwraca konsumentowi kwoty należne wskutek skorzystania z prawa obniżenia ceny niezwłocznie, nie później niż w terminie 14 dni od dnia otrzymania oświadczenia konsumenta o obniżeniu ceny.</a:t>
          </a:r>
          <a:endParaRPr lang="en-US" sz="2300" kern="1200"/>
        </a:p>
      </dsp:txBody>
      <dsp:txXfrm>
        <a:off x="560236" y="864095"/>
        <a:ext cx="4149382" cy="2576345"/>
      </dsp:txXfrm>
    </dsp:sp>
    <dsp:sp modelId="{53D4234D-D78D-4C89-B633-164D7E466FCF}">
      <dsp:nvSpPr>
        <dsp:cNvPr id="0" name=""/>
        <dsp:cNvSpPr/>
      </dsp:nvSpPr>
      <dsp:spPr>
        <a:xfrm>
          <a:off x="5268627" y="329029"/>
          <a:ext cx="4309690" cy="2736653"/>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sp>
    <dsp:sp modelId="{E5BD0C19-D71D-4AFD-865B-572DF35E5FCE}">
      <dsp:nvSpPr>
        <dsp:cNvPr id="0" name=""/>
        <dsp:cNvSpPr/>
      </dsp:nvSpPr>
      <dsp:spPr>
        <a:xfrm>
          <a:off x="5747481" y="783941"/>
          <a:ext cx="4309690" cy="273665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outerShdw blurRad="38100" dist="12700" dir="5400000" algn="ctr" rotWithShape="0">
            <a:srgbClr val="000000">
              <a:alpha val="63000"/>
            </a:srgbClr>
          </a:outerShdw>
        </a:effectLst>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pl-PL" sz="2300" kern="1200"/>
            <a:t>W razie odstąpienia od umowy konsument niezwłocznie zwraca towar przedsiębiorcy na jego koszt. Przedsiębiorca zwraca konsumentowi cenę niezwłocznie, nie później niż w terminie 14 dni od dnia otrzymania towaru lub dowodu jego odesłania.</a:t>
          </a:r>
          <a:endParaRPr lang="en-US" sz="2300" kern="1200"/>
        </a:p>
      </dsp:txBody>
      <dsp:txXfrm>
        <a:off x="5827635" y="86409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a:extLst>
              <a:ext uri="{FF2B5EF4-FFF2-40B4-BE49-F238E27FC236}">
                <a16:creationId xmlns:a16="http://schemas.microsoft.com/office/drawing/2014/main" id="{D9CB4F3C-75A8-4BB8-A18E-B730DDD68B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dirty="0"/>
          </a:p>
        </p:txBody>
      </p:sp>
      <p:sp>
        <p:nvSpPr>
          <p:cNvPr id="3" name="Data — symbol zastępczy 2">
            <a:extLst>
              <a:ext uri="{FF2B5EF4-FFF2-40B4-BE49-F238E27FC236}">
                <a16:creationId xmlns:a16="http://schemas.microsoft.com/office/drawing/2014/main" id="{06AE10D8-98A5-4E68-A41F-7AA79FF696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pl-PL" sz="1200"/>
            </a:lvl1pPr>
          </a:lstStyle>
          <a:p>
            <a:pPr rtl="0"/>
            <a:fld id="{FEAB583B-F01E-491D-8370-DDFF242D90B9}" type="datetime1">
              <a:rPr lang="pl-PL" smtClean="0"/>
              <a:t>30.03.2023</a:t>
            </a:fld>
            <a:endParaRPr lang="pl-PL" dirty="0"/>
          </a:p>
        </p:txBody>
      </p:sp>
      <p:sp>
        <p:nvSpPr>
          <p:cNvPr id="4" name="Stopka — symbol zastępczy 3">
            <a:extLst>
              <a:ext uri="{FF2B5EF4-FFF2-40B4-BE49-F238E27FC236}">
                <a16:creationId xmlns:a16="http://schemas.microsoft.com/office/drawing/2014/main" id="{177EF411-0DAB-4BCE-94A8-E903E20549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dirty="0"/>
          </a:p>
        </p:txBody>
      </p:sp>
      <p:sp>
        <p:nvSpPr>
          <p:cNvPr id="5" name="Numer slajdu — symbol zastępczy 4">
            <a:extLst>
              <a:ext uri="{FF2B5EF4-FFF2-40B4-BE49-F238E27FC236}">
                <a16:creationId xmlns:a16="http://schemas.microsoft.com/office/drawing/2014/main" id="{3A11237F-7CCA-4423-B624-29C06FF2E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5A8CD4AB-B9A2-4248-B31F-8EBC71546D8D}" type="slidenum">
              <a:rPr lang="pl-PL" smtClean="0"/>
              <a:t>‹#›</a:t>
            </a:fld>
            <a:endParaRPr lang="pl-PL" dirty="0"/>
          </a:p>
        </p:txBody>
      </p:sp>
    </p:spTree>
    <p:extLst>
      <p:ext uri="{BB962C8B-B14F-4D97-AF65-F5344CB8AC3E}">
        <p14:creationId xmlns:p14="http://schemas.microsoft.com/office/powerpoint/2010/main" val="286977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pl-PL"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pl-PL" sz="1200"/>
            </a:lvl1pPr>
          </a:lstStyle>
          <a:p>
            <a:fld id="{F767E9A8-216D-47BC-B4FB-FA5374B83988}" type="datetime1">
              <a:rPr lang="pl-PL" smtClean="0"/>
              <a:pPr/>
              <a:t>30.03.2023</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pl-PL"/>
            </a:defPP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pl-PL"/>
            </a:def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pl-PL"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pl-PL" sz="1200"/>
            </a:lvl1pPr>
          </a:lstStyle>
          <a:p>
            <a:pPr rtl="0"/>
            <a:fld id="{AABE9C73-6CDE-45E2-97F8-E3C5308FA232}" type="slidenum">
              <a:rPr lang="pl-PL" noProof="0" smtClean="0"/>
              <a:t>‹#›</a:t>
            </a:fld>
            <a:endParaRPr lang="pl-PL" noProof="0" dirty="0"/>
          </a:p>
        </p:txBody>
      </p:sp>
    </p:spTree>
    <p:extLst>
      <p:ext uri="{BB962C8B-B14F-4D97-AF65-F5344CB8AC3E}">
        <p14:creationId xmlns:p14="http://schemas.microsoft.com/office/powerpoint/2010/main" val="376349688"/>
      </p:ext>
    </p:extLst>
  </p:cSld>
  <p:clrMap bg1="lt1" tx1="dk1" bg2="lt2" tx2="dk2" accent1="accent1" accent2="accent2" accent3="accent3" accent4="accent4" accent5="accent5" accent6="accent6" hlink="hlink" folHlink="folHlink"/>
  <p:notesStyle>
    <a:lvl1pPr marL="0" algn="l" defTabSz="914400" rtl="0" eaLnBrk="1" latinLnBrk="0" hangingPunct="1">
      <a:defRPr lang="pl-PL" sz="1200" kern="1200">
        <a:solidFill>
          <a:schemeClr val="tx1"/>
        </a:solidFill>
        <a:latin typeface="+mn-lt"/>
        <a:ea typeface="+mn-ea"/>
        <a:cs typeface="+mn-cs"/>
      </a:defRPr>
    </a:lvl1pPr>
    <a:lvl2pPr marL="457200" algn="l" defTabSz="914400" rtl="0" eaLnBrk="1" latinLnBrk="0" hangingPunct="1">
      <a:defRPr lang="pl-PL" sz="1200" kern="1200">
        <a:solidFill>
          <a:schemeClr val="tx1"/>
        </a:solidFill>
        <a:latin typeface="+mn-lt"/>
        <a:ea typeface="+mn-ea"/>
        <a:cs typeface="+mn-cs"/>
      </a:defRPr>
    </a:lvl2pPr>
    <a:lvl3pPr marL="914400" algn="l" defTabSz="914400" rtl="0" eaLnBrk="1" latinLnBrk="0" hangingPunct="1">
      <a:defRPr lang="pl-PL" sz="1200" kern="1200">
        <a:solidFill>
          <a:schemeClr val="tx1"/>
        </a:solidFill>
        <a:latin typeface="+mn-lt"/>
        <a:ea typeface="+mn-ea"/>
        <a:cs typeface="+mn-cs"/>
      </a:defRPr>
    </a:lvl3pPr>
    <a:lvl4pPr marL="1371600" algn="l" defTabSz="914400" rtl="0" eaLnBrk="1" latinLnBrk="0" hangingPunct="1">
      <a:defRPr lang="pl-PL" sz="1200" kern="1200">
        <a:solidFill>
          <a:schemeClr val="tx1"/>
        </a:solidFill>
        <a:latin typeface="+mn-lt"/>
        <a:ea typeface="+mn-ea"/>
        <a:cs typeface="+mn-cs"/>
      </a:defRPr>
    </a:lvl4pPr>
    <a:lvl5pPr marL="1828800" algn="l" defTabSz="914400" rtl="0" eaLnBrk="1" latinLnBrk="0" hangingPunct="1">
      <a:defRPr lang="pl-PL" sz="1200" kern="1200">
        <a:solidFill>
          <a:schemeClr val="tx1"/>
        </a:solidFill>
        <a:latin typeface="+mn-lt"/>
        <a:ea typeface="+mn-ea"/>
        <a:cs typeface="+mn-cs"/>
      </a:defRPr>
    </a:lvl5pPr>
    <a:lvl6pPr marL="2286000" algn="l" defTabSz="914400" rtl="0" eaLnBrk="1" latinLnBrk="0" hangingPunct="1">
      <a:defRPr lang="pl-PL" sz="1200" kern="1200">
        <a:solidFill>
          <a:schemeClr val="tx1"/>
        </a:solidFill>
        <a:latin typeface="+mn-lt"/>
        <a:ea typeface="+mn-ea"/>
        <a:cs typeface="+mn-cs"/>
      </a:defRPr>
    </a:lvl6pPr>
    <a:lvl7pPr marL="2743200" algn="l" defTabSz="914400" rtl="0" eaLnBrk="1" latinLnBrk="0" hangingPunct="1">
      <a:defRPr lang="pl-PL" sz="1200" kern="1200">
        <a:solidFill>
          <a:schemeClr val="tx1"/>
        </a:solidFill>
        <a:latin typeface="+mn-lt"/>
        <a:ea typeface="+mn-ea"/>
        <a:cs typeface="+mn-cs"/>
      </a:defRPr>
    </a:lvl7pPr>
    <a:lvl8pPr marL="3200400" algn="l" defTabSz="914400" rtl="0" eaLnBrk="1" latinLnBrk="0" hangingPunct="1">
      <a:defRPr lang="pl-PL" sz="1200" kern="1200">
        <a:solidFill>
          <a:schemeClr val="tx1"/>
        </a:solidFill>
        <a:latin typeface="+mn-lt"/>
        <a:ea typeface="+mn-ea"/>
        <a:cs typeface="+mn-cs"/>
      </a:defRPr>
    </a:lvl8pPr>
    <a:lvl9pPr marL="3657600" algn="l" defTabSz="914400" rtl="0" eaLnBrk="1" latinLnBrk="0" hangingPunct="1">
      <a:defRPr lang="pl-P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3</a:t>
            </a:fld>
            <a:endParaRPr lang="pl-PL" dirty="0"/>
          </a:p>
        </p:txBody>
      </p:sp>
    </p:spTree>
    <p:extLst>
      <p:ext uri="{BB962C8B-B14F-4D97-AF65-F5344CB8AC3E}">
        <p14:creationId xmlns:p14="http://schemas.microsoft.com/office/powerpoint/2010/main" val="94200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4</a:t>
            </a:fld>
            <a:endParaRPr lang="pl-PL" dirty="0"/>
          </a:p>
        </p:txBody>
      </p:sp>
    </p:spTree>
    <p:extLst>
      <p:ext uri="{BB962C8B-B14F-4D97-AF65-F5344CB8AC3E}">
        <p14:creationId xmlns:p14="http://schemas.microsoft.com/office/powerpoint/2010/main" val="351181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8</a:t>
            </a:fld>
            <a:endParaRPr lang="pl-PL" dirty="0"/>
          </a:p>
        </p:txBody>
      </p:sp>
    </p:spTree>
    <p:extLst>
      <p:ext uri="{BB962C8B-B14F-4D97-AF65-F5344CB8AC3E}">
        <p14:creationId xmlns:p14="http://schemas.microsoft.com/office/powerpoint/2010/main" val="149280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9</a:t>
            </a:fld>
            <a:endParaRPr lang="pl-PL" dirty="0"/>
          </a:p>
        </p:txBody>
      </p:sp>
    </p:spTree>
    <p:extLst>
      <p:ext uri="{BB962C8B-B14F-4D97-AF65-F5344CB8AC3E}">
        <p14:creationId xmlns:p14="http://schemas.microsoft.com/office/powerpoint/2010/main" val="301560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16</a:t>
            </a:fld>
            <a:endParaRPr lang="pl-PL" dirty="0"/>
          </a:p>
        </p:txBody>
      </p:sp>
    </p:spTree>
    <p:extLst>
      <p:ext uri="{BB962C8B-B14F-4D97-AF65-F5344CB8AC3E}">
        <p14:creationId xmlns:p14="http://schemas.microsoft.com/office/powerpoint/2010/main" val="408885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17</a:t>
            </a:fld>
            <a:endParaRPr lang="pl-PL" dirty="0"/>
          </a:p>
        </p:txBody>
      </p:sp>
    </p:spTree>
    <p:extLst>
      <p:ext uri="{BB962C8B-B14F-4D97-AF65-F5344CB8AC3E}">
        <p14:creationId xmlns:p14="http://schemas.microsoft.com/office/powerpoint/2010/main" val="19277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81</a:t>
            </a:fld>
            <a:endParaRPr lang="pl-PL" dirty="0"/>
          </a:p>
        </p:txBody>
      </p:sp>
    </p:spTree>
    <p:extLst>
      <p:ext uri="{BB962C8B-B14F-4D97-AF65-F5344CB8AC3E}">
        <p14:creationId xmlns:p14="http://schemas.microsoft.com/office/powerpoint/2010/main" val="256151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5"/>
          </p:nvPr>
        </p:nvSpPr>
        <p:spPr/>
        <p:txBody>
          <a:bodyPr rtlCol="0"/>
          <a:lstStyle>
            <a:defPPr>
              <a:defRPr lang="pl-PL"/>
            </a:defPPr>
          </a:lstStyle>
          <a:p>
            <a:pPr rtl="0"/>
            <a:fld id="{AABE9C73-6CDE-45E2-97F8-E3C5308FA232}" type="slidenum">
              <a:rPr lang="pl-PL" smtClean="0"/>
              <a:t>85</a:t>
            </a:fld>
            <a:endParaRPr lang="pl-PL" dirty="0"/>
          </a:p>
        </p:txBody>
      </p:sp>
    </p:spTree>
    <p:extLst>
      <p:ext uri="{BB962C8B-B14F-4D97-AF65-F5344CB8AC3E}">
        <p14:creationId xmlns:p14="http://schemas.microsoft.com/office/powerpoint/2010/main" val="377019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useBgFill="1">
        <p:nvSpPr>
          <p:cNvPr id="10" name="Prostokąt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Prostokąt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Prostokąt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Łącznik prosty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pl-PL" sz="6800" b="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pl-PL" dirty="0"/>
          </a:p>
        </p:txBody>
      </p:sp>
      <p:sp>
        <p:nvSpPr>
          <p:cNvPr id="3" name="Podtytu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lang="pl-PL" sz="1800" spc="80" baseline="0">
                <a:solidFill>
                  <a:schemeClr val="tx1">
                    <a:lumMod val="95000"/>
                    <a:lumOff val="5000"/>
                  </a:schemeClr>
                </a:solidFill>
              </a:defRPr>
            </a:lvl1pPr>
            <a:lvl2pPr marL="457200" indent="0" algn="ctr">
              <a:buNone/>
              <a:defRPr lang="pl-PL" sz="1600"/>
            </a:lvl2pPr>
            <a:lvl3pPr marL="914400" indent="0" algn="ctr">
              <a:buNone/>
              <a:defRPr lang="pl-PL" sz="1600"/>
            </a:lvl3pPr>
            <a:lvl4pPr marL="1371600" indent="0" algn="ctr">
              <a:buNone/>
              <a:defRPr lang="pl-PL" sz="1600"/>
            </a:lvl4pPr>
            <a:lvl5pPr marL="1828800" indent="0" algn="ctr">
              <a:buNone/>
              <a:defRPr lang="pl-PL" sz="1600"/>
            </a:lvl5pPr>
            <a:lvl6pPr marL="2286000" indent="0" algn="ctr">
              <a:buNone/>
              <a:defRPr lang="pl-PL" sz="1600"/>
            </a:lvl6pPr>
            <a:lvl7pPr marL="2743200" indent="0" algn="ctr">
              <a:buNone/>
              <a:defRPr lang="pl-PL" sz="1600"/>
            </a:lvl7pPr>
            <a:lvl8pPr marL="3200400" indent="0" algn="ctr">
              <a:buNone/>
              <a:defRPr lang="pl-PL" sz="1600"/>
            </a:lvl8pPr>
            <a:lvl9pPr marL="3657600" indent="0" algn="ctr">
              <a:buNone/>
              <a:defRPr lang="pl-PL" sz="1600"/>
            </a:lvl9pPr>
          </a:lstStyle>
          <a:p>
            <a:pPr rtl="0"/>
            <a:r>
              <a:rPr lang="pl-PL"/>
              <a:t>Kliknij, aby edytować styl wzorca podtytułu</a:t>
            </a:r>
            <a:endParaRPr lang="pl-PL" dirty="0"/>
          </a:p>
        </p:txBody>
      </p:sp>
      <p:sp>
        <p:nvSpPr>
          <p:cNvPr id="20" name="Data — symbol zastępczy 19"/>
          <p:cNvSpPr>
            <a:spLocks noGrp="1"/>
          </p:cNvSpPr>
          <p:nvPr>
            <p:ph type="dt" sz="half" idx="10"/>
          </p:nvPr>
        </p:nvSpPr>
        <p:spPr>
          <a:xfrm>
            <a:off x="5318760" y="1341256"/>
            <a:ext cx="1554480" cy="485546"/>
          </a:xfrm>
        </p:spPr>
        <p:txBody>
          <a:bodyPr rtlCol="0"/>
          <a:lstStyle>
            <a:lvl1pPr algn="ctr">
              <a:defRPr lang="pl-PL" sz="1300" spc="0" baseline="0">
                <a:solidFill>
                  <a:srgbClr val="FFFFFF"/>
                </a:solidFill>
                <a:latin typeface="+mn-lt"/>
              </a:defRPr>
            </a:lvl1pPr>
          </a:lstStyle>
          <a:p>
            <a:pPr rtl="0"/>
            <a:fld id="{9C5B58C9-1F28-4149-A57A-6DE65EA87861}" type="datetime1">
              <a:rPr lang="pl-PL" smtClean="0"/>
              <a:t>30.03.2023</a:t>
            </a:fld>
            <a:endParaRPr lang="pl-PL" dirty="0"/>
          </a:p>
        </p:txBody>
      </p:sp>
      <p:sp>
        <p:nvSpPr>
          <p:cNvPr id="21" name="Stopka — symbol zastępczy 20"/>
          <p:cNvSpPr>
            <a:spLocks noGrp="1"/>
          </p:cNvSpPr>
          <p:nvPr>
            <p:ph type="ftr" sz="quarter" idx="11"/>
          </p:nvPr>
        </p:nvSpPr>
        <p:spPr>
          <a:xfrm>
            <a:off x="1629100" y="5177408"/>
            <a:ext cx="5730295" cy="228600"/>
          </a:xfrm>
        </p:spPr>
        <p:txBody>
          <a:bodyPr rtlCol="0"/>
          <a:lstStyle>
            <a:lvl1pPr algn="l">
              <a:defRPr lang="pl-PL">
                <a:solidFill>
                  <a:schemeClr val="tx1">
                    <a:lumMod val="85000"/>
                    <a:lumOff val="15000"/>
                  </a:schemeClr>
                </a:solidFill>
              </a:defRPr>
            </a:lvl1pPr>
          </a:lstStyle>
          <a:p>
            <a:pPr rtl="0"/>
            <a:endParaRPr lang="pl-PL" dirty="0"/>
          </a:p>
        </p:txBody>
      </p:sp>
      <p:sp>
        <p:nvSpPr>
          <p:cNvPr id="22" name="Numer slajdu — symbol zastępczy 21"/>
          <p:cNvSpPr>
            <a:spLocks noGrp="1"/>
          </p:cNvSpPr>
          <p:nvPr>
            <p:ph type="sldNum" sz="quarter" idx="12"/>
          </p:nvPr>
        </p:nvSpPr>
        <p:spPr>
          <a:xfrm>
            <a:off x="8606920" y="5177408"/>
            <a:ext cx="1955980" cy="22860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9820198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Zawartość z podpis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58200" y="607392"/>
            <a:ext cx="3161963" cy="1645920"/>
          </a:xfrm>
        </p:spPr>
        <p:txBody>
          <a:bodyPr rtlCol="0" anchor="b">
            <a:noAutofit/>
          </a:bodyPr>
          <a:lstStyle>
            <a:lvl1pPr algn="l" defTabSz="914400" rtl="0" eaLnBrk="1" latinLnBrk="0" hangingPunct="1">
              <a:lnSpc>
                <a:spcPct val="100000"/>
              </a:lnSpc>
              <a:spcBef>
                <a:spcPct val="0"/>
              </a:spcBef>
              <a:buNone/>
              <a:defRPr lang="pl-PL" sz="4800" b="0" kern="1200" cap="none" spc="0" baseline="0" dirty="0">
                <a:solidFill>
                  <a:schemeClr val="bg1"/>
                </a:solidFill>
                <a:effectLst/>
                <a:latin typeface="+mj-lt"/>
                <a:ea typeface="+mn-ea"/>
                <a:cs typeface="+mn-cs"/>
              </a:defRPr>
            </a:lvl1pPr>
          </a:lstStyle>
          <a:p>
            <a:pPr rtl="0"/>
            <a:r>
              <a:rPr lang="pl-PL"/>
              <a:t>Kliknij, aby edytować styl</a:t>
            </a:r>
            <a:endParaRPr lang="pl-PL" dirty="0"/>
          </a:p>
        </p:txBody>
      </p:sp>
      <p:sp>
        <p:nvSpPr>
          <p:cNvPr id="3" name="Zawartość — symbol zastępczy 2"/>
          <p:cNvSpPr>
            <a:spLocks noGrp="1"/>
          </p:cNvSpPr>
          <p:nvPr>
            <p:ph idx="1"/>
          </p:nvPr>
        </p:nvSpPr>
        <p:spPr>
          <a:xfrm>
            <a:off x="685800" y="609600"/>
            <a:ext cx="6858000" cy="5334000"/>
          </a:xfrm>
        </p:spPr>
        <p:txBody>
          <a:bodyPr rtlCol="0"/>
          <a:lstStyle>
            <a:lvl1pPr>
              <a:defRPr lang="pl-PL" sz="19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lang="pl-PL" sz="1800">
                <a:solidFill>
                  <a:schemeClr val="bg1">
                    <a:lumMod val="95000"/>
                  </a:schemeClr>
                </a:solidFill>
              </a:defRPr>
            </a:lvl1pPr>
            <a:lvl2pPr marL="457200" indent="0">
              <a:buNone/>
              <a:defRPr lang="pl-PL" sz="1200"/>
            </a:lvl2pPr>
            <a:lvl3pPr marL="914400" indent="0">
              <a:buNone/>
              <a:defRPr lang="pl-PL" sz="1000"/>
            </a:lvl3pPr>
            <a:lvl4pPr marL="1371600" indent="0">
              <a:buNone/>
              <a:defRPr lang="pl-PL" sz="900"/>
            </a:lvl4pPr>
            <a:lvl5pPr marL="1828800" indent="0">
              <a:buNone/>
              <a:defRPr lang="pl-PL" sz="900"/>
            </a:lvl5pPr>
            <a:lvl6pPr marL="2286000" indent="0">
              <a:buNone/>
              <a:defRPr lang="pl-PL" sz="900"/>
            </a:lvl6pPr>
            <a:lvl7pPr marL="2743200" indent="0">
              <a:buNone/>
              <a:defRPr lang="pl-PL" sz="900"/>
            </a:lvl7pPr>
            <a:lvl8pPr marL="3200400" indent="0">
              <a:buNone/>
              <a:defRPr lang="pl-PL" sz="900"/>
            </a:lvl8pPr>
            <a:lvl9pPr marL="3657600" indent="0">
              <a:buNone/>
              <a:defRPr lang="pl-PL" sz="900"/>
            </a:lvl9pPr>
          </a:lstStyle>
          <a:p>
            <a:pPr lvl="0" rtl="0"/>
            <a:r>
              <a:rPr lang="pl-PL"/>
              <a:t>Kliknij, aby edytować style wzorca tekstu</a:t>
            </a:r>
          </a:p>
        </p:txBody>
      </p:sp>
      <p:sp>
        <p:nvSpPr>
          <p:cNvPr id="8" name="Data — symbol zastępczy 7"/>
          <p:cNvSpPr>
            <a:spLocks noGrp="1"/>
          </p:cNvSpPr>
          <p:nvPr>
            <p:ph type="dt" sz="half" idx="10"/>
          </p:nvPr>
        </p:nvSpPr>
        <p:spPr>
          <a:xfrm>
            <a:off x="5588000" y="6035040"/>
            <a:ext cx="1955800" cy="365760"/>
          </a:xfrm>
        </p:spPr>
        <p:txBody>
          <a:bodyPr rtlCol="0"/>
          <a:lstStyle>
            <a:lvl1pPr>
              <a:defRPr lang="pl-PL">
                <a:solidFill>
                  <a:schemeClr val="tx1">
                    <a:lumMod val="85000"/>
                    <a:lumOff val="15000"/>
                  </a:schemeClr>
                </a:solidFill>
              </a:defRPr>
            </a:lvl1pPr>
          </a:lstStyle>
          <a:p>
            <a:pPr rtl="0"/>
            <a:fld id="{875E3B22-2B9F-4729-92D9-2B693E7D6AFC}" type="datetime1">
              <a:rPr lang="pl-PL" smtClean="0"/>
              <a:t>30.03.2023</a:t>
            </a:fld>
            <a:endParaRPr lang="pl-PL" dirty="0"/>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lang="pl-PL"/>
            </a:lvl1pPr>
          </a:lstStyle>
          <a:p>
            <a:pPr rtl="0"/>
            <a:endParaRPr lang="pl-PL" dirty="0"/>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546804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braz z podpisem">
    <p:spTree>
      <p:nvGrpSpPr>
        <p:cNvPr id="1" name=""/>
        <p:cNvGrpSpPr/>
        <p:nvPr/>
      </p:nvGrpSpPr>
      <p:grpSpPr>
        <a:xfrm>
          <a:off x="0" y="0"/>
          <a:ext cx="0" cy="0"/>
          <a:chOff x="0" y="0"/>
          <a:chExt cx="0" cy="0"/>
        </a:xfrm>
      </p:grpSpPr>
      <p:sp>
        <p:nvSpPr>
          <p:cNvPr id="25" name="Prostokąt 24">
            <a:extLst>
              <a:ext uri="{FF2B5EF4-FFF2-40B4-BE49-F238E27FC236}">
                <a16:creationId xmlns:a16="http://schemas.microsoft.com/office/drawing/2014/main" id="{CD7A40E7-331A-409D-8385-D6893D1EA86A}"/>
              </a:ext>
            </a:extLst>
          </p:cNvPr>
          <p:cNvSpPr/>
          <p:nvPr userDrawn="1"/>
        </p:nvSpPr>
        <p:spPr>
          <a:xfrm>
            <a:off x="948394" y="941695"/>
            <a:ext cx="5452526" cy="497461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dirty="0"/>
          </a:p>
        </p:txBody>
      </p:sp>
      <p:sp>
        <p:nvSpPr>
          <p:cNvPr id="24" name="Obraz — symbol zastępczy 23">
            <a:extLst>
              <a:ext uri="{FF2B5EF4-FFF2-40B4-BE49-F238E27FC236}">
                <a16:creationId xmlns:a16="http://schemas.microsoft.com/office/drawing/2014/main" id="{75561E95-1FD2-4358-9E4C-3D2E929E4872}"/>
              </a:ext>
            </a:extLst>
          </p:cNvPr>
          <p:cNvSpPr>
            <a:spLocks noGrp="1"/>
          </p:cNvSpPr>
          <p:nvPr>
            <p:ph type="pic" sz="quarter" idx="14"/>
          </p:nvPr>
        </p:nvSpPr>
        <p:spPr>
          <a:xfrm>
            <a:off x="0" y="0"/>
            <a:ext cx="12192000" cy="685800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solidFill>
            <a:schemeClr val="accent1">
              <a:lumMod val="60000"/>
              <a:lumOff val="40000"/>
            </a:schemeClr>
          </a:solidFill>
        </p:spPr>
        <p:txBody>
          <a:bodyPr wrap="square" rtlCol="0">
            <a:noAutofit/>
          </a:bodyPr>
          <a:lstStyle>
            <a:lvl1pPr marL="0" indent="0" algn="ctr">
              <a:buNone/>
              <a:defRPr lang="pl-PL"/>
            </a:lvl1pPr>
          </a:lstStyle>
          <a:p>
            <a:pPr rtl="0"/>
            <a:r>
              <a:rPr lang="pl-PL" noProof="0"/>
              <a:t>Kliknij ikonę, aby dodać obraz</a:t>
            </a:r>
          </a:p>
        </p:txBody>
      </p:sp>
      <p:sp>
        <p:nvSpPr>
          <p:cNvPr id="8" name="Data — symbol zastępczy 7"/>
          <p:cNvSpPr>
            <a:spLocks noGrp="1"/>
          </p:cNvSpPr>
          <p:nvPr>
            <p:ph type="dt" sz="half" idx="10"/>
          </p:nvPr>
        </p:nvSpPr>
        <p:spPr>
          <a:xfrm>
            <a:off x="5588000" y="6035040"/>
            <a:ext cx="1955800" cy="365760"/>
          </a:xfrm>
        </p:spPr>
        <p:txBody>
          <a:bodyPr rtlCol="0"/>
          <a:lstStyle>
            <a:lvl1pPr>
              <a:defRPr lang="pl-PL">
                <a:solidFill>
                  <a:schemeClr val="tx1">
                    <a:lumMod val="85000"/>
                    <a:lumOff val="15000"/>
                  </a:schemeClr>
                </a:solidFill>
              </a:defRPr>
            </a:lvl1pPr>
          </a:lstStyle>
          <a:p>
            <a:pPr rtl="0"/>
            <a:fld id="{D797721B-834B-40F0-9597-4884279CAC9D}" type="datetime1">
              <a:rPr lang="pl-PL" noProof="0" smtClean="0"/>
              <a:t>30.03.2023</a:t>
            </a:fld>
            <a:endParaRPr lang="pl-PL" noProof="0" dirty="0"/>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lang="pl-PL"/>
            </a:lvl1pPr>
          </a:lstStyle>
          <a:p>
            <a:pPr rtl="0"/>
            <a:endParaRPr lang="pl-PL" noProof="0" dirty="0"/>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lang="pl-PL">
                <a:solidFill>
                  <a:schemeClr val="tx1">
                    <a:lumMod val="85000"/>
                    <a:lumOff val="15000"/>
                  </a:schemeClr>
                </a:solidFill>
              </a:defRPr>
            </a:lvl1pPr>
          </a:lstStyle>
          <a:p>
            <a:pPr rtl="0"/>
            <a:fld id="{34B7E4EF-A1BD-40F4-AB7B-04F084DD991D}" type="slidenum">
              <a:rPr lang="pl-PL" noProof="0" smtClean="0"/>
              <a:t>‹#›</a:t>
            </a:fld>
            <a:endParaRPr lang="pl-PL" noProof="0" dirty="0"/>
          </a:p>
        </p:txBody>
      </p:sp>
      <p:sp>
        <p:nvSpPr>
          <p:cNvPr id="22" name="Zawartość — symbol zastępczy 3">
            <a:extLst>
              <a:ext uri="{FF2B5EF4-FFF2-40B4-BE49-F238E27FC236}">
                <a16:creationId xmlns:a16="http://schemas.microsoft.com/office/drawing/2014/main" id="{6E7077FF-6FAE-4A98-862F-3A2F931B9589}"/>
              </a:ext>
            </a:extLst>
          </p:cNvPr>
          <p:cNvSpPr>
            <a:spLocks noGrp="1"/>
          </p:cNvSpPr>
          <p:nvPr>
            <p:ph sz="half" idx="13"/>
          </p:nvPr>
        </p:nvSpPr>
        <p:spPr>
          <a:xfrm>
            <a:off x="1357950" y="2852792"/>
            <a:ext cx="4633415" cy="2572193"/>
          </a:xfrm>
        </p:spPr>
        <p:txBody>
          <a:bodyPr vert="horz" lIns="91440" tIns="45720" rIns="91440" bIns="45720" rtlCol="0">
            <a:normAutofit/>
          </a:bodyPr>
          <a:lstStyle>
            <a:lvl1pPr marL="0" indent="0">
              <a:buNone/>
              <a:defRPr lang="pl-PL">
                <a:solidFill>
                  <a:schemeClr val="bg1"/>
                </a:solidFill>
              </a:defRPr>
            </a:lvl1pPr>
          </a:lstStyle>
          <a:p>
            <a:pPr lvl="0" rtl="0"/>
            <a:r>
              <a:rPr lang="pl-PL" noProof="0"/>
              <a:t>Kliknij, aby edytować style wzorca tekstu</a:t>
            </a:r>
          </a:p>
        </p:txBody>
      </p:sp>
      <p:sp>
        <p:nvSpPr>
          <p:cNvPr id="23" name="Prostokąt 22">
            <a:extLst>
              <a:ext uri="{FF2B5EF4-FFF2-40B4-BE49-F238E27FC236}">
                <a16:creationId xmlns:a16="http://schemas.microsoft.com/office/drawing/2014/main" id="{351E07B6-8D69-4F8A-9729-400511B37F8B}"/>
              </a:ext>
            </a:extLst>
          </p:cNvPr>
          <p:cNvSpPr/>
          <p:nvPr userDrawn="1"/>
        </p:nvSpPr>
        <p:spPr>
          <a:xfrm>
            <a:off x="1101715" y="1106424"/>
            <a:ext cx="5120640" cy="4645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dirty="0"/>
          </a:p>
        </p:txBody>
      </p:sp>
      <p:sp>
        <p:nvSpPr>
          <p:cNvPr id="2" name="Tytuł 1"/>
          <p:cNvSpPr>
            <a:spLocks noGrp="1"/>
          </p:cNvSpPr>
          <p:nvPr>
            <p:ph type="title"/>
          </p:nvPr>
        </p:nvSpPr>
        <p:spPr>
          <a:xfrm>
            <a:off x="1357950" y="1352804"/>
            <a:ext cx="4633415" cy="1333641"/>
          </a:xfrm>
        </p:spPr>
        <p:txBody>
          <a:bodyPr rtlCol="0" anchor="b">
            <a:normAutofit/>
          </a:bodyPr>
          <a:lstStyle>
            <a:lvl1pPr algn="l" defTabSz="914400" rtl="0" eaLnBrk="1" latinLnBrk="0" hangingPunct="1">
              <a:lnSpc>
                <a:spcPct val="100000"/>
              </a:lnSpc>
              <a:spcBef>
                <a:spcPct val="0"/>
              </a:spcBef>
              <a:buNone/>
              <a:defRPr lang="pl-PL" sz="4800" b="0" kern="1200" cap="none" spc="0" baseline="0" dirty="0">
                <a:solidFill>
                  <a:schemeClr val="bg1"/>
                </a:solidFill>
                <a:effectLst/>
                <a:latin typeface="+mj-lt"/>
                <a:ea typeface="+mn-ea"/>
                <a:cs typeface="+mn-cs"/>
              </a:defRPr>
            </a:lvl1pPr>
          </a:lstStyle>
          <a:p>
            <a:pPr rtl="0"/>
            <a:r>
              <a:rPr lang="pl-PL" noProof="0"/>
              <a:t>Kliknij, aby edytować styl</a:t>
            </a:r>
          </a:p>
        </p:txBody>
      </p:sp>
    </p:spTree>
    <p:extLst>
      <p:ext uri="{BB962C8B-B14F-4D97-AF65-F5344CB8AC3E}">
        <p14:creationId xmlns:p14="http://schemas.microsoft.com/office/powerpoint/2010/main" val="28111384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Obraz — symbol zastępczy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lang="pl-PL" sz="3200"/>
            </a:lvl1pPr>
            <a:lvl2pPr marL="457200" indent="0">
              <a:buNone/>
              <a:defRPr lang="pl-PL" sz="2800"/>
            </a:lvl2pPr>
            <a:lvl3pPr marL="914400" indent="0">
              <a:buNone/>
              <a:defRPr lang="pl-PL" sz="2400"/>
            </a:lvl3pPr>
            <a:lvl4pPr marL="1371600" indent="0">
              <a:buNone/>
              <a:defRPr lang="pl-PL" sz="2000"/>
            </a:lvl4pPr>
            <a:lvl5pPr marL="1828800" indent="0">
              <a:buNone/>
              <a:defRPr lang="pl-PL" sz="2000"/>
            </a:lvl5pPr>
            <a:lvl6pPr marL="2286000" indent="0">
              <a:buNone/>
              <a:defRPr lang="pl-PL" sz="2000"/>
            </a:lvl6pPr>
            <a:lvl7pPr marL="2743200" indent="0">
              <a:buNone/>
              <a:defRPr lang="pl-PL" sz="2000"/>
            </a:lvl7pPr>
            <a:lvl8pPr marL="3200400" indent="0">
              <a:buNone/>
              <a:defRPr lang="pl-PL" sz="2000"/>
            </a:lvl8pPr>
            <a:lvl9pPr marL="3657600" indent="0">
              <a:buNone/>
              <a:defRPr lang="pl-PL" sz="2000"/>
            </a:lvl9pPr>
          </a:lstStyle>
          <a:p>
            <a:pPr rtl="0"/>
            <a:r>
              <a:rPr lang="pl-PL"/>
              <a:t>Kliknij ikonę, aby dodać obraz</a:t>
            </a:r>
          </a:p>
        </p:txBody>
      </p:sp>
      <p:sp>
        <p:nvSpPr>
          <p:cNvPr id="5" name="Data — symbol zastępczy 4"/>
          <p:cNvSpPr>
            <a:spLocks noGrp="1"/>
          </p:cNvSpPr>
          <p:nvPr>
            <p:ph type="dt" sz="half" idx="10"/>
          </p:nvPr>
        </p:nvSpPr>
        <p:spPr>
          <a:xfrm>
            <a:off x="5662337" y="6035040"/>
            <a:ext cx="2071963" cy="365760"/>
          </a:xfrm>
        </p:spPr>
        <p:txBody>
          <a:bodyPr rtlCol="0"/>
          <a:lstStyle>
            <a:lvl1pPr>
              <a:defRPr lang="pl-PL" b="1">
                <a:solidFill>
                  <a:srgbClr val="FFFFFF"/>
                </a:solidFill>
                <a:effectLst>
                  <a:outerShdw blurRad="19050" dist="6350" dir="2700000" algn="tl" rotWithShape="0">
                    <a:prstClr val="black">
                      <a:alpha val="40000"/>
                    </a:prstClr>
                  </a:outerShdw>
                </a:effectLst>
              </a:defRPr>
            </a:lvl1pPr>
          </a:lstStyle>
          <a:p>
            <a:pPr rtl="0"/>
            <a:fld id="{026FAABC-7B83-4FF1-B21F-1ACB799CB36D}" type="datetime1">
              <a:rPr lang="pl-PL" smtClean="0"/>
              <a:t>30.03.2023</a:t>
            </a:fld>
            <a:endParaRPr lang="pl-PL" dirty="0"/>
          </a:p>
        </p:txBody>
      </p:sp>
      <p:sp>
        <p:nvSpPr>
          <p:cNvPr id="6" name="Stopka — symbol zastępczy 5"/>
          <p:cNvSpPr>
            <a:spLocks noGrp="1"/>
          </p:cNvSpPr>
          <p:nvPr>
            <p:ph type="ftr" sz="quarter" idx="11"/>
          </p:nvPr>
        </p:nvSpPr>
        <p:spPr>
          <a:xfrm>
            <a:off x="612648" y="6035040"/>
            <a:ext cx="4588002" cy="365760"/>
          </a:xfrm>
        </p:spPr>
        <p:txBody>
          <a:bodyPr rtlCol="0"/>
          <a:lstStyle>
            <a:lvl1pPr marL="0" algn="r" defTabSz="914400" rtl="0" eaLnBrk="1" latinLnBrk="0" hangingPunct="1">
              <a:defRPr lang="pl-PL"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pl-PL" dirty="0"/>
          </a:p>
        </p:txBody>
      </p:sp>
      <p:sp>
        <p:nvSpPr>
          <p:cNvPr id="7" name="Numer slajdu — symbol zastępczy 6"/>
          <p:cNvSpPr>
            <a:spLocks noGrp="1"/>
          </p:cNvSpPr>
          <p:nvPr>
            <p:ph type="sldNum" sz="quarter" idx="12"/>
          </p:nvPr>
        </p:nvSpPr>
        <p:spPr>
          <a:xfrm>
            <a:off x="10396728" y="6035040"/>
            <a:ext cx="1225296" cy="365760"/>
          </a:xfrm>
        </p:spPr>
        <p:txBody>
          <a:bodyPr rtlCol="0"/>
          <a:lstStyle>
            <a:defPPr>
              <a:defRPr lang="pl-PL"/>
            </a:defPPr>
          </a:lstStyle>
          <a:p>
            <a:pPr rtl="0"/>
            <a:fld id="{34B7E4EF-A1BD-40F4-AB7B-04F084DD991D}" type="slidenum">
              <a:rPr lang="pl-PL" smtClean="0"/>
              <a:t>‹#›</a:t>
            </a:fld>
            <a:endParaRPr lang="pl-PL" dirty="0"/>
          </a:p>
        </p:txBody>
      </p:sp>
      <p:sp>
        <p:nvSpPr>
          <p:cNvPr id="12" name="Prostokąt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77250" y="603504"/>
            <a:ext cx="3144774" cy="1645920"/>
          </a:xfrm>
        </p:spPr>
        <p:txBody>
          <a:bodyPr rtlCol="0" anchor="b">
            <a:noAutofit/>
          </a:bodyPr>
          <a:lstStyle>
            <a:lvl1pPr algn="l">
              <a:lnSpc>
                <a:spcPct val="100000"/>
              </a:lnSpc>
              <a:defRPr lang="pl-PL" sz="3200" b="0">
                <a:solidFill>
                  <a:schemeClr val="tx1"/>
                </a:solidFill>
                <a:latin typeface="+mj-lt"/>
              </a:defRPr>
            </a:lvl1pPr>
          </a:lstStyle>
          <a:p>
            <a:pPr rtl="0"/>
            <a:r>
              <a:rPr lang="pl-PL"/>
              <a:t>Kliknij, aby edytować styl</a:t>
            </a:r>
            <a:endParaRPr lang="pl-PL" dirty="0"/>
          </a:p>
        </p:txBody>
      </p:sp>
      <p:sp>
        <p:nvSpPr>
          <p:cNvPr id="4" name="Tekst — symbol zastępczy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lang="pl-PL" sz="1800">
                <a:solidFill>
                  <a:schemeClr val="tx1"/>
                </a:solidFill>
              </a:defRPr>
            </a:lvl1pPr>
            <a:lvl2pPr marL="457200" indent="0">
              <a:buNone/>
              <a:defRPr lang="pl-PL" sz="1200"/>
            </a:lvl2pPr>
            <a:lvl3pPr marL="914400" indent="0">
              <a:buNone/>
              <a:defRPr lang="pl-PL" sz="1000"/>
            </a:lvl3pPr>
            <a:lvl4pPr marL="1371600" indent="0">
              <a:buNone/>
              <a:defRPr lang="pl-PL" sz="900"/>
            </a:lvl4pPr>
            <a:lvl5pPr marL="1828800" indent="0">
              <a:buNone/>
              <a:defRPr lang="pl-PL" sz="900"/>
            </a:lvl5pPr>
            <a:lvl6pPr marL="2286000" indent="0">
              <a:buNone/>
              <a:defRPr lang="pl-PL" sz="900"/>
            </a:lvl6pPr>
            <a:lvl7pPr marL="2743200" indent="0">
              <a:buNone/>
              <a:defRPr lang="pl-PL" sz="900"/>
            </a:lvl7pPr>
            <a:lvl8pPr marL="3200400" indent="0">
              <a:buNone/>
              <a:defRPr lang="pl-PL" sz="900"/>
            </a:lvl8pPr>
            <a:lvl9pPr marL="3657600" indent="0">
              <a:buNone/>
              <a:defRPr lang="pl-PL" sz="900"/>
            </a:lvl9pPr>
          </a:lstStyle>
          <a:p>
            <a:pPr lvl="0" rtl="0"/>
            <a:r>
              <a:rPr lang="pl-PL"/>
              <a:t>Kliknij, aby edytować style wzorca tekstu</a:t>
            </a:r>
          </a:p>
        </p:txBody>
      </p:sp>
    </p:spTree>
    <p:extLst>
      <p:ext uri="{BB962C8B-B14F-4D97-AF65-F5344CB8AC3E}">
        <p14:creationId xmlns:p14="http://schemas.microsoft.com/office/powerpoint/2010/main" val="24010013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Zawartość — symbol zastępczy 2"/>
          <p:cNvSpPr>
            <a:spLocks noGrp="1"/>
          </p:cNvSpPr>
          <p:nvPr>
            <p:ph idx="1"/>
          </p:nvPr>
        </p:nvSpPr>
        <p:spPr/>
        <p:txBody>
          <a:bodyPr rtlCol="0"/>
          <a:lstStyle>
            <a:defPPr>
              <a:defRPr lang="pl-PL"/>
            </a:def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defPPr>
              <a:defRPr lang="pl-PL"/>
            </a:defPPr>
          </a:lstStyle>
          <a:p>
            <a:pPr rtl="0"/>
            <a:fld id="{5A66163D-C2D1-452C-B25A-1418EB7F13F4}" type="datetime1">
              <a:rPr lang="pl-PL" smtClean="0"/>
              <a:t>30.03.2023</a:t>
            </a:fld>
            <a:endParaRPr lang="pl-PL" dirty="0"/>
          </a:p>
        </p:txBody>
      </p:sp>
      <p:sp>
        <p:nvSpPr>
          <p:cNvPr id="5" name="Stopka — symbol zastępczy 4"/>
          <p:cNvSpPr>
            <a:spLocks noGrp="1"/>
          </p:cNvSpPr>
          <p:nvPr>
            <p:ph type="ftr" sz="quarter" idx="11"/>
          </p:nvPr>
        </p:nvSpPr>
        <p:spPr/>
        <p:txBody>
          <a:bodyPr rtlCol="0"/>
          <a:lstStyle>
            <a:defPPr>
              <a:defRPr lang="pl-PL"/>
            </a:defPPr>
          </a:lstStyle>
          <a:p>
            <a:pPr rtl="0"/>
            <a:endParaRPr lang="pl-PL" dirty="0"/>
          </a:p>
        </p:txBody>
      </p:sp>
      <p:sp>
        <p:nvSpPr>
          <p:cNvPr id="6" name="Numer slajdu — symbol zastępczy 5"/>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6285581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5" name="Prostokąt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useBgFill="1">
        <p:nvSpPr>
          <p:cNvPr id="23" name="Prostokąt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Prostokąt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Prostokąt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1629156" y="2275165"/>
            <a:ext cx="8933688" cy="2406895"/>
          </a:xfrm>
        </p:spPr>
        <p:txBody>
          <a:bodyPr rtlCol="0" anchor="ctr">
            <a:normAutofit/>
          </a:bodyPr>
          <a:lstStyle>
            <a:lvl1pPr algn="ctr">
              <a:lnSpc>
                <a:spcPct val="83000"/>
              </a:lnSpc>
              <a:defRPr lang="pl-PL" sz="6800" kern="1200" cap="all" spc="-100" baseline="0" dirty="0">
                <a:solidFill>
                  <a:schemeClr val="tx1">
                    <a:lumMod val="85000"/>
                    <a:lumOff val="15000"/>
                  </a:schemeClr>
                </a:solidFill>
                <a:effectLst/>
                <a:latin typeface="+mj-lt"/>
                <a:ea typeface="+mn-ea"/>
                <a:cs typeface="+mn-cs"/>
              </a:defRPr>
            </a:lvl1pPr>
          </a:lstStyle>
          <a:p>
            <a:pPr rtl="0"/>
            <a:r>
              <a:rPr lang="pl-PL"/>
              <a:t>Kliknij, aby edytować styl</a:t>
            </a:r>
            <a:endParaRPr lang="pl-PL" dirty="0"/>
          </a:p>
        </p:txBody>
      </p:sp>
      <p:grpSp>
        <p:nvGrpSpPr>
          <p:cNvPr id="16" name="Grup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Łącznik prosty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kst — symbol zastępczy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lang="pl-PL" sz="1800">
                <a:solidFill>
                  <a:schemeClr val="tx1">
                    <a:lumMod val="95000"/>
                    <a:lumOff val="5000"/>
                  </a:schemeClr>
                </a:solidFill>
                <a:effectLst/>
              </a:defRPr>
            </a:lvl1pPr>
            <a:lvl2pPr marL="457200" indent="0">
              <a:buNone/>
              <a:defRPr lang="pl-PL" sz="1600">
                <a:solidFill>
                  <a:schemeClr val="tx1">
                    <a:tint val="75000"/>
                  </a:schemeClr>
                </a:solidFill>
              </a:defRPr>
            </a:lvl2pPr>
            <a:lvl3pPr marL="914400" indent="0">
              <a:buNone/>
              <a:defRPr lang="pl-PL" sz="1600">
                <a:solidFill>
                  <a:schemeClr val="tx1">
                    <a:tint val="75000"/>
                  </a:schemeClr>
                </a:solidFill>
              </a:defRPr>
            </a:lvl3pPr>
            <a:lvl4pPr marL="1371600" indent="0">
              <a:buNone/>
              <a:defRPr lang="pl-PL" sz="1400">
                <a:solidFill>
                  <a:schemeClr val="tx1">
                    <a:tint val="75000"/>
                  </a:schemeClr>
                </a:solidFill>
              </a:defRPr>
            </a:lvl4pPr>
            <a:lvl5pPr marL="1828800" indent="0">
              <a:buNone/>
              <a:defRPr lang="pl-PL" sz="1400">
                <a:solidFill>
                  <a:schemeClr val="tx1">
                    <a:tint val="75000"/>
                  </a:schemeClr>
                </a:solidFill>
              </a:defRPr>
            </a:lvl5pPr>
            <a:lvl6pPr marL="2286000" indent="0">
              <a:buNone/>
              <a:defRPr lang="pl-PL" sz="1400">
                <a:solidFill>
                  <a:schemeClr val="tx1">
                    <a:tint val="75000"/>
                  </a:schemeClr>
                </a:solidFill>
              </a:defRPr>
            </a:lvl6pPr>
            <a:lvl7pPr marL="2743200" indent="0">
              <a:buNone/>
              <a:defRPr lang="pl-PL" sz="1400">
                <a:solidFill>
                  <a:schemeClr val="tx1">
                    <a:tint val="75000"/>
                  </a:schemeClr>
                </a:solidFill>
              </a:defRPr>
            </a:lvl7pPr>
            <a:lvl8pPr marL="3200400" indent="0">
              <a:buNone/>
              <a:defRPr lang="pl-PL" sz="1400">
                <a:solidFill>
                  <a:schemeClr val="tx1">
                    <a:tint val="75000"/>
                  </a:schemeClr>
                </a:solidFill>
              </a:defRPr>
            </a:lvl8pPr>
            <a:lvl9pPr marL="3657600" indent="0">
              <a:buNone/>
              <a:defRPr lang="pl-PL" sz="1400">
                <a:solidFill>
                  <a:schemeClr val="tx1">
                    <a:tint val="75000"/>
                  </a:schemeClr>
                </a:solidFill>
              </a:defRPr>
            </a:lvl9pPr>
          </a:lstStyle>
          <a:p>
            <a:pPr lvl="0" rtl="0"/>
            <a:r>
              <a:rPr lang="pl-PL"/>
              <a:t>Kliknij, aby edytować style wzorca tekstu</a:t>
            </a:r>
          </a:p>
        </p:txBody>
      </p:sp>
      <p:sp>
        <p:nvSpPr>
          <p:cNvPr id="4" name="Data — symbol zastępczy 3"/>
          <p:cNvSpPr>
            <a:spLocks noGrp="1"/>
          </p:cNvSpPr>
          <p:nvPr>
            <p:ph type="dt" sz="half" idx="10"/>
          </p:nvPr>
        </p:nvSpPr>
        <p:spPr>
          <a:xfrm>
            <a:off x="5318760" y="1344502"/>
            <a:ext cx="1554480" cy="498781"/>
          </a:xfrm>
        </p:spPr>
        <p:txBody>
          <a:bodyPr rtlCol="0"/>
          <a:lstStyle>
            <a:lvl1pPr algn="ctr">
              <a:defRPr lang="pl-PL" sz="1300" kern="1200" spc="0" baseline="0">
                <a:solidFill>
                  <a:srgbClr val="FFFFFF"/>
                </a:solidFill>
                <a:latin typeface="+mn-lt"/>
                <a:ea typeface="+mn-ea"/>
                <a:cs typeface="+mn-cs"/>
              </a:defRPr>
            </a:lvl1pPr>
          </a:lstStyle>
          <a:p>
            <a:pPr rtl="0"/>
            <a:fld id="{E791801F-7A06-4A4E-BF11-D3A641F16989}" type="datetime1">
              <a:rPr lang="pl-PL" smtClean="0"/>
              <a:t>30.03.2023</a:t>
            </a:fld>
            <a:endParaRPr lang="pl-PL" dirty="0"/>
          </a:p>
        </p:txBody>
      </p:sp>
      <p:sp>
        <p:nvSpPr>
          <p:cNvPr id="5" name="Stopka — symbol zastępczy 4"/>
          <p:cNvSpPr>
            <a:spLocks noGrp="1"/>
          </p:cNvSpPr>
          <p:nvPr>
            <p:ph type="ftr" sz="quarter" idx="11"/>
          </p:nvPr>
        </p:nvSpPr>
        <p:spPr>
          <a:xfrm>
            <a:off x="1629157" y="5177408"/>
            <a:ext cx="5660134" cy="228600"/>
          </a:xfrm>
        </p:spPr>
        <p:txBody>
          <a:bodyPr rtlCol="0"/>
          <a:lstStyle>
            <a:lvl1pPr algn="l">
              <a:defRPr lang="pl-PL">
                <a:solidFill>
                  <a:schemeClr val="tx1">
                    <a:lumMod val="85000"/>
                    <a:lumOff val="15000"/>
                  </a:schemeClr>
                </a:solidFill>
              </a:defRPr>
            </a:lvl1pPr>
          </a:lstStyle>
          <a:p>
            <a:pPr rtl="0"/>
            <a:endParaRPr lang="pl-PL" dirty="0"/>
          </a:p>
        </p:txBody>
      </p:sp>
      <p:sp>
        <p:nvSpPr>
          <p:cNvPr id="6" name="Numer slajdu — symbol zastępczy 5"/>
          <p:cNvSpPr>
            <a:spLocks noGrp="1"/>
          </p:cNvSpPr>
          <p:nvPr>
            <p:ph type="sldNum" sz="quarter" idx="12"/>
          </p:nvPr>
        </p:nvSpPr>
        <p:spPr>
          <a:xfrm>
            <a:off x="8604504" y="5177408"/>
            <a:ext cx="1958339" cy="22860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870343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ytuł 7"/>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Zawartość — symbol zastępczy 2"/>
          <p:cNvSpPr>
            <a:spLocks noGrp="1"/>
          </p:cNvSpPr>
          <p:nvPr>
            <p:ph sz="half" idx="1"/>
          </p:nvPr>
        </p:nvSpPr>
        <p:spPr>
          <a:xfrm>
            <a:off x="1066800" y="2103120"/>
            <a:ext cx="4663440" cy="3749040"/>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Zawartość — symbol zastępczy 3"/>
          <p:cNvSpPr>
            <a:spLocks noGrp="1"/>
          </p:cNvSpPr>
          <p:nvPr>
            <p:ph sz="half" idx="2"/>
          </p:nvPr>
        </p:nvSpPr>
        <p:spPr>
          <a:xfrm>
            <a:off x="6461760" y="2103120"/>
            <a:ext cx="4663440" cy="3749040"/>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Data — symbol zastępczy 4"/>
          <p:cNvSpPr>
            <a:spLocks noGrp="1"/>
          </p:cNvSpPr>
          <p:nvPr>
            <p:ph type="dt" sz="half" idx="10"/>
          </p:nvPr>
        </p:nvSpPr>
        <p:spPr/>
        <p:txBody>
          <a:bodyPr rtlCol="0"/>
          <a:lstStyle>
            <a:defPPr>
              <a:defRPr lang="pl-PL"/>
            </a:defPPr>
          </a:lstStyle>
          <a:p>
            <a:pPr rtl="0"/>
            <a:fld id="{CF3ECD92-8C38-4BA9-8308-7A5DBDD05BFD}" type="datetime1">
              <a:rPr lang="pl-PL" smtClean="0"/>
              <a:t>30.03.2023</a:t>
            </a:fld>
            <a:endParaRPr lang="pl-PL" dirty="0"/>
          </a:p>
        </p:txBody>
      </p:sp>
      <p:sp>
        <p:nvSpPr>
          <p:cNvPr id="6" name="Stopka — symbol zastępczy 5"/>
          <p:cNvSpPr>
            <a:spLocks noGrp="1"/>
          </p:cNvSpPr>
          <p:nvPr>
            <p:ph type="ftr" sz="quarter" idx="11"/>
          </p:nvPr>
        </p:nvSpPr>
        <p:spPr/>
        <p:txBody>
          <a:bodyPr rtlCol="0"/>
          <a:lstStyle>
            <a:defPPr>
              <a:defRPr lang="pl-PL"/>
            </a:defPPr>
          </a:lstStyle>
          <a:p>
            <a:pPr rtl="0"/>
            <a:endParaRPr lang="pl-PL" dirty="0"/>
          </a:p>
        </p:txBody>
      </p:sp>
      <p:sp>
        <p:nvSpPr>
          <p:cNvPr id="7" name="Numer slajdu — symbol zastępczy 6"/>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23055568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zy elementy zawartości">
    <p:spTree>
      <p:nvGrpSpPr>
        <p:cNvPr id="1" name=""/>
        <p:cNvGrpSpPr/>
        <p:nvPr/>
      </p:nvGrpSpPr>
      <p:grpSpPr>
        <a:xfrm>
          <a:off x="0" y="0"/>
          <a:ext cx="0" cy="0"/>
          <a:chOff x="0" y="0"/>
          <a:chExt cx="0" cy="0"/>
        </a:xfrm>
      </p:grpSpPr>
      <p:sp>
        <p:nvSpPr>
          <p:cNvPr id="12" name="Obraz — symbol zastępczy 11">
            <a:extLst>
              <a:ext uri="{FF2B5EF4-FFF2-40B4-BE49-F238E27FC236}">
                <a16:creationId xmlns:a16="http://schemas.microsoft.com/office/drawing/2014/main" id="{2F2F0876-DA34-44C2-B05E-66533803FE6E}"/>
              </a:ext>
            </a:extLst>
          </p:cNvPr>
          <p:cNvSpPr>
            <a:spLocks noGrp="1"/>
          </p:cNvSpPr>
          <p:nvPr>
            <p:ph type="pic" sz="quarter" idx="14"/>
          </p:nvPr>
        </p:nvSpPr>
        <p:spPr>
          <a:xfrm>
            <a:off x="233400" y="246600"/>
            <a:ext cx="11725200" cy="6364800"/>
          </a:xfrm>
        </p:spPr>
        <p:txBody>
          <a:bodyPr rtlCol="0" anchor="ctr" anchorCtr="0"/>
          <a:lstStyle>
            <a:lvl1pPr marL="0" indent="0" algn="ctr">
              <a:buNone/>
              <a:defRPr lang="pl-PL"/>
            </a:lvl1pPr>
          </a:lstStyle>
          <a:p>
            <a:pPr rtl="0"/>
            <a:r>
              <a:rPr lang="pl-PL"/>
              <a:t>Kliknij ikonę, aby dodać obraz</a:t>
            </a:r>
          </a:p>
        </p:txBody>
      </p:sp>
      <p:sp>
        <p:nvSpPr>
          <p:cNvPr id="10" name="Obraz — symbol zastępczy 9">
            <a:extLst>
              <a:ext uri="{FF2B5EF4-FFF2-40B4-BE49-F238E27FC236}">
                <a16:creationId xmlns:a16="http://schemas.microsoft.com/office/drawing/2014/main" id="{6E352C7E-BCE1-47CD-872E-2935DD89FC28}"/>
              </a:ext>
            </a:extLst>
          </p:cNvPr>
          <p:cNvSpPr>
            <a:spLocks noGrp="1"/>
          </p:cNvSpPr>
          <p:nvPr>
            <p:ph type="pic" sz="quarter" idx="13"/>
          </p:nvPr>
        </p:nvSpPr>
        <p:spPr>
          <a:xfrm>
            <a:off x="852488" y="2103438"/>
            <a:ext cx="5243512" cy="3748087"/>
          </a:xfrm>
        </p:spPr>
        <p:txBody>
          <a:bodyPr rtlCol="0" anchor="ctr" anchorCtr="0"/>
          <a:lstStyle>
            <a:lvl1pPr marL="0" indent="0" algn="ctr">
              <a:buNone/>
              <a:defRPr lang="pl-PL"/>
            </a:lvl1pPr>
          </a:lstStyle>
          <a:p>
            <a:pPr rtl="0"/>
            <a:r>
              <a:rPr lang="pl-PL"/>
              <a:t>Kliknij ikonę, aby dodać obraz</a:t>
            </a:r>
            <a:endParaRPr lang="pl-PL" dirty="0"/>
          </a:p>
        </p:txBody>
      </p:sp>
      <p:sp>
        <p:nvSpPr>
          <p:cNvPr id="8" name="Tytuł 7"/>
          <p:cNvSpPr>
            <a:spLocks noGrp="1"/>
          </p:cNvSpPr>
          <p:nvPr>
            <p:ph type="title"/>
          </p:nvPr>
        </p:nvSpPr>
        <p:spPr/>
        <p:txBody>
          <a:bodyPr rtlCol="0"/>
          <a:lstStyle>
            <a:lvl1pPr>
              <a:defRPr lang="pl-PL">
                <a:solidFill>
                  <a:schemeClr val="bg2">
                    <a:lumMod val="50000"/>
                  </a:schemeClr>
                </a:solidFill>
              </a:defRPr>
            </a:lvl1pPr>
          </a:lstStyle>
          <a:p>
            <a:pPr rtl="0"/>
            <a:r>
              <a:rPr lang="pl-PL"/>
              <a:t>Kliknij, aby edytować styl</a:t>
            </a:r>
            <a:endParaRPr lang="pl-PL" dirty="0"/>
          </a:p>
        </p:txBody>
      </p:sp>
      <p:sp>
        <p:nvSpPr>
          <p:cNvPr id="4" name="Zawartość — symbol zastępczy 3"/>
          <p:cNvSpPr>
            <a:spLocks noGrp="1"/>
          </p:cNvSpPr>
          <p:nvPr>
            <p:ph sz="half" idx="2"/>
          </p:nvPr>
        </p:nvSpPr>
        <p:spPr>
          <a:xfrm>
            <a:off x="6461760" y="2103120"/>
            <a:ext cx="4663440" cy="3749040"/>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Data — symbol zastępczy 4"/>
          <p:cNvSpPr>
            <a:spLocks noGrp="1"/>
          </p:cNvSpPr>
          <p:nvPr>
            <p:ph type="dt" sz="half" idx="10"/>
          </p:nvPr>
        </p:nvSpPr>
        <p:spPr/>
        <p:txBody>
          <a:bodyPr rtlCol="0"/>
          <a:lstStyle>
            <a:defPPr>
              <a:defRPr lang="pl-PL"/>
            </a:defPPr>
          </a:lstStyle>
          <a:p>
            <a:pPr rtl="0"/>
            <a:fld id="{20B38129-A6E0-4CF6-B7A5-506FFC2AB26A}" type="datetime1">
              <a:rPr lang="pl-PL" smtClean="0"/>
              <a:t>30.03.2023</a:t>
            </a:fld>
            <a:endParaRPr lang="pl-PL" dirty="0"/>
          </a:p>
        </p:txBody>
      </p:sp>
      <p:sp>
        <p:nvSpPr>
          <p:cNvPr id="6" name="Stopka — symbol zastępczy 5"/>
          <p:cNvSpPr>
            <a:spLocks noGrp="1"/>
          </p:cNvSpPr>
          <p:nvPr>
            <p:ph type="ftr" sz="quarter" idx="11"/>
          </p:nvPr>
        </p:nvSpPr>
        <p:spPr/>
        <p:txBody>
          <a:bodyPr rtlCol="0"/>
          <a:lstStyle>
            <a:defPPr>
              <a:defRPr lang="pl-PL"/>
            </a:defPPr>
          </a:lstStyle>
          <a:p>
            <a:pPr rtl="0"/>
            <a:endParaRPr lang="pl-PL" dirty="0"/>
          </a:p>
        </p:txBody>
      </p:sp>
      <p:sp>
        <p:nvSpPr>
          <p:cNvPr id="7" name="Numer slajdu — symbol zastępczy 6"/>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322392685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Tekst — symbol zastępczy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lang="pl-PL" sz="1900" b="1" i="0">
                <a:solidFill>
                  <a:schemeClr val="tx1"/>
                </a:solidFill>
                <a:latin typeface="+mn-lt"/>
              </a:defRPr>
            </a:lvl1pPr>
            <a:lvl2pPr marL="457200" indent="0">
              <a:buNone/>
              <a:defRPr lang="pl-PL" sz="18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4" name="Zawartość — symbol zastępczy 3"/>
          <p:cNvSpPr>
            <a:spLocks noGrp="1"/>
          </p:cNvSpPr>
          <p:nvPr>
            <p:ph sz="half" idx="2"/>
          </p:nvPr>
        </p:nvSpPr>
        <p:spPr>
          <a:xfrm>
            <a:off x="1069848" y="2792472"/>
            <a:ext cx="4663440" cy="3163825"/>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Tekst — symbol zastępczy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lang="pl-PL" sz="1900" b="1">
                <a:solidFill>
                  <a:schemeClr val="tx1"/>
                </a:solidFill>
              </a:defRPr>
            </a:lvl1pPr>
            <a:lvl2pPr marL="457200" indent="0">
              <a:buNone/>
              <a:defRPr lang="pl-PL" sz="1800" b="1"/>
            </a:lvl2pPr>
            <a:lvl3pPr marL="914400" indent="0">
              <a:buNone/>
              <a:defRPr lang="pl-PL" sz="1800" b="1"/>
            </a:lvl3pPr>
            <a:lvl4pPr marL="1371600" indent="0">
              <a:buNone/>
              <a:defRPr lang="pl-PL" sz="1600" b="1"/>
            </a:lvl4pPr>
            <a:lvl5pPr marL="1828800" indent="0">
              <a:buNone/>
              <a:defRPr lang="pl-PL" sz="1600" b="1"/>
            </a:lvl5pPr>
            <a:lvl6pPr marL="2286000" indent="0">
              <a:buNone/>
              <a:defRPr lang="pl-PL" sz="1600" b="1"/>
            </a:lvl6pPr>
            <a:lvl7pPr marL="2743200" indent="0">
              <a:buNone/>
              <a:defRPr lang="pl-PL" sz="1600" b="1"/>
            </a:lvl7pPr>
            <a:lvl8pPr marL="3200400" indent="0">
              <a:buNone/>
              <a:defRPr lang="pl-PL" sz="1600" b="1"/>
            </a:lvl8pPr>
            <a:lvl9pPr marL="3657600" indent="0">
              <a:buNone/>
              <a:defRPr lang="pl-PL"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458712" y="2792471"/>
            <a:ext cx="4663440" cy="3164509"/>
          </a:xfrm>
        </p:spPr>
        <p:txBody>
          <a:bodyPr rtlCol="0"/>
          <a:lstStyle>
            <a:lvl1pPr>
              <a:defRPr lang="pl-PL" sz="18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7" name="Data — symbol zastępczy 6"/>
          <p:cNvSpPr>
            <a:spLocks noGrp="1"/>
          </p:cNvSpPr>
          <p:nvPr>
            <p:ph type="dt" sz="half" idx="10"/>
          </p:nvPr>
        </p:nvSpPr>
        <p:spPr/>
        <p:txBody>
          <a:bodyPr rtlCol="0"/>
          <a:lstStyle>
            <a:defPPr>
              <a:defRPr lang="pl-PL"/>
            </a:defPPr>
          </a:lstStyle>
          <a:p>
            <a:pPr rtl="0"/>
            <a:fld id="{0EFE7DC7-D732-4AFB-A767-F3F2F08DF559}" type="datetime1">
              <a:rPr lang="pl-PL" smtClean="0"/>
              <a:t>30.03.2023</a:t>
            </a:fld>
            <a:endParaRPr lang="pl-PL" dirty="0"/>
          </a:p>
        </p:txBody>
      </p:sp>
      <p:sp>
        <p:nvSpPr>
          <p:cNvPr id="8" name="Stopka — symbol zastępczy 7"/>
          <p:cNvSpPr>
            <a:spLocks noGrp="1"/>
          </p:cNvSpPr>
          <p:nvPr>
            <p:ph type="ftr" sz="quarter" idx="11"/>
          </p:nvPr>
        </p:nvSpPr>
        <p:spPr/>
        <p:txBody>
          <a:bodyPr rtlCol="0"/>
          <a:lstStyle>
            <a:defPPr>
              <a:defRPr lang="pl-PL"/>
            </a:defPPr>
          </a:lstStyle>
          <a:p>
            <a:pPr rtl="0"/>
            <a:endParaRPr lang="pl-PL" dirty="0"/>
          </a:p>
        </p:txBody>
      </p:sp>
      <p:sp>
        <p:nvSpPr>
          <p:cNvPr id="9" name="Numer slajdu — symbol zastępczy 8"/>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5235916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defPPr>
              <a:defRPr lang="pl-PL"/>
            </a:defPPr>
          </a:lstStyle>
          <a:p>
            <a:pPr rtl="0"/>
            <a:r>
              <a:rPr lang="pl-PL"/>
              <a:t>Kliknij, aby edytować styl</a:t>
            </a:r>
            <a:endParaRPr lang="pl-PL" dirty="0"/>
          </a:p>
        </p:txBody>
      </p:sp>
      <p:sp>
        <p:nvSpPr>
          <p:cNvPr id="3" name="Data — symbol zastępczy 2"/>
          <p:cNvSpPr>
            <a:spLocks noGrp="1"/>
          </p:cNvSpPr>
          <p:nvPr>
            <p:ph type="dt" sz="half" idx="10"/>
          </p:nvPr>
        </p:nvSpPr>
        <p:spPr/>
        <p:txBody>
          <a:bodyPr rtlCol="0"/>
          <a:lstStyle>
            <a:defPPr>
              <a:defRPr lang="pl-PL"/>
            </a:defPPr>
          </a:lstStyle>
          <a:p>
            <a:pPr rtl="0"/>
            <a:fld id="{6ECF0FEE-07FC-4198-9747-292C91A4FE7E}" type="datetime1">
              <a:rPr lang="pl-PL" smtClean="0"/>
              <a:t>30.03.2023</a:t>
            </a:fld>
            <a:endParaRPr lang="pl-PL" dirty="0"/>
          </a:p>
        </p:txBody>
      </p:sp>
      <p:sp>
        <p:nvSpPr>
          <p:cNvPr id="4" name="Stopka — symbol zastępczy 3"/>
          <p:cNvSpPr>
            <a:spLocks noGrp="1"/>
          </p:cNvSpPr>
          <p:nvPr>
            <p:ph type="ftr" sz="quarter" idx="11"/>
          </p:nvPr>
        </p:nvSpPr>
        <p:spPr/>
        <p:txBody>
          <a:bodyPr rtlCol="0"/>
          <a:lstStyle>
            <a:defPPr>
              <a:defRPr lang="pl-PL"/>
            </a:defPPr>
          </a:lstStyle>
          <a:p>
            <a:pPr rtl="0"/>
            <a:endParaRPr lang="pl-PL" dirty="0"/>
          </a:p>
        </p:txBody>
      </p:sp>
      <p:sp>
        <p:nvSpPr>
          <p:cNvPr id="5" name="Numer slajdu — symbol zastępczy 4"/>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37587720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defPPr>
              <a:defRPr lang="pl-PL"/>
            </a:defPPr>
          </a:lstStyle>
          <a:p>
            <a:pPr rtl="0"/>
            <a:fld id="{AB7C24E0-BB7E-4956-9E30-F423E9638FDF}" type="datetime1">
              <a:rPr lang="pl-PL" smtClean="0"/>
              <a:t>30.03.2023</a:t>
            </a:fld>
            <a:endParaRPr lang="pl-PL" dirty="0"/>
          </a:p>
        </p:txBody>
      </p:sp>
      <p:sp>
        <p:nvSpPr>
          <p:cNvPr id="3" name="Stopka — symbol zastępczy 2"/>
          <p:cNvSpPr>
            <a:spLocks noGrp="1"/>
          </p:cNvSpPr>
          <p:nvPr>
            <p:ph type="ftr" sz="quarter" idx="11"/>
          </p:nvPr>
        </p:nvSpPr>
        <p:spPr/>
        <p:txBody>
          <a:bodyPr rtlCol="0"/>
          <a:lstStyle>
            <a:defPPr>
              <a:defRPr lang="pl-PL"/>
            </a:defPPr>
          </a:lstStyle>
          <a:p>
            <a:pPr rtl="0"/>
            <a:endParaRPr lang="pl-PL" dirty="0"/>
          </a:p>
        </p:txBody>
      </p:sp>
      <p:sp>
        <p:nvSpPr>
          <p:cNvPr id="4" name="Numer slajdu — symbol zastępczy 3"/>
          <p:cNvSpPr>
            <a:spLocks noGrp="1"/>
          </p:cNvSpPr>
          <p:nvPr>
            <p:ph type="sldNum" sz="quarter" idx="12"/>
          </p:nvPr>
        </p:nvSpPr>
        <p:spPr/>
        <p:txBody>
          <a:bodyPr rtlCol="0"/>
          <a:lstStyle>
            <a:defPPr>
              <a:defRPr lang="pl-PL"/>
            </a:def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8659519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rostokąt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ytuł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pl-PL" sz="3200" b="0" kern="1200" cap="none" spc="0" baseline="0" dirty="0">
                <a:solidFill>
                  <a:schemeClr val="tx1"/>
                </a:solidFill>
                <a:effectLst/>
                <a:latin typeface="+mj-lt"/>
                <a:ea typeface="+mn-ea"/>
                <a:cs typeface="+mn-cs"/>
              </a:defRPr>
            </a:lvl1pPr>
          </a:lstStyle>
          <a:p>
            <a:pPr rtl="0"/>
            <a:r>
              <a:rPr lang="pl-PL"/>
              <a:t>Kliknij, aby edytować styl</a:t>
            </a:r>
            <a:endParaRPr lang="pl-PL" dirty="0"/>
          </a:p>
        </p:txBody>
      </p:sp>
      <p:sp>
        <p:nvSpPr>
          <p:cNvPr id="3" name="Zawartość — symbol zastępczy 2"/>
          <p:cNvSpPr>
            <a:spLocks noGrp="1"/>
          </p:cNvSpPr>
          <p:nvPr>
            <p:ph idx="1"/>
          </p:nvPr>
        </p:nvSpPr>
        <p:spPr>
          <a:xfrm>
            <a:off x="685800" y="609600"/>
            <a:ext cx="6858000" cy="5334000"/>
          </a:xfrm>
        </p:spPr>
        <p:txBody>
          <a:bodyPr rtlCol="0"/>
          <a:lstStyle>
            <a:lvl1pPr>
              <a:defRPr lang="pl-PL" sz="1900"/>
            </a:lvl1pPr>
            <a:lvl2pPr>
              <a:defRPr lang="pl-PL" sz="1600"/>
            </a:lvl2pPr>
            <a:lvl3pPr>
              <a:defRPr lang="pl-PL" sz="1400"/>
            </a:lvl3pPr>
            <a:lvl4pPr>
              <a:defRPr lang="pl-PL" sz="1400"/>
            </a:lvl4pPr>
            <a:lvl5pPr>
              <a:defRPr lang="pl-PL" sz="1400"/>
            </a:lvl5pPr>
            <a:lvl6pPr>
              <a:defRPr lang="pl-PL" sz="1400"/>
            </a:lvl6pPr>
            <a:lvl7pPr>
              <a:defRPr lang="pl-PL" sz="1400"/>
            </a:lvl7pPr>
            <a:lvl8pPr>
              <a:defRPr lang="pl-PL" sz="1400"/>
            </a:lvl8pPr>
            <a:lvl9pPr>
              <a:defRPr lang="pl-PL"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lang="pl-PL" sz="1800">
                <a:solidFill>
                  <a:schemeClr val="tx1"/>
                </a:solidFill>
              </a:defRPr>
            </a:lvl1pPr>
            <a:lvl2pPr marL="457200" indent="0">
              <a:buNone/>
              <a:defRPr lang="pl-PL" sz="1200"/>
            </a:lvl2pPr>
            <a:lvl3pPr marL="914400" indent="0">
              <a:buNone/>
              <a:defRPr lang="pl-PL" sz="1000"/>
            </a:lvl3pPr>
            <a:lvl4pPr marL="1371600" indent="0">
              <a:buNone/>
              <a:defRPr lang="pl-PL" sz="900"/>
            </a:lvl4pPr>
            <a:lvl5pPr marL="1828800" indent="0">
              <a:buNone/>
              <a:defRPr lang="pl-PL" sz="900"/>
            </a:lvl5pPr>
            <a:lvl6pPr marL="2286000" indent="0">
              <a:buNone/>
              <a:defRPr lang="pl-PL" sz="900"/>
            </a:lvl6pPr>
            <a:lvl7pPr marL="2743200" indent="0">
              <a:buNone/>
              <a:defRPr lang="pl-PL" sz="900"/>
            </a:lvl7pPr>
            <a:lvl8pPr marL="3200400" indent="0">
              <a:buNone/>
              <a:defRPr lang="pl-PL" sz="900"/>
            </a:lvl8pPr>
            <a:lvl9pPr marL="3657600" indent="0">
              <a:buNone/>
              <a:defRPr lang="pl-PL" sz="900"/>
            </a:lvl9pPr>
          </a:lstStyle>
          <a:p>
            <a:pPr lvl="0" rtl="0"/>
            <a:r>
              <a:rPr lang="pl-PL"/>
              <a:t>Kliknij, aby edytować style wzorca tekstu</a:t>
            </a:r>
          </a:p>
        </p:txBody>
      </p:sp>
      <p:sp>
        <p:nvSpPr>
          <p:cNvPr id="8" name="Data — symbol zastępczy 7"/>
          <p:cNvSpPr>
            <a:spLocks noGrp="1"/>
          </p:cNvSpPr>
          <p:nvPr>
            <p:ph type="dt" sz="half" idx="10"/>
          </p:nvPr>
        </p:nvSpPr>
        <p:spPr>
          <a:xfrm>
            <a:off x="5588000" y="6035040"/>
            <a:ext cx="1955800" cy="365760"/>
          </a:xfrm>
        </p:spPr>
        <p:txBody>
          <a:bodyPr rtlCol="0"/>
          <a:lstStyle>
            <a:lvl1pPr>
              <a:defRPr lang="pl-PL">
                <a:solidFill>
                  <a:schemeClr val="tx1">
                    <a:lumMod val="85000"/>
                    <a:lumOff val="15000"/>
                  </a:schemeClr>
                </a:solidFill>
              </a:defRPr>
            </a:lvl1pPr>
          </a:lstStyle>
          <a:p>
            <a:pPr rtl="0"/>
            <a:fld id="{D8328220-730B-4E8F-AAC6-3735E3A00AEA}" type="datetime1">
              <a:rPr lang="pl-PL" smtClean="0"/>
              <a:t>30.03.2023</a:t>
            </a:fld>
            <a:endParaRPr lang="pl-PL" dirty="0"/>
          </a:p>
        </p:txBody>
      </p:sp>
      <p:sp>
        <p:nvSpPr>
          <p:cNvPr id="9" name="Stopka — symbol zastępczy 8"/>
          <p:cNvSpPr>
            <a:spLocks noGrp="1"/>
          </p:cNvSpPr>
          <p:nvPr>
            <p:ph type="ftr" sz="quarter" idx="11"/>
          </p:nvPr>
        </p:nvSpPr>
        <p:spPr>
          <a:xfrm>
            <a:off x="685801" y="6035040"/>
            <a:ext cx="4584700" cy="365760"/>
          </a:xfrm>
        </p:spPr>
        <p:txBody>
          <a:bodyPr rtlCol="0"/>
          <a:lstStyle>
            <a:lvl1pPr algn="l">
              <a:defRPr lang="pl-PL"/>
            </a:lvl1pPr>
          </a:lstStyle>
          <a:p>
            <a:pPr rtl="0"/>
            <a:endParaRPr lang="pl-PL" dirty="0"/>
          </a:p>
        </p:txBody>
      </p:sp>
      <p:sp>
        <p:nvSpPr>
          <p:cNvPr id="11" name="Numer slajdu — symbol zastępczy 10"/>
          <p:cNvSpPr>
            <a:spLocks noGrp="1"/>
          </p:cNvSpPr>
          <p:nvPr>
            <p:ph type="sldNum" sz="quarter" idx="12"/>
          </p:nvPr>
        </p:nvSpPr>
        <p:spPr>
          <a:xfrm>
            <a:off x="10396728" y="6035040"/>
            <a:ext cx="1223435" cy="365760"/>
          </a:xfrm>
        </p:spPr>
        <p:txBody>
          <a:bodyPr rtlCol="0"/>
          <a:lstStyle>
            <a:lvl1pPr>
              <a:defRPr lang="pl-PL">
                <a:solidFill>
                  <a:schemeClr val="tx1">
                    <a:lumMod val="85000"/>
                    <a:lumOff val="1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6966449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Prostokąt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p:nvSpPr>
          <p:cNvPr id="7" name="Prostokąt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Prostokąt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ytuł — symbol zastępczy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defPPr>
              <a:defRPr lang="pl-PL"/>
            </a:defPPr>
          </a:lstStyle>
          <a:p>
            <a:pPr rtl="0"/>
            <a:r>
              <a:rPr lang="pl-PL"/>
              <a:t>Kliknij, aby edytować styl wzorca tytułu</a:t>
            </a:r>
            <a:endParaRPr lang="pl-PL" dirty="0"/>
          </a:p>
        </p:txBody>
      </p:sp>
      <p:sp>
        <p:nvSpPr>
          <p:cNvPr id="3" name="Tekst — symbol zastępczy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defPPr>
              <a:defRPr lang="pl-PL"/>
            </a:def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lang="pl-PL" sz="1000">
                <a:solidFill>
                  <a:schemeClr val="tx1">
                    <a:lumMod val="75000"/>
                    <a:lumOff val="25000"/>
                  </a:schemeClr>
                </a:solidFill>
              </a:defRPr>
            </a:lvl1pPr>
          </a:lstStyle>
          <a:p>
            <a:pPr rtl="0"/>
            <a:fld id="{43DF5689-8BC8-4E6B-8DEB-335476BBAA23}" type="datetime1">
              <a:rPr lang="pl-PL" smtClean="0"/>
              <a:t>30.03.2023</a:t>
            </a:fld>
            <a:endParaRPr lang="pl-PL" dirty="0"/>
          </a:p>
        </p:txBody>
      </p:sp>
      <p:sp>
        <p:nvSpPr>
          <p:cNvPr id="5" name="Stopka — symbol zastępczy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lang="pl-PL" sz="1000">
                <a:solidFill>
                  <a:schemeClr val="tx1">
                    <a:lumMod val="85000"/>
                    <a:lumOff val="15000"/>
                  </a:schemeClr>
                </a:solidFill>
              </a:defRPr>
            </a:lvl1pPr>
          </a:lstStyle>
          <a:p>
            <a:pPr rtl="0"/>
            <a:endParaRPr lang="pl-PL" dirty="0"/>
          </a:p>
        </p:txBody>
      </p:sp>
      <p:sp>
        <p:nvSpPr>
          <p:cNvPr id="6" name="Numer slajdu — symbol zastępczy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lang="pl-PL" sz="1000">
                <a:solidFill>
                  <a:schemeClr val="tx1">
                    <a:lumMod val="75000"/>
                    <a:lumOff val="25000"/>
                  </a:schemeClr>
                </a:solidFill>
              </a:defRPr>
            </a:lvl1pPr>
          </a:lstStyle>
          <a:p>
            <a:pPr rtl="0"/>
            <a:fld id="{34B7E4EF-A1BD-40F4-AB7B-04F084DD991D}" type="slidenum">
              <a:rPr lang="pl-PL" smtClean="0"/>
              <a:t>‹#›</a:t>
            </a:fld>
            <a:endParaRPr lang="pl-PL" dirty="0"/>
          </a:p>
        </p:txBody>
      </p:sp>
    </p:spTree>
    <p:extLst>
      <p:ext uri="{BB962C8B-B14F-4D97-AF65-F5344CB8AC3E}">
        <p14:creationId xmlns:p14="http://schemas.microsoft.com/office/powerpoint/2010/main" val="156042478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9" r:id="rId5"/>
    <p:sldLayoutId id="2147483730" r:id="rId6"/>
    <p:sldLayoutId id="2147483736" r:id="rId7"/>
    <p:sldLayoutId id="2147483737" r:id="rId8"/>
    <p:sldLayoutId id="2147483727" r:id="rId9"/>
    <p:sldLayoutId id="2147483741" r:id="rId10"/>
    <p:sldLayoutId id="2147483740" r:id="rId11"/>
    <p:sldLayoutId id="2147483728" r:id="rId12"/>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lang="pl-PL"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lang="pl-PL"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9pPr>
    </p:bodyStyle>
    <p:otherStyle>
      <a:defPPr>
        <a:defRPr lang="pl-PL"/>
      </a:defPPr>
      <a:lvl1pPr marL="0" algn="l" defTabSz="914400" rtl="0" eaLnBrk="1" latinLnBrk="0" hangingPunct="1">
        <a:defRPr lang="pl-PL" sz="1800" kern="1200">
          <a:solidFill>
            <a:schemeClr val="tx1"/>
          </a:solidFill>
          <a:latin typeface="+mn-lt"/>
          <a:ea typeface="+mn-ea"/>
          <a:cs typeface="+mn-cs"/>
        </a:defRPr>
      </a:lvl1pPr>
      <a:lvl2pPr marL="457200" algn="l" defTabSz="914400" rtl="0" eaLnBrk="1" latinLnBrk="0" hangingPunct="1">
        <a:defRPr lang="pl-PL" sz="1800" kern="1200">
          <a:solidFill>
            <a:schemeClr val="tx1"/>
          </a:solidFill>
          <a:latin typeface="+mn-lt"/>
          <a:ea typeface="+mn-ea"/>
          <a:cs typeface="+mn-cs"/>
        </a:defRPr>
      </a:lvl2pPr>
      <a:lvl3pPr marL="914400" algn="l" defTabSz="914400" rtl="0" eaLnBrk="1" latinLnBrk="0" hangingPunct="1">
        <a:defRPr lang="pl-PL" sz="1800" kern="1200">
          <a:solidFill>
            <a:schemeClr val="tx1"/>
          </a:solidFill>
          <a:latin typeface="+mn-lt"/>
          <a:ea typeface="+mn-ea"/>
          <a:cs typeface="+mn-cs"/>
        </a:defRPr>
      </a:lvl3pPr>
      <a:lvl4pPr marL="1371600" algn="l" defTabSz="914400" rtl="0" eaLnBrk="1" latinLnBrk="0" hangingPunct="1">
        <a:defRPr lang="pl-PL" sz="1800" kern="1200">
          <a:solidFill>
            <a:schemeClr val="tx1"/>
          </a:solidFill>
          <a:latin typeface="+mn-lt"/>
          <a:ea typeface="+mn-ea"/>
          <a:cs typeface="+mn-cs"/>
        </a:defRPr>
      </a:lvl4pPr>
      <a:lvl5pPr marL="1828800" algn="l" defTabSz="914400" rtl="0" eaLnBrk="1" latinLnBrk="0" hangingPunct="1">
        <a:defRPr lang="pl-PL" sz="1800" kern="1200">
          <a:solidFill>
            <a:schemeClr val="tx1"/>
          </a:solidFill>
          <a:latin typeface="+mn-lt"/>
          <a:ea typeface="+mn-ea"/>
          <a:cs typeface="+mn-cs"/>
        </a:defRPr>
      </a:lvl5pPr>
      <a:lvl6pPr marL="2286000" algn="l" defTabSz="914400" rtl="0" eaLnBrk="1" latinLnBrk="0" hangingPunct="1">
        <a:defRPr lang="pl-PL" sz="1800" kern="1200">
          <a:solidFill>
            <a:schemeClr val="tx1"/>
          </a:solidFill>
          <a:latin typeface="+mn-lt"/>
          <a:ea typeface="+mn-ea"/>
          <a:cs typeface="+mn-cs"/>
        </a:defRPr>
      </a:lvl6pPr>
      <a:lvl7pPr marL="2743200" algn="l" defTabSz="914400" rtl="0" eaLnBrk="1" latinLnBrk="0" hangingPunct="1">
        <a:defRPr lang="pl-PL" sz="1800" kern="1200">
          <a:solidFill>
            <a:schemeClr val="tx1"/>
          </a:solidFill>
          <a:latin typeface="+mn-lt"/>
          <a:ea typeface="+mn-ea"/>
          <a:cs typeface="+mn-cs"/>
        </a:defRPr>
      </a:lvl7pPr>
      <a:lvl8pPr marL="3200400" algn="l" defTabSz="914400" rtl="0" eaLnBrk="1" latinLnBrk="0" hangingPunct="1">
        <a:defRPr lang="pl-PL" sz="1800" kern="1200">
          <a:solidFill>
            <a:schemeClr val="tx1"/>
          </a:solidFill>
          <a:latin typeface="+mn-lt"/>
          <a:ea typeface="+mn-ea"/>
          <a:cs typeface="+mn-cs"/>
        </a:defRPr>
      </a:lvl8pPr>
      <a:lvl9pPr marL="3657600" algn="l" defTabSz="914400" rtl="0" eaLnBrk="1" latinLnBrk="0" hangingPunct="1">
        <a:defRPr lang="pl-PL"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tekst&#10;&#10;Opis wygenerowany automatycznie">
            <a:extLst>
              <a:ext uri="{FF2B5EF4-FFF2-40B4-BE49-F238E27FC236}">
                <a16:creationId xmlns:a16="http://schemas.microsoft.com/office/drawing/2014/main" id="{2E80AB97-661C-6CCC-0A5D-A1CCFA4DEAC0}"/>
              </a:ext>
            </a:extLst>
          </p:cNvPr>
          <p:cNvPicPr>
            <a:picLocks noChangeAspect="1"/>
          </p:cNvPicPr>
          <p:nvPr/>
        </p:nvPicPr>
        <p:blipFill rotWithShape="1">
          <a:blip r:embed="rId2"/>
          <a:srcRect b="2598"/>
          <a:stretch/>
        </p:blipFill>
        <p:spPr>
          <a:xfrm>
            <a:off x="20" y="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12" name="Title 3">
            <a:extLst>
              <a:ext uri="{FF2B5EF4-FFF2-40B4-BE49-F238E27FC236}">
                <a16:creationId xmlns:a16="http://schemas.microsoft.com/office/drawing/2014/main" id="{5C4416D1-C41D-78DB-DC0B-660FD57EB51D}"/>
              </a:ext>
            </a:extLst>
          </p:cNvPr>
          <p:cNvSpPr>
            <a:spLocks noGrp="1"/>
          </p:cNvSpPr>
          <p:nvPr>
            <p:ph type="title"/>
          </p:nvPr>
        </p:nvSpPr>
        <p:spPr>
          <a:xfrm>
            <a:off x="1259840" y="1352804"/>
            <a:ext cx="4982035" cy="1333641"/>
          </a:xfrm>
        </p:spPr>
        <p:txBody>
          <a:bodyPr>
            <a:noAutofit/>
          </a:bodyPr>
          <a:lstStyle/>
          <a:p>
            <a:r>
              <a:rPr lang="pl-PL" sz="4500" dirty="0">
                <a:latin typeface="Times New Roman" panose="02020603050405020304" pitchFamily="18" charset="0"/>
                <a:cs typeface="Times New Roman" panose="02020603050405020304" pitchFamily="18" charset="0"/>
              </a:rPr>
              <a:t>Prawo Konsumenta</a:t>
            </a:r>
            <a:endParaRPr lang="en-US" sz="4500" dirty="0">
              <a:latin typeface="Times New Roman" panose="02020603050405020304" pitchFamily="18" charset="0"/>
              <a:cs typeface="Times New Roman" panose="02020603050405020304" pitchFamily="18" charset="0"/>
            </a:endParaRPr>
          </a:p>
        </p:txBody>
      </p:sp>
      <p:sp>
        <p:nvSpPr>
          <p:cNvPr id="7" name="Symbol zastępczy zawartości 6">
            <a:extLst>
              <a:ext uri="{FF2B5EF4-FFF2-40B4-BE49-F238E27FC236}">
                <a16:creationId xmlns:a16="http://schemas.microsoft.com/office/drawing/2014/main" id="{32D2899E-E7DD-89A4-779E-824AD6AD28B2}"/>
              </a:ext>
            </a:extLst>
          </p:cNvPr>
          <p:cNvSpPr>
            <a:spLocks noGrp="1"/>
          </p:cNvSpPr>
          <p:nvPr>
            <p:ph sz="half" idx="13"/>
          </p:nvPr>
        </p:nvSpPr>
        <p:spPr>
          <a:xfrm>
            <a:off x="1046480" y="2852792"/>
            <a:ext cx="5394960" cy="2867288"/>
          </a:xfrm>
        </p:spPr>
        <p:txBody>
          <a:bodyPr>
            <a:normAutofit/>
          </a:bodyPr>
          <a:lstStyle/>
          <a:p>
            <a:endParaRPr lang="pl-PL" dirty="0"/>
          </a:p>
          <a:p>
            <a:endParaRPr lang="pl-PL" dirty="0"/>
          </a:p>
          <a:p>
            <a:endParaRPr lang="pl-PL" dirty="0"/>
          </a:p>
          <a:p>
            <a:endParaRPr lang="pl-PL" dirty="0"/>
          </a:p>
          <a:p>
            <a:endParaRPr lang="pl-PL" dirty="0"/>
          </a:p>
          <a:p>
            <a:r>
              <a:rPr lang="pl-PL" sz="2000" i="1" dirty="0">
                <a:latin typeface="Times New Roman" panose="02020603050405020304" pitchFamily="18" charset="0"/>
                <a:cs typeface="Times New Roman" panose="02020603050405020304" pitchFamily="18" charset="0"/>
              </a:rPr>
              <a:t>Opracował: </a:t>
            </a:r>
          </a:p>
          <a:p>
            <a:r>
              <a:rPr lang="pl-PL" sz="2000" i="1" dirty="0">
                <a:latin typeface="Times New Roman" panose="02020603050405020304" pitchFamily="18" charset="0"/>
                <a:cs typeface="Times New Roman" panose="02020603050405020304" pitchFamily="18" charset="0"/>
              </a:rPr>
              <a:t>Jakub Jakóbczak aplikant radcowski</a:t>
            </a:r>
          </a:p>
        </p:txBody>
      </p:sp>
    </p:spTree>
    <p:extLst>
      <p:ext uri="{BB962C8B-B14F-4D97-AF65-F5344CB8AC3E}">
        <p14:creationId xmlns:p14="http://schemas.microsoft.com/office/powerpoint/2010/main" val="23892745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E4163A-57C4-6A2A-885A-E2336507274D}"/>
              </a:ext>
            </a:extLst>
          </p:cNvPr>
          <p:cNvSpPr txBox="1">
            <a:spLocks/>
          </p:cNvSpPr>
          <p:nvPr/>
        </p:nvSpPr>
        <p:spPr>
          <a:xfrm>
            <a:off x="1066800" y="642594"/>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pl-PL" sz="4800" kern="1200" cap="none" spc="0" baseline="0" dirty="0">
                <a:solidFill>
                  <a:schemeClr val="tx1">
                    <a:lumMod val="85000"/>
                    <a:lumOff val="15000"/>
                  </a:schemeClr>
                </a:solidFill>
                <a:effectLst/>
                <a:latin typeface="+mj-lt"/>
                <a:ea typeface="+mn-ea"/>
                <a:cs typeface="+mn-cs"/>
              </a:defRPr>
            </a:lvl1pPr>
          </a:lstStyle>
          <a:p>
            <a:pPr>
              <a:spcAft>
                <a:spcPts val="600"/>
              </a:spcAft>
            </a:pPr>
            <a:r>
              <a:rPr lang="pl-PL" sz="4400" b="1" kern="1200" cap="none" spc="0" baseline="0" dirty="0">
                <a:effectLst/>
                <a:latin typeface="+mj-lt"/>
                <a:ea typeface="+mn-ea"/>
                <a:cs typeface="+mn-cs"/>
              </a:rPr>
              <a:t>Art. 43(1) k.c. – definicja przedsiębiorcy</a:t>
            </a:r>
          </a:p>
        </p:txBody>
      </p:sp>
      <p:pic>
        <p:nvPicPr>
          <p:cNvPr id="5" name="Obraz 4" descr="Obraz zawierający osoba&#10;&#10;Opis wygenerowany automatycznie">
            <a:extLst>
              <a:ext uri="{FF2B5EF4-FFF2-40B4-BE49-F238E27FC236}">
                <a16:creationId xmlns:a16="http://schemas.microsoft.com/office/drawing/2014/main" id="{B707314D-ACED-438C-B3F2-A45D29EB4F5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606" r="12466" b="-1"/>
          <a:stretch/>
        </p:blipFill>
        <p:spPr>
          <a:xfrm>
            <a:off x="731520" y="2103120"/>
            <a:ext cx="4663440" cy="3749040"/>
          </a:xfrm>
          <a:prstGeom prst="rect">
            <a:avLst/>
          </a:prstGeom>
          <a:noFill/>
        </p:spPr>
      </p:pic>
      <p:sp>
        <p:nvSpPr>
          <p:cNvPr id="3" name="Zawartość — symbol zastępczy 3">
            <a:extLst>
              <a:ext uri="{FF2B5EF4-FFF2-40B4-BE49-F238E27FC236}">
                <a16:creationId xmlns:a16="http://schemas.microsoft.com/office/drawing/2014/main" id="{2A8B7BA0-716E-7182-2887-9EA53FE1F8B9}"/>
              </a:ext>
            </a:extLst>
          </p:cNvPr>
          <p:cNvSpPr txBox="1">
            <a:spLocks/>
          </p:cNvSpPr>
          <p:nvPr/>
        </p:nvSpPr>
        <p:spPr>
          <a:xfrm>
            <a:off x="5689600" y="2103120"/>
            <a:ext cx="6187440" cy="3749040"/>
          </a:xfrm>
          <a:prstGeom prst="rect">
            <a:avLst/>
          </a:prstGeom>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lang="pl-PL"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9pPr>
          </a:lstStyle>
          <a:p>
            <a:pPr marL="0"/>
            <a:r>
              <a:rPr lang="pl-PL" sz="2000" dirty="0"/>
              <a:t>Przedsiębiorcą jest osoba fizyczna, osoba prawna </a:t>
            </a:r>
            <a:br>
              <a:rPr lang="pl-PL" sz="2000" dirty="0"/>
            </a:br>
            <a:r>
              <a:rPr lang="pl-PL" sz="2000" dirty="0"/>
              <a:t>i jednostka organizacyjna, o której mowa w art. 33(1) § 1, prowadząca we własnym imieniu działalność gospodarczą lub zawodową.</a:t>
            </a:r>
          </a:p>
          <a:p>
            <a:pPr marL="0"/>
            <a:endParaRPr lang="pl-PL" dirty="0"/>
          </a:p>
          <a:p>
            <a:pPr marL="0"/>
            <a:r>
              <a:rPr lang="pl-PL" sz="2000" b="1" dirty="0"/>
              <a:t>Art. 43(2) § 1 k.c. </a:t>
            </a:r>
            <a:r>
              <a:rPr lang="pl-PL" sz="2000" dirty="0"/>
              <a:t>- Przedsiębiorca działa pod firmą.</a:t>
            </a:r>
          </a:p>
          <a:p>
            <a:pPr marL="0"/>
            <a:r>
              <a:rPr lang="pl-PL" sz="2000" b="1" dirty="0"/>
              <a:t>Art. 43(2) § 2 k.c. </a:t>
            </a:r>
            <a:r>
              <a:rPr lang="pl-PL" sz="2000" dirty="0"/>
              <a:t>- Firmę ujawnia się we właściwym rejestrze.</a:t>
            </a:r>
          </a:p>
          <a:p>
            <a:pPr marL="0" indent="0">
              <a:buNone/>
            </a:pPr>
            <a:endParaRPr lang="pl-PL" dirty="0"/>
          </a:p>
        </p:txBody>
      </p:sp>
    </p:spTree>
    <p:extLst>
      <p:ext uri="{BB962C8B-B14F-4D97-AF65-F5344CB8AC3E}">
        <p14:creationId xmlns:p14="http://schemas.microsoft.com/office/powerpoint/2010/main" val="35944980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29B36B6B-C12A-8038-7727-4FA5AEE9D3ED}"/>
              </a:ext>
            </a:extLst>
          </p:cNvPr>
          <p:cNvSpPr txBox="1"/>
          <p:nvPr/>
        </p:nvSpPr>
        <p:spPr>
          <a:xfrm>
            <a:off x="479376" y="428178"/>
            <a:ext cx="11233248" cy="6001643"/>
          </a:xfrm>
          <a:prstGeom prst="rect">
            <a:avLst/>
          </a:prstGeom>
          <a:noFill/>
        </p:spPr>
        <p:txBody>
          <a:bodyPr wrap="square" rtlCol="0">
            <a:spAutoFit/>
          </a:bodyPr>
          <a:lstStyle/>
          <a:p>
            <a:pPr algn="ctr"/>
            <a:r>
              <a:rPr lang="pl-PL" sz="2400" b="1" dirty="0"/>
              <a:t>Art. 43(4) k.c. – firma osoby fizycznej</a:t>
            </a:r>
          </a:p>
          <a:p>
            <a:pPr algn="ctr"/>
            <a:endParaRPr lang="pl-PL" sz="2400" dirty="0"/>
          </a:p>
          <a:p>
            <a:pPr algn="just"/>
            <a:r>
              <a:rPr lang="pl-PL" sz="2400" dirty="0"/>
              <a:t>Firmą osoby fizycznej jest jej imię i nazwisko. Nie wyklucza to włączenia do firmy pseudonimu lub określeń wskazujących na przedmiot działalności przedsiębiorcy, miejsce jej prowadzenia oraz innych określeń dowolnie obranych.</a:t>
            </a:r>
          </a:p>
          <a:p>
            <a:pPr algn="just"/>
            <a:endParaRPr lang="pl-PL" sz="2400" dirty="0"/>
          </a:p>
          <a:p>
            <a:pPr algn="ctr"/>
            <a:r>
              <a:rPr lang="pl-PL" sz="2400" b="1" dirty="0"/>
              <a:t>Art. 43(5) k.c. – firma osoby prawnej</a:t>
            </a:r>
          </a:p>
          <a:p>
            <a:pPr algn="ctr"/>
            <a:endParaRPr lang="pl-PL" sz="2400" dirty="0"/>
          </a:p>
          <a:p>
            <a:pPr algn="just"/>
            <a:r>
              <a:rPr lang="pl-PL" sz="2400" b="1" dirty="0"/>
              <a:t>§ 1</a:t>
            </a:r>
            <a:r>
              <a:rPr lang="pl-PL" sz="2400" dirty="0"/>
              <a:t> - Firmą osoby prawnej jest jej nazwa.</a:t>
            </a:r>
          </a:p>
          <a:p>
            <a:pPr algn="just"/>
            <a:endParaRPr lang="pl-PL" sz="2400" dirty="0"/>
          </a:p>
          <a:p>
            <a:pPr algn="just"/>
            <a:r>
              <a:rPr lang="pl-PL" sz="2400" b="1" dirty="0"/>
              <a:t>§ 2</a:t>
            </a:r>
            <a:r>
              <a:rPr lang="pl-PL" sz="2400" dirty="0"/>
              <a:t> - Firma zawiera określenie formy prawnej osoby prawnej, które może być podane w skrócie, a ponadto może wskazywać na przedmiot działalności, siedzibę tej osoby oraz inne określenia dowolnie obrane.</a:t>
            </a:r>
          </a:p>
          <a:p>
            <a:pPr algn="just"/>
            <a:endParaRPr lang="pl-PL" sz="2400" dirty="0"/>
          </a:p>
          <a:p>
            <a:pPr algn="just"/>
            <a:r>
              <a:rPr lang="pl-PL" sz="2400" b="1" dirty="0"/>
              <a:t>§ 3</a:t>
            </a:r>
            <a:r>
              <a:rPr lang="pl-PL" sz="2400" dirty="0"/>
              <a:t> - Firma osoby prawnej może zawierać nazwisko lub pseudonim osoby fizycznej, jeżeli służy to ukazaniu związków tej osoby z powstaniem lub działalnością przedsiębiorcy.</a:t>
            </a:r>
          </a:p>
        </p:txBody>
      </p:sp>
    </p:spTree>
    <p:extLst>
      <p:ext uri="{BB962C8B-B14F-4D97-AF65-F5344CB8AC3E}">
        <p14:creationId xmlns:p14="http://schemas.microsoft.com/office/powerpoint/2010/main" val="417928629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8210A3-8948-D3AE-0196-E6BEED688A9F}"/>
              </a:ext>
            </a:extLst>
          </p:cNvPr>
          <p:cNvSpPr>
            <a:spLocks noGrp="1"/>
          </p:cNvSpPr>
          <p:nvPr>
            <p:ph type="title"/>
          </p:nvPr>
        </p:nvSpPr>
        <p:spPr>
          <a:xfrm>
            <a:off x="1361440" y="642594"/>
            <a:ext cx="9652000" cy="1371600"/>
          </a:xfrm>
        </p:spPr>
        <p:txBody>
          <a:bodyPr>
            <a:normAutofit/>
          </a:bodyPr>
          <a:lstStyle/>
          <a:p>
            <a:pPr algn="ctr"/>
            <a:r>
              <a:rPr lang="pl-PL" sz="4000" b="1" dirty="0"/>
              <a:t>Rejestry w których można wstępnie sprawdzić firmę</a:t>
            </a:r>
            <a:endParaRPr lang="en-US" sz="4000" b="1" dirty="0"/>
          </a:p>
        </p:txBody>
      </p:sp>
      <p:sp>
        <p:nvSpPr>
          <p:cNvPr id="9" name="pole tekstowe 8">
            <a:extLst>
              <a:ext uri="{FF2B5EF4-FFF2-40B4-BE49-F238E27FC236}">
                <a16:creationId xmlns:a16="http://schemas.microsoft.com/office/drawing/2014/main" id="{90A385C5-C7EF-4B38-1498-15A0197F016A}"/>
              </a:ext>
            </a:extLst>
          </p:cNvPr>
          <p:cNvSpPr txBox="1"/>
          <p:nvPr/>
        </p:nvSpPr>
        <p:spPr>
          <a:xfrm rot="10800000" flipH="1" flipV="1">
            <a:off x="1214120" y="2142510"/>
            <a:ext cx="9763760" cy="4108817"/>
          </a:xfrm>
          <a:prstGeom prst="rect">
            <a:avLst/>
          </a:prstGeom>
          <a:noFill/>
        </p:spPr>
        <p:txBody>
          <a:bodyPr wrap="square" rtlCol="0">
            <a:spAutoFit/>
          </a:bodyPr>
          <a:lstStyle/>
          <a:p>
            <a:pPr algn="just"/>
            <a:r>
              <a:rPr lang="pl-PL" sz="2500" b="1" dirty="0">
                <a:solidFill>
                  <a:srgbClr val="FF0000"/>
                </a:solidFill>
              </a:rPr>
              <a:t>Centralna Ewidencja i Informacja o Działalności Gospodarczej </a:t>
            </a:r>
            <a:br>
              <a:rPr lang="pl-PL" sz="2500" b="1" dirty="0">
                <a:solidFill>
                  <a:srgbClr val="FF0000"/>
                </a:solidFill>
              </a:rPr>
            </a:br>
            <a:r>
              <a:rPr lang="pl-PL" sz="2500" dirty="0"/>
              <a:t>(w skrócie CEIDG) – w tym rejestrze możemy sprawdzić działalność gospodarczą osoby fizycznej. Dostęp do informacji w rejestrze jest bezpłatny.</a:t>
            </a:r>
          </a:p>
          <a:p>
            <a:pPr algn="just"/>
            <a:endParaRPr lang="pl-PL" sz="2500" dirty="0"/>
          </a:p>
          <a:p>
            <a:pPr algn="just"/>
            <a:r>
              <a:rPr lang="pl-PL" sz="2500" b="1" dirty="0">
                <a:solidFill>
                  <a:srgbClr val="FF0000"/>
                </a:solidFill>
              </a:rPr>
              <a:t>Krajowy Rejestr Sądowy </a:t>
            </a:r>
            <a:r>
              <a:rPr lang="pl-PL" sz="2500" dirty="0"/>
              <a:t>(w skrócie KRS) – w tym rejestrze możemy sprawdzić działalność gospodarczą osoby prawnej i jednostek organizacyjnych nieposiadających osobowości prawnej np. spółka </a:t>
            </a:r>
            <a:br>
              <a:rPr lang="pl-PL" sz="2500" dirty="0"/>
            </a:br>
            <a:r>
              <a:rPr lang="pl-PL" sz="2500" dirty="0"/>
              <a:t>z ograniczoną odpowiedzialności, spółka jawna, spółka akcyjna etc. Dostęp do informacji w rejestrze KRS jest również bezpłatny.</a:t>
            </a:r>
          </a:p>
          <a:p>
            <a:endParaRPr lang="pl-PL" dirty="0"/>
          </a:p>
          <a:p>
            <a:endParaRPr lang="pl-PL" dirty="0"/>
          </a:p>
        </p:txBody>
      </p:sp>
    </p:spTree>
    <p:extLst>
      <p:ext uri="{BB962C8B-B14F-4D97-AF65-F5344CB8AC3E}">
        <p14:creationId xmlns:p14="http://schemas.microsoft.com/office/powerpoint/2010/main" val="33600965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23FE90-9065-7FA9-10A2-5D18884E2FE7}"/>
              </a:ext>
            </a:extLst>
          </p:cNvPr>
          <p:cNvSpPr>
            <a:spLocks noGrp="1"/>
          </p:cNvSpPr>
          <p:nvPr>
            <p:ph type="title"/>
          </p:nvPr>
        </p:nvSpPr>
        <p:spPr>
          <a:xfrm>
            <a:off x="1066800" y="642594"/>
            <a:ext cx="10058400" cy="1371600"/>
          </a:xfrm>
        </p:spPr>
        <p:txBody>
          <a:bodyPr anchor="ctr">
            <a:normAutofit/>
          </a:bodyPr>
          <a:lstStyle/>
          <a:p>
            <a:r>
              <a:rPr lang="pl-PL" sz="3000" b="1" dirty="0"/>
              <a:t>Czy osoba fizyczna prowadząca działalność gospodarczą, może dokonać zakupu w związku z tą działalnością </a:t>
            </a:r>
            <a:br>
              <a:rPr lang="pl-PL" sz="3000" b="1" dirty="0"/>
            </a:br>
            <a:r>
              <a:rPr lang="pl-PL" sz="3000" b="1" dirty="0"/>
              <a:t>i pozostać konsumentem?</a:t>
            </a:r>
            <a:endParaRPr lang="en-US" sz="3000" b="1" dirty="0"/>
          </a:p>
        </p:txBody>
      </p:sp>
      <p:sp>
        <p:nvSpPr>
          <p:cNvPr id="8" name="Content Placeholder 2">
            <a:extLst>
              <a:ext uri="{FF2B5EF4-FFF2-40B4-BE49-F238E27FC236}">
                <a16:creationId xmlns:a16="http://schemas.microsoft.com/office/drawing/2014/main" id="{79595F05-E01E-7F44-B262-6BD922DF0250}"/>
              </a:ext>
            </a:extLst>
          </p:cNvPr>
          <p:cNvSpPr>
            <a:spLocks noGrp="1"/>
          </p:cNvSpPr>
          <p:nvPr>
            <p:ph sz="half" idx="1"/>
          </p:nvPr>
        </p:nvSpPr>
        <p:spPr>
          <a:xfrm>
            <a:off x="1066800" y="2103120"/>
            <a:ext cx="5029200" cy="3749040"/>
          </a:xfrm>
        </p:spPr>
        <p:txBody>
          <a:bodyPr>
            <a:normAutofit/>
          </a:bodyPr>
          <a:lstStyle/>
          <a:p>
            <a:pPr marL="0" indent="0">
              <a:buNone/>
            </a:pPr>
            <a:r>
              <a:rPr lang="pl-PL" sz="2000" b="1" dirty="0"/>
              <a:t>Art. 7aa </a:t>
            </a:r>
            <a:r>
              <a:rPr lang="pl-PL" sz="2000" b="1" dirty="0" err="1"/>
              <a:t>p.k</a:t>
            </a:r>
            <a:r>
              <a:rPr lang="pl-PL" sz="2000" b="1" dirty="0"/>
              <a:t>. </a:t>
            </a:r>
            <a:r>
              <a:rPr lang="pl-PL" sz="2000" dirty="0"/>
              <a:t>-  przepisy dotyczące konsumenta zawarte w rozdziałach 4, 5a i 5b ustawy </a:t>
            </a:r>
            <a:br>
              <a:rPr lang="pl-PL" sz="2000" dirty="0"/>
            </a:br>
            <a:r>
              <a:rPr lang="pl-PL" sz="2000" dirty="0"/>
              <a:t>o prawach konsumenta stosuje się do osoby fizycznej zawierającej </a:t>
            </a:r>
            <a:r>
              <a:rPr lang="pl-PL" sz="2000" u="sng" dirty="0"/>
              <a:t>umowę bezpośrednio </a:t>
            </a:r>
            <a:r>
              <a:rPr lang="pl-PL" sz="2000" dirty="0"/>
              <a:t>związaną z jej działalnością gospodarczą, gdy </a:t>
            </a:r>
            <a:br>
              <a:rPr lang="pl-PL" sz="2000" dirty="0"/>
            </a:br>
            <a:r>
              <a:rPr lang="pl-PL" sz="2000" dirty="0"/>
              <a:t>z treści tej umowy wynika, że nie ma ona dla tej osoby charakteru zawodowego, wynikającego </a:t>
            </a:r>
            <a:br>
              <a:rPr lang="pl-PL" sz="2000" dirty="0"/>
            </a:br>
            <a:r>
              <a:rPr lang="pl-PL" sz="2000" dirty="0"/>
              <a:t>w szczególności z przedmiotu wykonywanej przez nią działalności gospodarczej, udostępnionego na podstawie przepisów </a:t>
            </a:r>
            <a:br>
              <a:rPr lang="pl-PL" sz="2000" dirty="0"/>
            </a:br>
            <a:r>
              <a:rPr lang="pl-PL" sz="2000" dirty="0"/>
              <a:t>o Centralnej Ewidencji i Informacji </a:t>
            </a:r>
            <a:br>
              <a:rPr lang="pl-PL" sz="2000" dirty="0"/>
            </a:br>
            <a:r>
              <a:rPr lang="pl-PL" sz="2000" dirty="0"/>
              <a:t>o Działalności Gospodarczej.</a:t>
            </a:r>
            <a:endParaRPr lang="en-US" sz="2000" dirty="0"/>
          </a:p>
        </p:txBody>
      </p:sp>
      <p:pic>
        <p:nvPicPr>
          <p:cNvPr id="3" name="Obraz 2" descr="Obraz zawierający tekst, osoba&#10;&#10;Opis wygenerowany automatycznie">
            <a:extLst>
              <a:ext uri="{FF2B5EF4-FFF2-40B4-BE49-F238E27FC236}">
                <a16:creationId xmlns:a16="http://schemas.microsoft.com/office/drawing/2014/main" id="{EC1C9127-7B96-9AD6-D0BC-2FD6D0B93B6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3254" r="23210" b="1"/>
          <a:stretch/>
        </p:blipFill>
        <p:spPr>
          <a:xfrm>
            <a:off x="6461760" y="2103120"/>
            <a:ext cx="4663440" cy="3749040"/>
          </a:xfrm>
          <a:prstGeom prst="rect">
            <a:avLst/>
          </a:prstGeom>
          <a:noFill/>
        </p:spPr>
      </p:pic>
    </p:spTree>
    <p:extLst>
      <p:ext uri="{BB962C8B-B14F-4D97-AF65-F5344CB8AC3E}">
        <p14:creationId xmlns:p14="http://schemas.microsoft.com/office/powerpoint/2010/main" val="187027196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953BEFD-ED09-E6E2-E9A0-F7DE4D11EC25}"/>
              </a:ext>
            </a:extLst>
          </p:cNvPr>
          <p:cNvSpPr txBox="1"/>
          <p:nvPr/>
        </p:nvSpPr>
        <p:spPr>
          <a:xfrm>
            <a:off x="721360" y="853440"/>
            <a:ext cx="10546080" cy="4939814"/>
          </a:xfrm>
          <a:prstGeom prst="rect">
            <a:avLst/>
          </a:prstGeom>
          <a:noFill/>
        </p:spPr>
        <p:txBody>
          <a:bodyPr wrap="square" rtlCol="0">
            <a:spAutoFit/>
          </a:bodyPr>
          <a:lstStyle/>
          <a:p>
            <a:pPr algn="just"/>
            <a:r>
              <a:rPr lang="pl-PL" sz="3500" b="1" dirty="0"/>
              <a:t>Art. 385(5) k.c. </a:t>
            </a:r>
            <a:r>
              <a:rPr lang="pl-PL" sz="3500" dirty="0"/>
              <a:t>- przepisy dotyczące konsumenta, zawarte w art. 385(1)-385(3) k.c., stosuje się do osoby fizycznej zawierającej </a:t>
            </a:r>
            <a:r>
              <a:rPr lang="pl-PL" sz="3500" u="sng" dirty="0"/>
              <a:t>umowę bezpośrednio</a:t>
            </a:r>
            <a:r>
              <a:rPr lang="pl-PL" sz="3500" dirty="0"/>
              <a:t> związaną z jej działalnością gospodarczą, gdy z treści tej umowy wynika, że nie posiada ona dla niej charakteru zawodowego, wynikającego w szczególności z przedmiotu wykonywanej przez nią działalności gospodarczej, udostępnionego na podstawie przepisów o Centralnej Ewidencji i Informacji </a:t>
            </a:r>
            <a:br>
              <a:rPr lang="pl-PL" sz="3500" dirty="0"/>
            </a:br>
            <a:r>
              <a:rPr lang="pl-PL" sz="3500" dirty="0"/>
              <a:t>o Działalności Gospodarczej.</a:t>
            </a:r>
          </a:p>
        </p:txBody>
      </p:sp>
    </p:spTree>
    <p:extLst>
      <p:ext uri="{BB962C8B-B14F-4D97-AF65-F5344CB8AC3E}">
        <p14:creationId xmlns:p14="http://schemas.microsoft.com/office/powerpoint/2010/main" val="4427615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BFF72A-E023-6BB3-82BD-48976A5B2B89}"/>
              </a:ext>
            </a:extLst>
          </p:cNvPr>
          <p:cNvSpPr>
            <a:spLocks noGrp="1"/>
          </p:cNvSpPr>
          <p:nvPr>
            <p:ph type="title"/>
          </p:nvPr>
        </p:nvSpPr>
        <p:spPr/>
        <p:txBody>
          <a:bodyPr>
            <a:normAutofit fontScale="90000"/>
          </a:bodyPr>
          <a:lstStyle/>
          <a:p>
            <a:pPr algn="ctr"/>
            <a:r>
              <a:rPr lang="pl-PL" b="1" dirty="0"/>
              <a:t>Art. 7 </a:t>
            </a:r>
            <a:r>
              <a:rPr lang="pl-PL" b="1" dirty="0" err="1"/>
              <a:t>p.k</a:t>
            </a:r>
            <a:r>
              <a:rPr lang="pl-PL" b="1" dirty="0"/>
              <a:t>. – niezbywalność praw konsumenta</a:t>
            </a:r>
          </a:p>
        </p:txBody>
      </p:sp>
      <p:sp>
        <p:nvSpPr>
          <p:cNvPr id="3" name="Symbol zastępczy zawartości 2">
            <a:extLst>
              <a:ext uri="{FF2B5EF4-FFF2-40B4-BE49-F238E27FC236}">
                <a16:creationId xmlns:a16="http://schemas.microsoft.com/office/drawing/2014/main" id="{8FF8EFD2-FFD5-A4D1-14FB-759387E5A032}"/>
              </a:ext>
            </a:extLst>
          </p:cNvPr>
          <p:cNvSpPr>
            <a:spLocks noGrp="1"/>
          </p:cNvSpPr>
          <p:nvPr>
            <p:ph idx="1"/>
          </p:nvPr>
        </p:nvSpPr>
        <p:spPr/>
        <p:txBody>
          <a:bodyPr>
            <a:normAutofit/>
          </a:bodyPr>
          <a:lstStyle/>
          <a:p>
            <a:pPr marL="0" indent="0" algn="ctr">
              <a:buNone/>
            </a:pPr>
            <a:r>
              <a:rPr lang="pl-PL" sz="4000" dirty="0"/>
              <a:t>Konsument nie może zrzec się praw przyznanych mu w ustawie. Postanowienia umów mniej korzystne dla konsumenta niż postanowienia ustawy są nieważne, a w ich miejsce stosuje się przepisy ustawy.</a:t>
            </a:r>
          </a:p>
        </p:txBody>
      </p:sp>
    </p:spTree>
    <p:extLst>
      <p:ext uri="{BB962C8B-B14F-4D97-AF65-F5344CB8AC3E}">
        <p14:creationId xmlns:p14="http://schemas.microsoft.com/office/powerpoint/2010/main" val="61336272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Obraz zawierający tekst, osoba&#10;&#10;Opis wygenerowany automatycznie">
            <a:extLst>
              <a:ext uri="{FF2B5EF4-FFF2-40B4-BE49-F238E27FC236}">
                <a16:creationId xmlns:a16="http://schemas.microsoft.com/office/drawing/2014/main" id="{7C195705-2A75-F2B8-D607-BE3EC195307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3911" r="13867" b="1"/>
          <a:stretch/>
        </p:blipFill>
        <p:spPr>
          <a:xfrm>
            <a:off x="20" y="1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12" name="Content Placeholder 2">
            <a:extLst>
              <a:ext uri="{FF2B5EF4-FFF2-40B4-BE49-F238E27FC236}">
                <a16:creationId xmlns:a16="http://schemas.microsoft.com/office/drawing/2014/main" id="{040FE42B-0413-468A-3E0D-1B96FDC454BE}"/>
              </a:ext>
            </a:extLst>
          </p:cNvPr>
          <p:cNvSpPr>
            <a:spLocks noGrp="1"/>
          </p:cNvSpPr>
          <p:nvPr>
            <p:ph sz="half" idx="13"/>
          </p:nvPr>
        </p:nvSpPr>
        <p:spPr>
          <a:xfrm>
            <a:off x="1357950" y="1564640"/>
            <a:ext cx="4633415" cy="3454399"/>
          </a:xfrm>
        </p:spPr>
        <p:txBody>
          <a:bodyPr>
            <a:normAutofit/>
          </a:bodyPr>
          <a:lstStyle/>
          <a:p>
            <a:r>
              <a:rPr lang="pl-PL" sz="2400" dirty="0"/>
              <a:t>Umiejętność określenia, czy </a:t>
            </a:r>
            <a:br>
              <a:rPr lang="pl-PL" sz="2400" dirty="0"/>
            </a:br>
            <a:r>
              <a:rPr lang="pl-PL" sz="2400" dirty="0"/>
              <a:t>w konkretnym przypadku mamy status konsumenta jest bardzo ważna. Konsumenci są szczególnie chronieni przez obowiązujące przepisy, a także tylko im przysługują pewne prawa, np. możliwość odstąpienia od umowy zawartej na odległość.</a:t>
            </a:r>
            <a:endParaRPr lang="en-US" sz="2400" dirty="0"/>
          </a:p>
        </p:txBody>
      </p:sp>
    </p:spTree>
    <p:extLst>
      <p:ext uri="{BB962C8B-B14F-4D97-AF65-F5344CB8AC3E}">
        <p14:creationId xmlns:p14="http://schemas.microsoft.com/office/powerpoint/2010/main" val="9126188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E88500-3CF8-4097-8DEC-19D4A816CC27}"/>
              </a:ext>
            </a:extLst>
          </p:cNvPr>
          <p:cNvSpPr>
            <a:spLocks noGrp="1"/>
          </p:cNvSpPr>
          <p:nvPr>
            <p:ph type="title"/>
          </p:nvPr>
        </p:nvSpPr>
        <p:spPr>
          <a:xfrm>
            <a:off x="1066800" y="642594"/>
            <a:ext cx="10058400" cy="1371600"/>
          </a:xfrm>
        </p:spPr>
        <p:txBody>
          <a:bodyPr vert="horz" lIns="91440" tIns="45720" rIns="91440" bIns="45720" rtlCol="0" anchor="ctr">
            <a:normAutofit/>
          </a:bodyPr>
          <a:lstStyle>
            <a:defPPr>
              <a:defRPr lang="pl-PL"/>
            </a:defPPr>
          </a:lstStyle>
          <a:p>
            <a:pPr rtl="0"/>
            <a:r>
              <a:rPr lang="pl-PL"/>
              <a:t>Podstawowe Prawa Konsumenta</a:t>
            </a:r>
          </a:p>
        </p:txBody>
      </p:sp>
      <p:pic>
        <p:nvPicPr>
          <p:cNvPr id="13" name="Picture 12" descr="Waga w postaci wina">
            <a:extLst>
              <a:ext uri="{FF2B5EF4-FFF2-40B4-BE49-F238E27FC236}">
                <a16:creationId xmlns:a16="http://schemas.microsoft.com/office/drawing/2014/main" id="{9914B753-DE3D-6A82-22F4-101432497EAE}"/>
              </a:ext>
            </a:extLst>
          </p:cNvPr>
          <p:cNvPicPr>
            <a:picLocks noChangeAspect="1"/>
          </p:cNvPicPr>
          <p:nvPr/>
        </p:nvPicPr>
        <p:blipFill rotWithShape="1">
          <a:blip r:embed="rId3"/>
          <a:srcRect t="13819" r="2" b="38528"/>
          <a:stretch/>
        </p:blipFill>
        <p:spPr>
          <a:xfrm>
            <a:off x="516710" y="2103120"/>
            <a:ext cx="5873930" cy="4193500"/>
          </a:xfrm>
          <a:prstGeom prst="rect">
            <a:avLst/>
          </a:prstGeom>
          <a:noFill/>
        </p:spPr>
      </p:pic>
      <p:sp>
        <p:nvSpPr>
          <p:cNvPr id="11" name="Tekst — symbol zastępczy 3">
            <a:extLst>
              <a:ext uri="{FF2B5EF4-FFF2-40B4-BE49-F238E27FC236}">
                <a16:creationId xmlns:a16="http://schemas.microsoft.com/office/drawing/2014/main" id="{D2A7D9C9-44A9-4426-88FF-AAD1CA851446}"/>
              </a:ext>
            </a:extLst>
          </p:cNvPr>
          <p:cNvSpPr>
            <a:spLocks noGrp="1"/>
          </p:cNvSpPr>
          <p:nvPr>
            <p:ph sz="half" idx="2"/>
          </p:nvPr>
        </p:nvSpPr>
        <p:spPr>
          <a:xfrm>
            <a:off x="6461760" y="2103120"/>
            <a:ext cx="5110480" cy="3749040"/>
          </a:xfrm>
        </p:spPr>
        <p:txBody>
          <a:bodyPr vert="horz" lIns="91440" tIns="45720" rIns="91440" bIns="45720" rtlCol="0">
            <a:normAutofit/>
          </a:bodyPr>
          <a:lstStyle>
            <a:defPPr>
              <a:defRPr lang="pl-PL"/>
            </a:defPPr>
          </a:lstStyle>
          <a:p>
            <a:pPr>
              <a:buClr>
                <a:schemeClr val="accent1"/>
              </a:buClr>
              <a:buFont typeface="Wingdings" panose="05000000000000000000" pitchFamily="2" charset="2"/>
              <a:buChar char="§"/>
            </a:pPr>
            <a:r>
              <a:rPr lang="pl-PL" sz="2000" dirty="0"/>
              <a:t>Prawo do informacji</a:t>
            </a:r>
          </a:p>
          <a:p>
            <a:pPr>
              <a:buClr>
                <a:schemeClr val="accent1"/>
              </a:buClr>
              <a:buFont typeface="Wingdings" panose="05000000000000000000" pitchFamily="2" charset="2"/>
              <a:buChar char="§"/>
            </a:pPr>
            <a:r>
              <a:rPr lang="pl-PL" sz="2000" dirty="0"/>
              <a:t>Otrzymanie  niezamówionego towaru</a:t>
            </a:r>
          </a:p>
          <a:p>
            <a:pPr>
              <a:buClr>
                <a:schemeClr val="accent1"/>
              </a:buClr>
              <a:buFont typeface="Wingdings" panose="05000000000000000000" pitchFamily="2" charset="2"/>
              <a:buChar char="§"/>
            </a:pPr>
            <a:r>
              <a:rPr lang="pl-PL" sz="2000" dirty="0"/>
              <a:t> Dodatkowe płatności poza umową</a:t>
            </a:r>
          </a:p>
          <a:p>
            <a:pPr>
              <a:buClr>
                <a:schemeClr val="accent1"/>
              </a:buClr>
              <a:buFont typeface="Wingdings" panose="05000000000000000000" pitchFamily="2" charset="2"/>
              <a:buChar char="§"/>
            </a:pPr>
            <a:r>
              <a:rPr lang="pl-PL" sz="2000" dirty="0"/>
              <a:t> Wydanie towaru</a:t>
            </a:r>
          </a:p>
          <a:p>
            <a:pPr>
              <a:buClr>
                <a:schemeClr val="accent1"/>
              </a:buClr>
              <a:buFont typeface="Wingdings" panose="05000000000000000000" pitchFamily="2" charset="2"/>
              <a:buChar char="§"/>
            </a:pPr>
            <a:r>
              <a:rPr lang="pl-PL" sz="2000" dirty="0"/>
              <a:t>Odpowiedzialność sprzedawcy za przesyłkę</a:t>
            </a:r>
          </a:p>
          <a:p>
            <a:pPr>
              <a:buClr>
                <a:schemeClr val="accent1"/>
              </a:buClr>
              <a:buFont typeface="Wingdings" panose="05000000000000000000" pitchFamily="2" charset="2"/>
              <a:buChar char="§"/>
            </a:pPr>
            <a:r>
              <a:rPr lang="pl-PL" sz="2000" dirty="0"/>
              <a:t> Infolinia konsumencka z przedsiębiorcą</a:t>
            </a:r>
          </a:p>
          <a:p>
            <a:pPr>
              <a:buClr>
                <a:schemeClr val="accent1"/>
              </a:buClr>
              <a:buFont typeface="Wingdings" panose="05000000000000000000" pitchFamily="2" charset="2"/>
              <a:buChar char="§"/>
            </a:pPr>
            <a:r>
              <a:rPr lang="pl-PL" sz="2000" dirty="0"/>
              <a:t> Koszt formy płatności</a:t>
            </a:r>
          </a:p>
          <a:p>
            <a:pPr>
              <a:buClr>
                <a:schemeClr val="accent1"/>
              </a:buClr>
              <a:buFont typeface="Wingdings" panose="05000000000000000000" pitchFamily="2" charset="2"/>
              <a:buChar char="§"/>
            </a:pPr>
            <a:r>
              <a:rPr lang="pl-PL" sz="2000" dirty="0"/>
              <a:t>Odstąpienie od umowy  zawartej na odległość</a:t>
            </a:r>
          </a:p>
        </p:txBody>
      </p:sp>
    </p:spTree>
    <p:extLst>
      <p:ext uri="{BB962C8B-B14F-4D97-AF65-F5344CB8AC3E}">
        <p14:creationId xmlns:p14="http://schemas.microsoft.com/office/powerpoint/2010/main" val="5201091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243B598-D20D-9344-7D94-658390E955AD}"/>
              </a:ext>
            </a:extLst>
          </p:cNvPr>
          <p:cNvSpPr>
            <a:spLocks noGrp="1"/>
          </p:cNvSpPr>
          <p:nvPr>
            <p:ph type="title"/>
          </p:nvPr>
        </p:nvSpPr>
        <p:spPr>
          <a:xfrm>
            <a:off x="1066800" y="642594"/>
            <a:ext cx="10058400" cy="1371600"/>
          </a:xfrm>
        </p:spPr>
        <p:txBody>
          <a:bodyPr>
            <a:noAutofit/>
          </a:bodyPr>
          <a:lstStyle/>
          <a:p>
            <a:pPr algn="ctr"/>
            <a:r>
              <a:rPr lang="pl-PL" sz="3500" b="1" u="sng" dirty="0"/>
              <a:t>Prawo do informacji </a:t>
            </a:r>
            <a:r>
              <a:rPr lang="pl-PL" sz="3500" dirty="0"/>
              <a:t>– niezależnie od formy zakupu </a:t>
            </a:r>
            <a:br>
              <a:rPr lang="pl-PL" sz="3500" dirty="0"/>
            </a:br>
            <a:r>
              <a:rPr lang="pl-PL" sz="3500" dirty="0"/>
              <a:t>i zawartej umowy po stronie przedsiębiorcy leży obowiązek informacyjny.</a:t>
            </a:r>
            <a:endParaRPr lang="en-US" sz="3500" dirty="0"/>
          </a:p>
        </p:txBody>
      </p:sp>
      <p:pic>
        <p:nvPicPr>
          <p:cNvPr id="10" name="Symbol zastępczy obrazu 9">
            <a:extLst>
              <a:ext uri="{FF2B5EF4-FFF2-40B4-BE49-F238E27FC236}">
                <a16:creationId xmlns:a16="http://schemas.microsoft.com/office/drawing/2014/main" id="{A96B9330-14C0-31C4-0B47-6BBEA497D5F6}"/>
              </a:ext>
            </a:extLst>
          </p:cNvPr>
          <p:cNvPicPr>
            <a:picLocks noGrp="1" noChangeAspect="1"/>
          </p:cNvPicPr>
          <p:nvPr>
            <p:ph idx="1"/>
          </p:nvPr>
        </p:nvPicPr>
        <p:blipFill rotWithShape="1">
          <a:blip r:embed="rId2"/>
          <a:srcRect t="15980" b="15980"/>
          <a:stretch/>
        </p:blipFill>
        <p:spPr>
          <a:xfrm>
            <a:off x="1066800" y="2103120"/>
            <a:ext cx="10058400" cy="3849624"/>
          </a:xfrm>
          <a:noFill/>
        </p:spPr>
      </p:pic>
    </p:spTree>
    <p:extLst>
      <p:ext uri="{BB962C8B-B14F-4D97-AF65-F5344CB8AC3E}">
        <p14:creationId xmlns:p14="http://schemas.microsoft.com/office/powerpoint/2010/main" val="2189705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13003A-2DA8-BB31-004F-AC02655A07E5}"/>
              </a:ext>
            </a:extLst>
          </p:cNvPr>
          <p:cNvSpPr>
            <a:spLocks noGrp="1"/>
          </p:cNvSpPr>
          <p:nvPr>
            <p:ph type="title"/>
          </p:nvPr>
        </p:nvSpPr>
        <p:spPr>
          <a:xfrm>
            <a:off x="568960" y="642594"/>
            <a:ext cx="11043920" cy="1371600"/>
          </a:xfrm>
        </p:spPr>
        <p:txBody>
          <a:bodyPr>
            <a:normAutofit fontScale="90000"/>
          </a:bodyPr>
          <a:lstStyle/>
          <a:p>
            <a:pPr algn="ctr"/>
            <a:r>
              <a:rPr lang="pl-PL" b="1" dirty="0"/>
              <a:t>Ogólne obowiązki informacyjne sprzedawcy przy sprzedaży wynikające z art. 546(1) k.c.</a:t>
            </a:r>
          </a:p>
        </p:txBody>
      </p:sp>
      <p:sp>
        <p:nvSpPr>
          <p:cNvPr id="3" name="Symbol zastępczy zawartości 2">
            <a:extLst>
              <a:ext uri="{FF2B5EF4-FFF2-40B4-BE49-F238E27FC236}">
                <a16:creationId xmlns:a16="http://schemas.microsoft.com/office/drawing/2014/main" id="{1A149DFE-9002-0B7C-7159-B8B1122E2095}"/>
              </a:ext>
            </a:extLst>
          </p:cNvPr>
          <p:cNvSpPr>
            <a:spLocks noGrp="1"/>
          </p:cNvSpPr>
          <p:nvPr>
            <p:ph idx="1"/>
          </p:nvPr>
        </p:nvSpPr>
        <p:spPr>
          <a:xfrm>
            <a:off x="1066800" y="2235200"/>
            <a:ext cx="10058400" cy="3980206"/>
          </a:xfrm>
        </p:spPr>
        <p:txBody>
          <a:bodyPr>
            <a:normAutofit fontScale="92500" lnSpcReduction="20000"/>
          </a:bodyPr>
          <a:lstStyle/>
          <a:p>
            <a:pPr marL="0" indent="0" algn="ctr">
              <a:buNone/>
            </a:pPr>
            <a:r>
              <a:rPr lang="pl-PL" sz="2400" b="1" dirty="0"/>
              <a:t>§ 1</a:t>
            </a:r>
          </a:p>
          <a:p>
            <a:pPr marL="0" indent="0" algn="just">
              <a:buNone/>
            </a:pPr>
            <a:r>
              <a:rPr lang="pl-PL" sz="2400" dirty="0"/>
              <a:t>Jeżeli kupującym jest konsument, sprzedawca jest obowiązany udzielić mu przed zawarciem umowy jasnych, zrozumiałych i niewprowadzających w błąd informacji w języku polskim, wystarczających do prawidłowego i pełnego korzystania z rzeczy sprzedanej. </a:t>
            </a:r>
          </a:p>
          <a:p>
            <a:pPr marL="0" indent="0" algn="just">
              <a:buNone/>
            </a:pPr>
            <a:r>
              <a:rPr lang="pl-PL" sz="2400" dirty="0"/>
              <a:t>W szczególności należy podać: </a:t>
            </a:r>
          </a:p>
          <a:p>
            <a:pPr algn="just"/>
            <a:r>
              <a:rPr lang="pl-PL" sz="2400" dirty="0"/>
              <a:t>rodzaj rzeczy,</a:t>
            </a:r>
          </a:p>
          <a:p>
            <a:pPr algn="just"/>
            <a:r>
              <a:rPr lang="pl-PL" sz="2400" dirty="0"/>
              <a:t>określenie jej producenta lub importera,</a:t>
            </a:r>
          </a:p>
          <a:p>
            <a:pPr algn="just"/>
            <a:r>
              <a:rPr lang="pl-PL" sz="2400" dirty="0"/>
              <a:t>znak bezpieczeństwa i znak zgodności,</a:t>
            </a:r>
          </a:p>
          <a:p>
            <a:pPr algn="just"/>
            <a:r>
              <a:rPr lang="pl-PL" sz="2400" dirty="0"/>
              <a:t>informacje o dopuszczeniu do obrotu w Rzeczypospolitej Polskiej,</a:t>
            </a:r>
          </a:p>
          <a:p>
            <a:pPr algn="just"/>
            <a:r>
              <a:rPr lang="pl-PL" sz="2400" dirty="0"/>
              <a:t>stosownie do rodzaju rzeczy, określenie jego energochłonności,</a:t>
            </a:r>
          </a:p>
          <a:p>
            <a:pPr algn="just"/>
            <a:r>
              <a:rPr lang="pl-PL" sz="2400" dirty="0"/>
              <a:t>także inne dane wskazane w odrębnych przepisach.</a:t>
            </a:r>
          </a:p>
          <a:p>
            <a:pPr algn="just"/>
            <a:endParaRPr lang="pl-PL" sz="2000" dirty="0"/>
          </a:p>
          <a:p>
            <a:pPr algn="just"/>
            <a:endParaRPr lang="pl-PL" dirty="0"/>
          </a:p>
        </p:txBody>
      </p:sp>
    </p:spTree>
    <p:extLst>
      <p:ext uri="{BB962C8B-B14F-4D97-AF65-F5344CB8AC3E}">
        <p14:creationId xmlns:p14="http://schemas.microsoft.com/office/powerpoint/2010/main" val="24270039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p:nvPr/>
        </p:nvSpPr>
        <p:spPr bwMode="white">
          <a:xfrm>
            <a:off x="2094" y="-5005"/>
            <a:ext cx="12192000" cy="685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ytuł 2">
            <a:extLst>
              <a:ext uri="{FF2B5EF4-FFF2-40B4-BE49-F238E27FC236}">
                <a16:creationId xmlns:a16="http://schemas.microsoft.com/office/drawing/2014/main" id="{FFC97426-E81F-47C1-9139-2C4272C52E06}"/>
              </a:ext>
            </a:extLst>
          </p:cNvPr>
          <p:cNvSpPr>
            <a:spLocks noGrp="1"/>
          </p:cNvSpPr>
          <p:nvPr/>
        </p:nvSpPr>
        <p:spPr>
          <a:xfrm>
            <a:off x="651318" y="640887"/>
            <a:ext cx="3650279" cy="1259894"/>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b="0" kern="1200" cap="none">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3200" b="1" dirty="0"/>
              <a:t>Dlaczego znajomość praw konsumenckich jest ważna?</a:t>
            </a:r>
          </a:p>
        </p:txBody>
      </p:sp>
      <p:sp>
        <p:nvSpPr>
          <p:cNvPr id="9" name="Symbol zastępczy zawartości 3">
            <a:extLst>
              <a:ext uri="{FF2B5EF4-FFF2-40B4-BE49-F238E27FC236}">
                <a16:creationId xmlns:a16="http://schemas.microsoft.com/office/drawing/2014/main" id="{A2747966-8932-44CC-884B-033612D064E1}"/>
              </a:ext>
            </a:extLst>
          </p:cNvPr>
          <p:cNvSpPr>
            <a:spLocks noGrp="1"/>
          </p:cNvSpPr>
          <p:nvPr/>
        </p:nvSpPr>
        <p:spPr>
          <a:xfrm>
            <a:off x="660775" y="1999010"/>
            <a:ext cx="4075176" cy="4828888"/>
          </a:xfrm>
          <a:prstGeom prst="rect">
            <a:avLst/>
          </a:prstGeom>
        </p:spPr>
        <p:txBody>
          <a:bodyPr vert="horz" lIns="91440" tIns="45720" rIns="91440" bIns="45720" rtlCol="0" anchor="ctr">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marL="342900" indent="-342900">
              <a:buClrTx/>
              <a:buFont typeface="Arial" panose="020B0604020202020204" pitchFamily="34" charset="0"/>
              <a:buChar char="•"/>
            </a:pPr>
            <a:r>
              <a:rPr lang="en-US" sz="2200" dirty="0">
                <a:solidFill>
                  <a:schemeClr val="tx1">
                    <a:lumMod val="75000"/>
                    <a:lumOff val="25000"/>
                  </a:schemeClr>
                </a:solidFill>
              </a:rPr>
              <a:t>Znajomość praw konsumenckich pomaga </a:t>
            </a:r>
            <a:br>
              <a:rPr lang="pl-PL" sz="2200" dirty="0">
                <a:solidFill>
                  <a:schemeClr val="tx1">
                    <a:lumMod val="75000"/>
                    <a:lumOff val="25000"/>
                  </a:schemeClr>
                </a:solidFill>
              </a:rPr>
            </a:br>
            <a:r>
              <a:rPr lang="en-US" sz="2200" dirty="0">
                <a:solidFill>
                  <a:schemeClr val="tx1">
                    <a:lumMod val="75000"/>
                    <a:lumOff val="25000"/>
                  </a:schemeClr>
                </a:solidFill>
              </a:rPr>
              <a:t>w podejmowaniu świadomych decyzji zakupowych, ułatwia działanie w razie zauważenia wady towaru bądź zaistnienia innego sporu ze sprzedawcą.</a:t>
            </a:r>
          </a:p>
        </p:txBody>
      </p:sp>
      <p:pic>
        <p:nvPicPr>
          <p:cNvPr id="10" name="Picture 2" descr="Konsument - definicja, zachowania, cele - Przedsiębiorczość">
            <a:extLst>
              <a:ext uri="{FF2B5EF4-FFF2-40B4-BE49-F238E27FC236}">
                <a16:creationId xmlns:a16="http://schemas.microsoft.com/office/drawing/2014/main" id="{037FFD0F-C012-442A-B539-0C16EEB673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7259" y="1054571"/>
            <a:ext cx="6083109" cy="404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398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52A2D5F-514C-28BB-1E85-657670580B9C}"/>
              </a:ext>
            </a:extLst>
          </p:cNvPr>
          <p:cNvSpPr txBox="1"/>
          <p:nvPr/>
        </p:nvSpPr>
        <p:spPr>
          <a:xfrm>
            <a:off x="538480" y="670560"/>
            <a:ext cx="11094720" cy="5863144"/>
          </a:xfrm>
          <a:prstGeom prst="rect">
            <a:avLst/>
          </a:prstGeom>
          <a:noFill/>
        </p:spPr>
        <p:txBody>
          <a:bodyPr wrap="square" rtlCol="0">
            <a:spAutoFit/>
          </a:bodyPr>
          <a:lstStyle/>
          <a:p>
            <a:pPr algn="ctr"/>
            <a:r>
              <a:rPr lang="pl-PL" sz="3500" b="1" dirty="0"/>
              <a:t>§ 2</a:t>
            </a:r>
          </a:p>
          <a:p>
            <a:pPr marL="457200" indent="-457200" algn="ctr">
              <a:buFont typeface="Wingdings" panose="05000000000000000000" pitchFamily="2" charset="2"/>
              <a:buChar char="§"/>
            </a:pPr>
            <a:r>
              <a:rPr lang="pl-PL" sz="3500" dirty="0"/>
              <a:t>Jeżeli rzecz jest sprzedawana w opakowaniu jednostkowym lub w zestawie, informacje, o których mowa w paragrafie poprzednim, powinny znajdować się na rzeczy sprzedanej lub być z nią trwale połączone. </a:t>
            </a:r>
          </a:p>
          <a:p>
            <a:pPr algn="ctr"/>
            <a:endParaRPr lang="pl-PL" sz="3500" dirty="0"/>
          </a:p>
          <a:p>
            <a:pPr marL="457200" indent="-457200" algn="ctr">
              <a:buFont typeface="Wingdings" panose="05000000000000000000" pitchFamily="2" charset="2"/>
              <a:buChar char="§"/>
            </a:pPr>
            <a:r>
              <a:rPr lang="pl-PL" sz="3500" dirty="0"/>
              <a:t>W pozostałych przypadkach sprzedawca jest obowiązany umieścić w miejscu sprzedaży informację, która </a:t>
            </a:r>
            <a:r>
              <a:rPr lang="pl-PL" sz="3500" u="sng" dirty="0"/>
              <a:t>może być ograniczona do rodzaju rzeczy, jej głównej cechy użytkowej oraz wskazania producenta lub importera rzeczy</a:t>
            </a:r>
            <a:r>
              <a:rPr lang="pl-PL" sz="3500" dirty="0"/>
              <a:t>.</a:t>
            </a:r>
          </a:p>
          <a:p>
            <a:pPr algn="ctr"/>
            <a:endParaRPr lang="pl-PL" sz="2500" b="1" dirty="0"/>
          </a:p>
        </p:txBody>
      </p:sp>
    </p:spTree>
    <p:extLst>
      <p:ext uri="{BB962C8B-B14F-4D97-AF65-F5344CB8AC3E}">
        <p14:creationId xmlns:p14="http://schemas.microsoft.com/office/powerpoint/2010/main" val="42044259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1BCCBF78-CCE2-E63E-4A5D-801835008174}"/>
              </a:ext>
            </a:extLst>
          </p:cNvPr>
          <p:cNvSpPr txBox="1"/>
          <p:nvPr/>
        </p:nvSpPr>
        <p:spPr>
          <a:xfrm>
            <a:off x="487680" y="589280"/>
            <a:ext cx="11104880" cy="6247864"/>
          </a:xfrm>
          <a:prstGeom prst="rect">
            <a:avLst/>
          </a:prstGeom>
          <a:noFill/>
        </p:spPr>
        <p:txBody>
          <a:bodyPr wrap="square" rtlCol="0">
            <a:spAutoFit/>
          </a:bodyPr>
          <a:lstStyle/>
          <a:p>
            <a:pPr algn="ctr"/>
            <a:r>
              <a:rPr lang="pl-PL" sz="2600" b="1" dirty="0"/>
              <a:t>§ 3</a:t>
            </a:r>
          </a:p>
          <a:p>
            <a:pPr algn="ctr"/>
            <a:r>
              <a:rPr lang="pl-PL" sz="2600" dirty="0"/>
              <a:t>Sprzedawca jest obowiązany zapewnić w miejscu sprzedaży odpowiednie warunki techniczno-organizacyjne umożliwiające dokonanie wyboru rzeczy sprzedanej </a:t>
            </a:r>
            <a:br>
              <a:rPr lang="pl-PL" sz="2600" dirty="0"/>
            </a:br>
            <a:r>
              <a:rPr lang="pl-PL" sz="2600" dirty="0"/>
              <a:t>i sprawdzenie jej jakości, kompletności oraz funkcjonowania głównych mechanizmów i podstawowych podzespołów.</a:t>
            </a:r>
          </a:p>
          <a:p>
            <a:pPr algn="ctr"/>
            <a:endParaRPr lang="pl-PL" sz="2600" dirty="0"/>
          </a:p>
          <a:p>
            <a:pPr algn="ctr"/>
            <a:r>
              <a:rPr lang="pl-PL" sz="2600" b="1" dirty="0"/>
              <a:t>§ 4</a:t>
            </a:r>
          </a:p>
          <a:p>
            <a:pPr algn="ctr"/>
            <a:r>
              <a:rPr lang="pl-PL" sz="2600" b="1" dirty="0"/>
              <a:t>Na żądanie kupującego sprzedawca jest obowiązany wyjaśnić znaczenie poszczególnych postanowień umowy.</a:t>
            </a:r>
          </a:p>
          <a:p>
            <a:pPr algn="ctr"/>
            <a:endParaRPr lang="pl-PL" sz="2600" dirty="0"/>
          </a:p>
          <a:p>
            <a:pPr algn="ctr"/>
            <a:r>
              <a:rPr lang="pl-PL" sz="2600" b="1" dirty="0"/>
              <a:t>§ 5</a:t>
            </a:r>
          </a:p>
          <a:p>
            <a:pPr algn="ctr"/>
            <a:r>
              <a:rPr lang="pl-PL" sz="2600" dirty="0"/>
              <a:t>Sprzedawca jest obowiązany wydać kupującemu wraz z rzeczą sprzedaną wszystkie elementy jej wyposażenia oraz sporządzone w języku polskim instrukcje obsługi, konserwacji i inne dokumenty wymagane przez odrębne przepisy.</a:t>
            </a:r>
          </a:p>
          <a:p>
            <a:pPr algn="ctr"/>
            <a:endParaRPr lang="pl-PL" dirty="0"/>
          </a:p>
          <a:p>
            <a:pPr algn="ctr"/>
            <a:endParaRPr lang="pl-PL" dirty="0"/>
          </a:p>
        </p:txBody>
      </p:sp>
    </p:spTree>
    <p:extLst>
      <p:ext uri="{BB962C8B-B14F-4D97-AF65-F5344CB8AC3E}">
        <p14:creationId xmlns:p14="http://schemas.microsoft.com/office/powerpoint/2010/main" val="593041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5D64FB-91AA-848F-E8CC-26A1ED772B42}"/>
              </a:ext>
            </a:extLst>
          </p:cNvPr>
          <p:cNvSpPr>
            <a:spLocks noGrp="1"/>
          </p:cNvSpPr>
          <p:nvPr>
            <p:ph type="title"/>
          </p:nvPr>
        </p:nvSpPr>
        <p:spPr>
          <a:xfrm>
            <a:off x="1066800" y="286994"/>
            <a:ext cx="10058400" cy="1371600"/>
          </a:xfrm>
        </p:spPr>
        <p:txBody>
          <a:bodyPr>
            <a:normAutofit fontScale="90000"/>
          </a:bodyPr>
          <a:lstStyle/>
          <a:p>
            <a:pPr algn="ctr"/>
            <a:r>
              <a:rPr lang="pl-PL" sz="3500" b="1" dirty="0"/>
              <a:t>Obowiązek informacyjny przedsiębiorcy w przypadku zawierania umowy w lokalu przedsiębiorstwa (art. 8 </a:t>
            </a:r>
            <a:r>
              <a:rPr lang="pl-PL" sz="3500" b="1" dirty="0" err="1"/>
              <a:t>p.k</a:t>
            </a:r>
            <a:r>
              <a:rPr lang="pl-PL" sz="3500" b="1" dirty="0"/>
              <a:t>.)</a:t>
            </a:r>
          </a:p>
        </p:txBody>
      </p:sp>
      <p:sp>
        <p:nvSpPr>
          <p:cNvPr id="3" name="Symbol zastępczy zawartości 2">
            <a:extLst>
              <a:ext uri="{FF2B5EF4-FFF2-40B4-BE49-F238E27FC236}">
                <a16:creationId xmlns:a16="http://schemas.microsoft.com/office/drawing/2014/main" id="{15153875-04C9-5665-C0B5-5040D5068DF9}"/>
              </a:ext>
            </a:extLst>
          </p:cNvPr>
          <p:cNvSpPr>
            <a:spLocks noGrp="1"/>
          </p:cNvSpPr>
          <p:nvPr>
            <p:ph idx="1"/>
          </p:nvPr>
        </p:nvSpPr>
        <p:spPr>
          <a:xfrm>
            <a:off x="1066800" y="1849120"/>
            <a:ext cx="10058400" cy="3849624"/>
          </a:xfrm>
        </p:spPr>
        <p:txBody>
          <a:bodyPr>
            <a:noAutofit/>
          </a:bodyPr>
          <a:lstStyle/>
          <a:p>
            <a:pPr marL="0" indent="0">
              <a:buNone/>
            </a:pPr>
            <a:r>
              <a:rPr lang="pl-PL" sz="2100" b="1" u="sng" dirty="0"/>
              <a:t>Najpóźniej w chwili wyrażenia przez konsumenta woli związania się umową </a:t>
            </a:r>
            <a:r>
              <a:rPr lang="pl-PL" sz="2100" b="1" dirty="0"/>
              <a:t>przedsiębiorca ma obowiązek poinformować konsumenta, </a:t>
            </a:r>
            <a:r>
              <a:rPr lang="pl-PL" sz="2100" b="1" u="sng" dirty="0"/>
              <a:t>o ile</a:t>
            </a:r>
            <a:r>
              <a:rPr lang="pl-PL" sz="2100" b="1" dirty="0"/>
              <a:t> informacje te nie wynikają już z okoliczności, w sposób jasny i zrozumiały o:</a:t>
            </a:r>
          </a:p>
          <a:p>
            <a:pPr marL="342900" indent="-342900">
              <a:buFont typeface="+mj-lt"/>
              <a:buAutoNum type="arabicPeriod"/>
            </a:pPr>
            <a:r>
              <a:rPr lang="pl-PL" sz="2100" dirty="0"/>
              <a:t>głównych cechach świadczenia, z uwzględnieniem przedmiotu świadczenia oraz sposobu porozumiewania się z konsumentem; </a:t>
            </a:r>
            <a:br>
              <a:rPr lang="pl-PL" sz="2100" dirty="0"/>
            </a:br>
            <a:br>
              <a:rPr lang="pl-PL" sz="2100" dirty="0"/>
            </a:br>
            <a:r>
              <a:rPr lang="pl-PL" sz="2100" b="1" dirty="0"/>
              <a:t>Przykład:</a:t>
            </a:r>
            <a:r>
              <a:rPr lang="pl-PL" sz="2100" dirty="0"/>
              <a:t> </a:t>
            </a:r>
            <a:r>
              <a:rPr lang="pl-PL" sz="2100" dirty="0">
                <a:solidFill>
                  <a:srgbClr val="FF0000"/>
                </a:solidFill>
              </a:rPr>
              <a:t>Gdy przedsiębiorca powiadomi konsumenta o głównych cechach określonego modelu telefonu komórkowego (np. ciężarze, rozmiarze wyświetlacza, pamięci, systemie operacyjnym), może on ocenić, czy cechy te – po zawarciu umowy sprzedaży – pozwalają na skorzystanie z telefonu stosownie do jego potrzeb.</a:t>
            </a:r>
          </a:p>
          <a:p>
            <a:pPr marL="342900" indent="-342900">
              <a:buFont typeface="+mj-lt"/>
              <a:buAutoNum type="arabicPeriod"/>
            </a:pPr>
            <a:r>
              <a:rPr lang="pl-PL" sz="2100" dirty="0"/>
              <a:t>swoich danych identyfikujących, w szczególności o firmie, organie, który zarejestrował działalność gospodarczą, i numerze, pod którym został zarejestrowany, adresie, pod którym prowadzi przedsiębiorstwo, i numerze telefonu przedsiębiorstwa;</a:t>
            </a:r>
          </a:p>
        </p:txBody>
      </p:sp>
    </p:spTree>
    <p:extLst>
      <p:ext uri="{BB962C8B-B14F-4D97-AF65-F5344CB8AC3E}">
        <p14:creationId xmlns:p14="http://schemas.microsoft.com/office/powerpoint/2010/main" val="29219151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5153875-04C9-5665-C0B5-5040D5068DF9}"/>
              </a:ext>
            </a:extLst>
          </p:cNvPr>
          <p:cNvSpPr>
            <a:spLocks noGrp="1"/>
          </p:cNvSpPr>
          <p:nvPr>
            <p:ph idx="1"/>
          </p:nvPr>
        </p:nvSpPr>
        <p:spPr>
          <a:xfrm>
            <a:off x="497840" y="650240"/>
            <a:ext cx="11216640" cy="5557520"/>
          </a:xfrm>
        </p:spPr>
        <p:txBody>
          <a:bodyPr>
            <a:noAutofit/>
          </a:bodyPr>
          <a:lstStyle/>
          <a:p>
            <a:pPr marL="0" indent="0">
              <a:buNone/>
            </a:pPr>
            <a:r>
              <a:rPr lang="pl-PL" sz="2200" b="1" u="sng" dirty="0"/>
              <a:t>Najpóźniej w chwili wyrażenia przez konsumenta woli związania się umową </a:t>
            </a:r>
            <a:r>
              <a:rPr lang="pl-PL" sz="2200" b="1" dirty="0"/>
              <a:t>przedsiębiorca ma obowiązek poinformować konsumenta, </a:t>
            </a:r>
            <a:r>
              <a:rPr lang="pl-PL" sz="2200" b="1" u="sng" dirty="0"/>
              <a:t>o ile</a:t>
            </a:r>
            <a:r>
              <a:rPr lang="pl-PL" sz="2200" b="1" dirty="0"/>
              <a:t> informacje te nie wynikają już </a:t>
            </a:r>
            <a:br>
              <a:rPr lang="pl-PL" sz="2200" b="1" dirty="0"/>
            </a:br>
            <a:r>
              <a:rPr lang="pl-PL" sz="2200" b="1" dirty="0"/>
              <a:t>z okoliczności, w sposób jasny i zrozumiały o:</a:t>
            </a:r>
          </a:p>
          <a:p>
            <a:pPr marL="457200" indent="-457200">
              <a:buFont typeface="+mj-lt"/>
              <a:buAutoNum type="arabicPeriod" startAt="3"/>
            </a:pPr>
            <a:r>
              <a:rPr lang="pl-PL" sz="2200" dirty="0"/>
              <a:t>łącznej cenie lub wynagrodzeniu za świadczenie wraz z podatkami, a gdy charakter przedmiotu świadczenia nie pozwala, rozsądnie oceniając, na wcześniejsze obliczenie ich wysokości - sposobie, w jaki będą one obliczane, a także opłatach za dostarczenie, usługi pocztowe oraz jakichkolwiek innych kosztach, a gdy nie można ustalić wysokości tych opłat - o obowiązku ich uiszczenia; w razie zawarcia umowy na czas nieoznaczony lub umowy obejmującej prenumeratę przedsiębiorca ma obowiązek podania łącznej ceny lub wynagrodzenia obejmującego wszystkie płatności za okres rozliczeniowy, a także wszystkich kosztów, które konsument jest zobowiązany ponieść;</a:t>
            </a:r>
          </a:p>
          <a:p>
            <a:pPr marL="457200" indent="-457200">
              <a:buFont typeface="+mj-lt"/>
              <a:buAutoNum type="arabicPeriod" startAt="3"/>
            </a:pPr>
            <a:r>
              <a:rPr lang="pl-PL" sz="2200" dirty="0"/>
              <a:t>sposobie i terminie spełnienia świadczenia przez przedsiębiorcę oraz stosowanej przez przedsiębiorcę procedurze rozpatrywania reklamacji;</a:t>
            </a:r>
          </a:p>
          <a:p>
            <a:pPr marL="457200" indent="-457200">
              <a:buFont typeface="+mj-lt"/>
              <a:buAutoNum type="arabicPeriod" startAt="3"/>
            </a:pPr>
            <a:r>
              <a:rPr lang="pl-PL" sz="2200" dirty="0"/>
              <a:t>przewidzianej przez prawo odpowiedzialności przedsiębiorcy za zgodność świadczenia z umową;</a:t>
            </a:r>
          </a:p>
          <a:p>
            <a:pPr marL="457200" indent="-457200">
              <a:buFont typeface="+mj-lt"/>
              <a:buAutoNum type="arabicPeriod" startAt="3"/>
            </a:pPr>
            <a:r>
              <a:rPr lang="pl-PL" sz="2200" dirty="0"/>
              <a:t>treści usług posprzedażnych i gwarancji;</a:t>
            </a:r>
          </a:p>
        </p:txBody>
      </p:sp>
    </p:spTree>
    <p:extLst>
      <p:ext uri="{BB962C8B-B14F-4D97-AF65-F5344CB8AC3E}">
        <p14:creationId xmlns:p14="http://schemas.microsoft.com/office/powerpoint/2010/main" val="21725351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5153875-04C9-5665-C0B5-5040D5068DF9}"/>
              </a:ext>
            </a:extLst>
          </p:cNvPr>
          <p:cNvSpPr>
            <a:spLocks noGrp="1"/>
          </p:cNvSpPr>
          <p:nvPr>
            <p:ph idx="1"/>
          </p:nvPr>
        </p:nvSpPr>
        <p:spPr>
          <a:xfrm>
            <a:off x="426720" y="467360"/>
            <a:ext cx="11379200" cy="5943600"/>
          </a:xfrm>
        </p:spPr>
        <p:txBody>
          <a:bodyPr>
            <a:normAutofit lnSpcReduction="10000"/>
          </a:bodyPr>
          <a:lstStyle/>
          <a:p>
            <a:pPr marL="0" indent="0">
              <a:buNone/>
            </a:pPr>
            <a:r>
              <a:rPr lang="pl-PL" sz="2000" b="1" u="sng" dirty="0"/>
              <a:t>Najpóźniej w chwili wyrażenia przez konsumenta woli związania się umową </a:t>
            </a:r>
            <a:r>
              <a:rPr lang="pl-PL" sz="2000" b="1" dirty="0"/>
              <a:t>przedsiębiorca ma obowiązek poinformować konsumenta, </a:t>
            </a:r>
            <a:r>
              <a:rPr lang="pl-PL" sz="2000" b="1" u="sng" dirty="0"/>
              <a:t>o ile</a:t>
            </a:r>
            <a:r>
              <a:rPr lang="pl-PL" sz="2000" b="1" dirty="0"/>
              <a:t> informacje te nie wynikają już z okoliczności, w sposób jasny i zrozumiały o:</a:t>
            </a:r>
          </a:p>
          <a:p>
            <a:pPr marL="457200" indent="-457200">
              <a:buFont typeface="+mj-lt"/>
              <a:buAutoNum type="arabicPeriod" startAt="7"/>
            </a:pPr>
            <a:r>
              <a:rPr lang="pl-PL" sz="2000" dirty="0"/>
              <a:t>czasie trwania umowy lub - gdy umowa zawarta jest na czas nieoznaczony lub ma ulegać automatycznemu przedłużeniu - o sposobie i przesłankach wypowiedzenia umowy;</a:t>
            </a:r>
          </a:p>
          <a:p>
            <a:pPr marL="457200" indent="-457200">
              <a:buFont typeface="+mj-lt"/>
              <a:buAutoNum type="arabicPeriod" startAt="7"/>
            </a:pPr>
            <a:r>
              <a:rPr lang="pl-PL" sz="2000" dirty="0"/>
              <a:t>funkcjonalności towarów z elementami cyfrowymi, treści cyfrowych lub usług cyfrowych oraz mających zastosowanie technicznych środkach ich ochrony;</a:t>
            </a:r>
            <a:br>
              <a:rPr lang="pl-PL" sz="2000" dirty="0"/>
            </a:br>
            <a:br>
              <a:rPr lang="pl-PL" sz="2000" dirty="0"/>
            </a:br>
            <a:r>
              <a:rPr lang="pl-PL" sz="2000" b="1" dirty="0"/>
              <a:t>Przykład: </a:t>
            </a:r>
            <a:r>
              <a:rPr lang="pl-PL" sz="2000" dirty="0">
                <a:solidFill>
                  <a:srgbClr val="FF0000"/>
                </a:solidFill>
              </a:rPr>
              <a:t>Przedsiębiorca zawiera z konsumentem umowę, na podstawie której dostarczy mu określone oprogramowanie. Na etapie przedkontraktowym przedsiębiorca powinien poinformować konsumenta m.in. o funkcjach użytkowych tego oprogramowania, ograniczeniach technicznych w korzystaniu z niego, konieczności zapewnienia łącza internetowego o określonych parametrach.</a:t>
            </a:r>
          </a:p>
          <a:p>
            <a:pPr marL="457200" indent="-457200">
              <a:buFont typeface="+mj-lt"/>
              <a:buAutoNum type="arabicPeriod" startAt="7"/>
            </a:pPr>
            <a:r>
              <a:rPr lang="pl-PL" sz="2000" dirty="0"/>
              <a:t>mających znaczenie kompatybilności i interoperacyjności towarów z elementami cyfrowymi, treści cyfrowych lub usług cyfrowych.</a:t>
            </a:r>
            <a:br>
              <a:rPr lang="pl-PL" sz="2000" dirty="0"/>
            </a:br>
            <a:br>
              <a:rPr lang="pl-PL" sz="2000" dirty="0"/>
            </a:br>
            <a:r>
              <a:rPr lang="pl-PL" sz="2000" b="1" dirty="0"/>
              <a:t>Przykład:</a:t>
            </a:r>
            <a:r>
              <a:rPr lang="pl-PL" sz="2000" dirty="0"/>
              <a:t> </a:t>
            </a:r>
            <a:r>
              <a:rPr lang="pl-PL" sz="2000" dirty="0">
                <a:solidFill>
                  <a:srgbClr val="FF0000"/>
                </a:solidFill>
              </a:rPr>
              <a:t>Na podstawie umowy przedsiębiorca ma dostarczyć konsumentowi aplikację do jego komputera. Przedsiębiorca powinien – stosownie do okoliczności – udzielić konsumentowi informacji m.in. co do typów komputerów, na których może działać ta aplikacja, wymaganej ilości wolnej pamięci, rozdzielczości ekranu, częstotliwości taktowania procesora, parametrach karty graficznej.</a:t>
            </a:r>
          </a:p>
        </p:txBody>
      </p:sp>
    </p:spTree>
    <p:extLst>
      <p:ext uri="{BB962C8B-B14F-4D97-AF65-F5344CB8AC3E}">
        <p14:creationId xmlns:p14="http://schemas.microsoft.com/office/powerpoint/2010/main" val="369653253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154709-03A6-A080-76DF-ED02EBC7DFAF}"/>
              </a:ext>
            </a:extLst>
          </p:cNvPr>
          <p:cNvSpPr>
            <a:spLocks noGrp="1"/>
          </p:cNvSpPr>
          <p:nvPr>
            <p:ph type="title"/>
          </p:nvPr>
        </p:nvSpPr>
        <p:spPr>
          <a:xfrm>
            <a:off x="4453758" y="352520"/>
            <a:ext cx="3210911" cy="810286"/>
          </a:xfrm>
        </p:spPr>
        <p:txBody>
          <a:bodyPr>
            <a:normAutofit/>
          </a:bodyPr>
          <a:lstStyle/>
          <a:p>
            <a:r>
              <a:rPr lang="pl-PL" sz="3200" dirty="0"/>
              <a:t>Należy pamiętać!</a:t>
            </a:r>
            <a:endParaRPr lang="en-US" sz="3200" dirty="0"/>
          </a:p>
        </p:txBody>
      </p:sp>
      <p:sp>
        <p:nvSpPr>
          <p:cNvPr id="3" name="pole tekstowe 2">
            <a:extLst>
              <a:ext uri="{FF2B5EF4-FFF2-40B4-BE49-F238E27FC236}">
                <a16:creationId xmlns:a16="http://schemas.microsoft.com/office/drawing/2014/main" id="{084A954B-36A0-A4F9-EE72-61269C19A8FA}"/>
              </a:ext>
            </a:extLst>
          </p:cNvPr>
          <p:cNvSpPr txBox="1"/>
          <p:nvPr/>
        </p:nvSpPr>
        <p:spPr>
          <a:xfrm>
            <a:off x="809297" y="1307680"/>
            <a:ext cx="11088414" cy="430887"/>
          </a:xfrm>
          <a:prstGeom prst="rect">
            <a:avLst/>
          </a:prstGeom>
          <a:noFill/>
        </p:spPr>
        <p:txBody>
          <a:bodyPr wrap="square" rtlCol="0">
            <a:spAutoFit/>
          </a:bodyPr>
          <a:lstStyle/>
          <a:p>
            <a:r>
              <a:rPr lang="pl-PL" sz="2200" b="1" dirty="0"/>
              <a:t>Obowiązek informacyjny nie występuje w przypadku drobnych umów życia codziennego!</a:t>
            </a:r>
          </a:p>
        </p:txBody>
      </p:sp>
      <p:sp>
        <p:nvSpPr>
          <p:cNvPr id="5" name="pole tekstowe 4">
            <a:extLst>
              <a:ext uri="{FF2B5EF4-FFF2-40B4-BE49-F238E27FC236}">
                <a16:creationId xmlns:a16="http://schemas.microsoft.com/office/drawing/2014/main" id="{3DDF3C91-51AB-25D2-CBC4-112376B074C7}"/>
              </a:ext>
            </a:extLst>
          </p:cNvPr>
          <p:cNvSpPr txBox="1"/>
          <p:nvPr/>
        </p:nvSpPr>
        <p:spPr>
          <a:xfrm>
            <a:off x="430924" y="2568378"/>
            <a:ext cx="6390290" cy="2292935"/>
          </a:xfrm>
          <a:prstGeom prst="rect">
            <a:avLst/>
          </a:prstGeom>
          <a:noFill/>
        </p:spPr>
        <p:txBody>
          <a:bodyPr wrap="square" rtlCol="0">
            <a:spAutoFit/>
          </a:bodyPr>
          <a:lstStyle/>
          <a:p>
            <a:pPr algn="ctr"/>
            <a:r>
              <a:rPr lang="pl-PL" sz="3500" b="1" dirty="0"/>
              <a:t>Art. 9 </a:t>
            </a:r>
            <a:r>
              <a:rPr lang="pl-PL" sz="3500" b="1" dirty="0" err="1"/>
              <a:t>p.k</a:t>
            </a:r>
            <a:r>
              <a:rPr lang="pl-PL" sz="3500" b="1" dirty="0"/>
              <a:t>.</a:t>
            </a:r>
          </a:p>
          <a:p>
            <a:pPr algn="ctr"/>
            <a:endParaRPr lang="pl-PL" dirty="0"/>
          </a:p>
          <a:p>
            <a:pPr algn="ctr"/>
            <a:r>
              <a:rPr lang="pl-PL" sz="3000" dirty="0"/>
              <a:t>Do drobnych umów życia codziennego wykonywanych natychmiast po ich zawarciu przepisu art. 8 nie stosuje się.</a:t>
            </a:r>
          </a:p>
        </p:txBody>
      </p:sp>
      <p:pic>
        <p:nvPicPr>
          <p:cNvPr id="8" name="Obraz 7">
            <a:extLst>
              <a:ext uri="{FF2B5EF4-FFF2-40B4-BE49-F238E27FC236}">
                <a16:creationId xmlns:a16="http://schemas.microsoft.com/office/drawing/2014/main" id="{F7D91FF8-9225-3CFA-5A6A-E34C4AC9451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60276" y="1083484"/>
            <a:ext cx="7903780" cy="5927835"/>
          </a:xfrm>
          <a:prstGeom prst="rect">
            <a:avLst/>
          </a:prstGeom>
        </p:spPr>
      </p:pic>
    </p:spTree>
    <p:extLst>
      <p:ext uri="{BB962C8B-B14F-4D97-AF65-F5344CB8AC3E}">
        <p14:creationId xmlns:p14="http://schemas.microsoft.com/office/powerpoint/2010/main" val="14775388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5D64FB-91AA-848F-E8CC-26A1ED772B42}"/>
              </a:ext>
            </a:extLst>
          </p:cNvPr>
          <p:cNvSpPr>
            <a:spLocks noGrp="1"/>
          </p:cNvSpPr>
          <p:nvPr>
            <p:ph type="title"/>
          </p:nvPr>
        </p:nvSpPr>
        <p:spPr>
          <a:xfrm>
            <a:off x="589280" y="408914"/>
            <a:ext cx="11145520" cy="1371600"/>
          </a:xfrm>
        </p:spPr>
        <p:txBody>
          <a:bodyPr>
            <a:normAutofit fontScale="90000"/>
          </a:bodyPr>
          <a:lstStyle/>
          <a:p>
            <a:pPr algn="ctr"/>
            <a:r>
              <a:rPr lang="pl-PL" sz="3500" b="1" dirty="0"/>
              <a:t>Obowiązek informacyjny przedsiębiorcy w przypadku zawierania umowy poza lokalem przedsiębiorstwa lub na odległość (art. 12 </a:t>
            </a:r>
            <a:r>
              <a:rPr lang="pl-PL" sz="3500" b="1" dirty="0" err="1"/>
              <a:t>p.k</a:t>
            </a:r>
            <a:r>
              <a:rPr lang="pl-PL" sz="3500" b="1" dirty="0"/>
              <a:t>.)</a:t>
            </a:r>
          </a:p>
        </p:txBody>
      </p:sp>
      <p:sp>
        <p:nvSpPr>
          <p:cNvPr id="3" name="Symbol zastępczy zawartości 2">
            <a:extLst>
              <a:ext uri="{FF2B5EF4-FFF2-40B4-BE49-F238E27FC236}">
                <a16:creationId xmlns:a16="http://schemas.microsoft.com/office/drawing/2014/main" id="{15153875-04C9-5665-C0B5-5040D5068DF9}"/>
              </a:ext>
            </a:extLst>
          </p:cNvPr>
          <p:cNvSpPr>
            <a:spLocks noGrp="1"/>
          </p:cNvSpPr>
          <p:nvPr>
            <p:ph idx="1"/>
          </p:nvPr>
        </p:nvSpPr>
        <p:spPr>
          <a:xfrm>
            <a:off x="436880" y="2029486"/>
            <a:ext cx="11297920" cy="4419600"/>
          </a:xfrm>
        </p:spPr>
        <p:txBody>
          <a:bodyPr>
            <a:noAutofit/>
          </a:bodyPr>
          <a:lstStyle/>
          <a:p>
            <a:pPr marL="0" indent="0">
              <a:buNone/>
            </a:pPr>
            <a:r>
              <a:rPr lang="pl-PL" sz="2000" b="1" u="sng" dirty="0"/>
              <a:t>Najpóźniej w chwili wyrażenia przez konsumenta woli związania się umową</a:t>
            </a:r>
            <a:r>
              <a:rPr lang="pl-PL" sz="2000" b="1" dirty="0"/>
              <a:t> na odległość lub poza lokalem przedsiębiorstwa przedsiębiorca ma obowiązek poinformować konsumenta w sposób jasny </a:t>
            </a:r>
            <a:br>
              <a:rPr lang="pl-PL" sz="2000" b="1" dirty="0"/>
            </a:br>
            <a:r>
              <a:rPr lang="pl-PL" sz="2000" b="1" dirty="0"/>
              <a:t>i zrozumiały o:</a:t>
            </a:r>
          </a:p>
          <a:p>
            <a:pPr marL="342900" indent="-342900">
              <a:buFont typeface="+mj-lt"/>
              <a:buAutoNum type="arabicPeriod"/>
            </a:pPr>
            <a:r>
              <a:rPr lang="pl-PL" sz="2000" dirty="0"/>
              <a:t>głównych cechach świadczenia, z uwzględnieniem przedmiotu świadczenia oraz sposobu porozumiewania się z konsumentem; </a:t>
            </a:r>
          </a:p>
          <a:p>
            <a:pPr marL="342900" indent="-342900">
              <a:buFont typeface="+mj-lt"/>
              <a:buAutoNum type="arabicPeriod"/>
            </a:pPr>
            <a:r>
              <a:rPr lang="pl-PL" sz="2000" dirty="0"/>
              <a:t>swoich danych identyfikujących, w szczególności o firmie, organie, który zarejestrował działalność gospodarczą, i numerze, pod którym został zarejestrowany;</a:t>
            </a:r>
          </a:p>
          <a:p>
            <a:pPr marL="342900" indent="-342900">
              <a:buFont typeface="+mj-lt"/>
              <a:buAutoNum type="arabicPeriod"/>
            </a:pPr>
            <a:r>
              <a:rPr lang="pl-PL" sz="2000" dirty="0"/>
              <a:t>adresie przedsiębiorstwa, adresie poczty elektronicznej oraz numerze telefonu, pod którymi konsument może szybko i efektywnie kontaktować się z przedsiębiorcą;</a:t>
            </a:r>
          </a:p>
          <a:p>
            <a:pPr marL="342900" indent="-342900">
              <a:buFont typeface="+mj-lt"/>
              <a:buAutoNum type="arabicPeriod"/>
            </a:pPr>
            <a:r>
              <a:rPr lang="pl-PL" sz="2000" dirty="0"/>
              <a:t>innym niż określony w pkt 3 środku komunikacji online, jeżeli taki środek przedsiębiorca dodatkowo udostępnia;</a:t>
            </a:r>
          </a:p>
          <a:p>
            <a:pPr marL="342900" indent="-342900">
              <a:buFont typeface="+mj-lt"/>
              <a:buAutoNum type="arabicPeriod"/>
            </a:pPr>
            <a:r>
              <a:rPr lang="pl-PL" sz="2000" dirty="0"/>
              <a:t>adresie, pod którym konsument może składać reklamacje, jeżeli jest inny niż adres, o którym mowa w pkt 3;</a:t>
            </a:r>
            <a:br>
              <a:rPr lang="pl-PL" sz="2000" dirty="0"/>
            </a:br>
            <a:br>
              <a:rPr lang="pl-PL" sz="2000" dirty="0"/>
            </a:br>
            <a:endParaRPr lang="pl-PL" sz="2000" dirty="0"/>
          </a:p>
        </p:txBody>
      </p:sp>
    </p:spTree>
    <p:extLst>
      <p:ext uri="{BB962C8B-B14F-4D97-AF65-F5344CB8AC3E}">
        <p14:creationId xmlns:p14="http://schemas.microsoft.com/office/powerpoint/2010/main" val="21799732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5DB3696-2644-23B6-2A9D-A42815B6AF47}"/>
              </a:ext>
            </a:extLst>
          </p:cNvPr>
          <p:cNvSpPr txBox="1"/>
          <p:nvPr/>
        </p:nvSpPr>
        <p:spPr>
          <a:xfrm>
            <a:off x="447040" y="605150"/>
            <a:ext cx="11297920" cy="5940088"/>
          </a:xfrm>
          <a:prstGeom prst="rect">
            <a:avLst/>
          </a:prstGeom>
          <a:noFill/>
        </p:spPr>
        <p:txBody>
          <a:bodyPr wrap="square" rtlCol="0">
            <a:spAutoFit/>
          </a:bodyPr>
          <a:lstStyle/>
          <a:p>
            <a:pPr marL="0" indent="0">
              <a:buNone/>
            </a:pPr>
            <a:r>
              <a:rPr lang="pl-PL" sz="1900" b="1" u="sng" dirty="0"/>
              <a:t>Najpóźniej w chwili wyrażenia przez konsumenta woli związania się umową</a:t>
            </a:r>
            <a:r>
              <a:rPr lang="pl-PL" sz="1900" b="1" dirty="0"/>
              <a:t> na odległość lub poza lokalem przedsiębiorstwa przedsiębiorca ma obowiązek poinformować konsumenta w sposób jasny i zrozumiały o:</a:t>
            </a:r>
          </a:p>
          <a:p>
            <a:pPr marL="342900" indent="-342900">
              <a:buFont typeface="+mj-lt"/>
              <a:buAutoNum type="arabicPeriod" startAt="6"/>
            </a:pPr>
            <a:endParaRPr lang="pl-PL" sz="1900" b="1" dirty="0"/>
          </a:p>
          <a:p>
            <a:pPr marL="342900" indent="-342900">
              <a:buFont typeface="+mj-lt"/>
              <a:buAutoNum type="arabicPeriod" startAt="6"/>
            </a:pPr>
            <a:r>
              <a:rPr lang="pl-PL" sz="1900" dirty="0"/>
              <a:t>łącznej cenie lub wynagrodzeniu za świadczenie wraz z podatkami, a gdy charakter przedmiotu świadczenia nie pozwala, rozsądnie oceniając, na wcześniejsze obliczenie ich wysokości - sposobie, w jaki będą one obliczane, </a:t>
            </a:r>
            <a:br>
              <a:rPr lang="pl-PL" sz="1900" dirty="0"/>
            </a:br>
            <a:r>
              <a:rPr lang="pl-PL" sz="1900" dirty="0"/>
              <a:t>a także opłatach za transport, dostarczenie, usługi pocztowe oraz innych kosztach, a gdy nie można ustalić wysokości tych opłat - o obowiązku ich uiszczenia; w razie zawarcia umowy na czas nieoznaczony lub umowy obejmującej prenumeratę przedsiębiorca ma obowiązek podania łącznej ceny lub wynagrodzenia obejmującego wszystkie płatności za okres rozliczeniowy, a gdy umowa przewiduje stałą stawkę - także łącznych miesięcznych płatności;</a:t>
            </a:r>
          </a:p>
          <a:p>
            <a:pPr marL="342900" indent="-342900">
              <a:buFont typeface="+mj-lt"/>
              <a:buAutoNum type="arabicPeriod" startAt="6"/>
            </a:pPr>
            <a:endParaRPr lang="pl-PL" sz="1900" dirty="0"/>
          </a:p>
          <a:p>
            <a:pPr marL="342900" indent="-342900">
              <a:buFont typeface="+mj-lt"/>
              <a:buAutoNum type="arabicPeriod" startAt="6"/>
            </a:pPr>
            <a:r>
              <a:rPr lang="pl-PL" sz="1900" dirty="0"/>
              <a:t>kosztach korzystania ze środka porozumiewania się na odległość w celu zawarcia umowy, w przypadku gdy są wyższe niż stosowane zwykle za korzystanie z tego środka porozumiewania się;</a:t>
            </a:r>
          </a:p>
          <a:p>
            <a:pPr marL="342900" indent="-342900">
              <a:buFont typeface="+mj-lt"/>
              <a:buAutoNum type="arabicPeriod" startAt="6"/>
            </a:pPr>
            <a:endParaRPr lang="pl-PL" sz="1900" dirty="0"/>
          </a:p>
          <a:p>
            <a:pPr marL="342900" indent="-342900">
              <a:buFont typeface="+mj-lt"/>
              <a:buAutoNum type="arabicPeriod" startAt="6"/>
            </a:pPr>
            <a:r>
              <a:rPr lang="pl-PL" sz="1900" dirty="0"/>
              <a:t>sposobie i terminie zapłaty;</a:t>
            </a:r>
          </a:p>
          <a:p>
            <a:pPr marL="342900" indent="-342900">
              <a:buFont typeface="+mj-lt"/>
              <a:buAutoNum type="arabicPeriod" startAt="6"/>
            </a:pPr>
            <a:endParaRPr lang="pl-PL" sz="1900" dirty="0"/>
          </a:p>
          <a:p>
            <a:pPr marL="342900" indent="-342900">
              <a:buFont typeface="+mj-lt"/>
              <a:buAutoNum type="arabicPeriod" startAt="6"/>
            </a:pPr>
            <a:r>
              <a:rPr lang="pl-PL" sz="1900" dirty="0"/>
              <a:t>sposobie i terminie spełnienia świadczenia przez przedsiębiorcę oraz stosowanej przez przedsiębiorcę procedurze rozpatrywania reklamacji;</a:t>
            </a:r>
          </a:p>
          <a:p>
            <a:pPr marL="342900" indent="-342900">
              <a:buFont typeface="+mj-lt"/>
              <a:buAutoNum type="arabicPeriod" startAt="6"/>
            </a:pPr>
            <a:endParaRPr lang="pl-PL" sz="1900" dirty="0"/>
          </a:p>
          <a:p>
            <a:pPr marL="342900" indent="-342900">
              <a:buFont typeface="+mj-lt"/>
              <a:buAutoNum type="arabicPeriod" startAt="6"/>
            </a:pPr>
            <a:r>
              <a:rPr lang="pl-PL" sz="1900" dirty="0"/>
              <a:t>sposobie i terminie wykonania prawa odstąpienia od umowy, a także wzorze formularza odstąpienia od umowy;</a:t>
            </a:r>
          </a:p>
        </p:txBody>
      </p:sp>
    </p:spTree>
    <p:extLst>
      <p:ext uri="{BB962C8B-B14F-4D97-AF65-F5344CB8AC3E}">
        <p14:creationId xmlns:p14="http://schemas.microsoft.com/office/powerpoint/2010/main" val="13030025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5DB3696-2644-23B6-2A9D-A42815B6AF47}"/>
              </a:ext>
            </a:extLst>
          </p:cNvPr>
          <p:cNvSpPr txBox="1"/>
          <p:nvPr/>
        </p:nvSpPr>
        <p:spPr>
          <a:xfrm>
            <a:off x="441960" y="458956"/>
            <a:ext cx="11308080" cy="5940088"/>
          </a:xfrm>
          <a:prstGeom prst="rect">
            <a:avLst/>
          </a:prstGeom>
          <a:noFill/>
        </p:spPr>
        <p:txBody>
          <a:bodyPr wrap="square" rtlCol="0">
            <a:spAutoFit/>
          </a:bodyPr>
          <a:lstStyle/>
          <a:p>
            <a:pPr marL="0" indent="0">
              <a:buNone/>
            </a:pPr>
            <a:r>
              <a:rPr lang="pl-PL" sz="1900" b="1" u="sng" dirty="0"/>
              <a:t>Najpóźniej w chwili wyrażenia przez konsumenta woli związania się umową</a:t>
            </a:r>
            <a:r>
              <a:rPr lang="pl-PL" sz="1900" b="1" dirty="0"/>
              <a:t> na odległość lub poza lokalem przedsiębiorstwa przedsiębiorca ma obowiązek poinformować konsumenta w sposób jasny i zrozumiały o:</a:t>
            </a:r>
          </a:p>
          <a:p>
            <a:pPr marL="342900" indent="-342900">
              <a:buFont typeface="+mj-lt"/>
              <a:buAutoNum type="arabicPeriod" startAt="11"/>
            </a:pPr>
            <a:endParaRPr lang="pl-PL" sz="1900" b="1" dirty="0"/>
          </a:p>
          <a:p>
            <a:pPr marL="342900" indent="-342900">
              <a:buFont typeface="+mj-lt"/>
              <a:buAutoNum type="arabicPeriod" startAt="11"/>
            </a:pPr>
            <a:r>
              <a:rPr lang="pl-PL" sz="1900" dirty="0"/>
              <a:t>kosztach zwrotu towaru w przypadku odstąpienia od umowy, które ponosi konsument; w odniesieniu do umów zawieranych na odległość - kosztach zwrotu towarów, jeżeli ze względu na swój charakter towaru te nie mogą zostać w zwykłym trybie odesłane pocztą;</a:t>
            </a:r>
          </a:p>
          <a:p>
            <a:pPr marL="342900" indent="-342900">
              <a:buFont typeface="+mj-lt"/>
              <a:buAutoNum type="arabicPeriod" startAt="11"/>
            </a:pPr>
            <a:endParaRPr lang="pl-PL" sz="1900" dirty="0"/>
          </a:p>
          <a:p>
            <a:pPr marL="342900" indent="-342900">
              <a:buFont typeface="+mj-lt"/>
              <a:buAutoNum type="arabicPeriod" startAt="11"/>
            </a:pPr>
            <a:r>
              <a:rPr lang="pl-PL" sz="1900" dirty="0"/>
              <a:t>obowiązku zapłaty przez konsumenta poniesionych przez przedsiębiorcę kosztów za część spełnionego świadczenia w przypadku odstąpienia od umowy;</a:t>
            </a:r>
          </a:p>
          <a:p>
            <a:pPr marL="342900" indent="-342900">
              <a:buFont typeface="+mj-lt"/>
              <a:buAutoNum type="arabicPeriod" startAt="11"/>
            </a:pPr>
            <a:endParaRPr lang="pl-PL" sz="1900" dirty="0"/>
          </a:p>
          <a:p>
            <a:pPr marL="342900" indent="-342900">
              <a:buFont typeface="+mj-lt"/>
              <a:buAutoNum type="arabicPeriod" startAt="11"/>
            </a:pPr>
            <a:r>
              <a:rPr lang="pl-PL" sz="1900" dirty="0"/>
              <a:t>braku prawa odstąpienia od umowy lub okolicznościach, w których konsument traci prawo odstąpienia od umowy;</a:t>
            </a:r>
          </a:p>
          <a:p>
            <a:pPr marL="342900" indent="-342900">
              <a:buFont typeface="+mj-lt"/>
              <a:buAutoNum type="arabicPeriod" startAt="11"/>
            </a:pPr>
            <a:endParaRPr lang="pl-PL" sz="1900" dirty="0"/>
          </a:p>
          <a:p>
            <a:pPr marL="342900" indent="-342900">
              <a:buFont typeface="+mj-lt"/>
              <a:buAutoNum type="arabicPeriod" startAt="11"/>
            </a:pPr>
            <a:r>
              <a:rPr lang="pl-PL" sz="1900" dirty="0"/>
              <a:t>przewidzianej przez prawo odpowiedzialności przedsiębiorcy za zgodność świadczenia z umową;</a:t>
            </a:r>
          </a:p>
          <a:p>
            <a:pPr marL="342900" indent="-342900">
              <a:buFont typeface="+mj-lt"/>
              <a:buAutoNum type="arabicPeriod" startAt="11"/>
            </a:pPr>
            <a:endParaRPr lang="pl-PL" sz="1900" dirty="0"/>
          </a:p>
          <a:p>
            <a:pPr marL="342900" indent="-342900">
              <a:buFont typeface="+mj-lt"/>
              <a:buAutoNum type="arabicPeriod" startAt="11"/>
            </a:pPr>
            <a:r>
              <a:rPr lang="pl-PL" sz="1900" dirty="0"/>
              <a:t>istnieniu i treści gwarancji i usług posprzedażnych oraz sposobie ich realizacji;</a:t>
            </a:r>
          </a:p>
          <a:p>
            <a:pPr marL="342900" indent="-342900">
              <a:buFont typeface="+mj-lt"/>
              <a:buAutoNum type="arabicPeriod" startAt="11"/>
            </a:pPr>
            <a:endParaRPr lang="pl-PL" sz="1900" dirty="0"/>
          </a:p>
          <a:p>
            <a:pPr marL="342900" indent="-342900">
              <a:buFont typeface="+mj-lt"/>
              <a:buAutoNum type="arabicPeriod" startAt="11"/>
            </a:pPr>
            <a:r>
              <a:rPr lang="pl-PL" sz="1900" dirty="0"/>
              <a:t>czasie trwania umowy lub o sposobie i przesłankach wypowiedzenia umowy - jeżeli umowa jest zawarta na czas nieoznaczony lub jeżeli ma ulegać automatycznemu przedłużeniu;</a:t>
            </a:r>
          </a:p>
          <a:p>
            <a:pPr marL="342900" indent="-342900">
              <a:buFont typeface="+mj-lt"/>
              <a:buAutoNum type="arabicPeriod" startAt="11"/>
            </a:pPr>
            <a:endParaRPr lang="pl-PL" sz="1900" dirty="0"/>
          </a:p>
          <a:p>
            <a:pPr marL="342900" indent="-342900">
              <a:buFont typeface="+mj-lt"/>
              <a:buAutoNum type="arabicPeriod" startAt="11"/>
            </a:pPr>
            <a:r>
              <a:rPr lang="pl-PL" sz="1900" dirty="0"/>
              <a:t>minimalnym czasie trwania zobowiązań konsumenta wynikających z umowy;</a:t>
            </a:r>
          </a:p>
        </p:txBody>
      </p:sp>
    </p:spTree>
    <p:extLst>
      <p:ext uri="{BB962C8B-B14F-4D97-AF65-F5344CB8AC3E}">
        <p14:creationId xmlns:p14="http://schemas.microsoft.com/office/powerpoint/2010/main" val="2336976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35DB3696-2644-23B6-2A9D-A42815B6AF47}"/>
              </a:ext>
            </a:extLst>
          </p:cNvPr>
          <p:cNvSpPr txBox="1"/>
          <p:nvPr/>
        </p:nvSpPr>
        <p:spPr>
          <a:xfrm>
            <a:off x="447040" y="474345"/>
            <a:ext cx="11318240" cy="5909310"/>
          </a:xfrm>
          <a:prstGeom prst="rect">
            <a:avLst/>
          </a:prstGeom>
          <a:noFill/>
        </p:spPr>
        <p:txBody>
          <a:bodyPr wrap="square" rtlCol="0">
            <a:spAutoFit/>
          </a:bodyPr>
          <a:lstStyle/>
          <a:p>
            <a:pPr marL="0" indent="0">
              <a:buNone/>
            </a:pPr>
            <a:r>
              <a:rPr lang="pl-PL" sz="1800" b="1" u="sng" dirty="0"/>
              <a:t>Najpóźniej w chwili wyrażenia przez konsumenta woli związania się umową</a:t>
            </a:r>
            <a:r>
              <a:rPr lang="pl-PL" sz="1800" b="1" dirty="0"/>
              <a:t> na odległość lub poza lokalem przedsiębiorstwa przedsiębiorca ma obowiązek poinformować konsumenta w sposób jasny i zrozumiały o:</a:t>
            </a:r>
          </a:p>
          <a:p>
            <a:pPr marL="342900" indent="-342900">
              <a:buFont typeface="+mj-lt"/>
              <a:buAutoNum type="arabicPeriod" startAt="18"/>
            </a:pPr>
            <a:endParaRPr lang="pl-PL" dirty="0"/>
          </a:p>
          <a:p>
            <a:pPr marL="342900" indent="-342900">
              <a:buFont typeface="+mj-lt"/>
              <a:buAutoNum type="arabicPeriod" startAt="18"/>
            </a:pPr>
            <a:r>
              <a:rPr lang="pl-PL" dirty="0"/>
              <a:t>wysokości i sposobie złożenia kaucji lub udzielenia innych gwarancji finansowych, które konsument jest zobowiązany spełnić na żądanie przedsiębiorcy;</a:t>
            </a:r>
          </a:p>
          <a:p>
            <a:pPr marL="342900" indent="-342900">
              <a:buFont typeface="+mj-lt"/>
              <a:buAutoNum type="arabicPeriod" startAt="18"/>
            </a:pPr>
            <a:endParaRPr lang="pl-PL" dirty="0"/>
          </a:p>
          <a:p>
            <a:pPr marL="342900" indent="-342900">
              <a:buFont typeface="+mj-lt"/>
              <a:buAutoNum type="arabicPeriod" startAt="18"/>
            </a:pPr>
            <a:r>
              <a:rPr lang="pl-PL" dirty="0"/>
              <a:t>funkcjonalności towarów z elementami cyfrowymi, treści cyfrowych lub usług cyfrowych oraz mających zastosowanie technicznych środkach ich ochrony;</a:t>
            </a:r>
          </a:p>
          <a:p>
            <a:pPr marL="342900" indent="-342900">
              <a:buFont typeface="+mj-lt"/>
              <a:buAutoNum type="arabicPeriod" startAt="18"/>
            </a:pPr>
            <a:endParaRPr lang="pl-PL" dirty="0"/>
          </a:p>
          <a:p>
            <a:pPr marL="342900" indent="-342900">
              <a:buFont typeface="+mj-lt"/>
              <a:buAutoNum type="arabicPeriod" startAt="18"/>
            </a:pPr>
            <a:r>
              <a:rPr lang="pl-PL" dirty="0"/>
              <a:t>mających znaczenie kompatybilności i interoperacyjności towarów z elementami cyfrowymi, treści cyfrowych lub usług cyfrowych;</a:t>
            </a:r>
          </a:p>
          <a:p>
            <a:pPr marL="342900" indent="-342900">
              <a:buFont typeface="+mj-lt"/>
              <a:buAutoNum type="arabicPeriod" startAt="18"/>
            </a:pPr>
            <a:endParaRPr lang="pl-PL" dirty="0"/>
          </a:p>
          <a:p>
            <a:pPr marL="342900" indent="-342900">
              <a:buFont typeface="+mj-lt"/>
              <a:buAutoNum type="arabicPeriod" startAt="18"/>
            </a:pPr>
            <a:r>
              <a:rPr lang="pl-PL" dirty="0"/>
              <a:t>możliwości skorzystania z pozasądowych sposobów rozpatrywania reklamacji i dochodzenia roszczeń oraz zasadach dostępu do tych procedur.</a:t>
            </a:r>
          </a:p>
          <a:p>
            <a:endParaRPr lang="pl-PL" dirty="0"/>
          </a:p>
          <a:p>
            <a:r>
              <a:rPr lang="pl-PL" b="1" dirty="0">
                <a:solidFill>
                  <a:srgbClr val="404040"/>
                </a:solidFill>
              </a:rPr>
              <a:t>WAŻNE!</a:t>
            </a:r>
          </a:p>
          <a:p>
            <a:endParaRPr lang="pl-PL" b="1" dirty="0"/>
          </a:p>
          <a:p>
            <a:r>
              <a:rPr lang="pl-PL" b="1" dirty="0">
                <a:solidFill>
                  <a:srgbClr val="FF0000"/>
                </a:solidFill>
              </a:rPr>
              <a:t>Przedsiębiorca w przypadku zawierania umowy poza lokalem przedsiębiorstwa ma obowiązek udzielić powyższych informacji utrwalonych na papierze lub za zgodą konsumenta na innym nośniku. W przypadku umowy zawieranej na odległość informacja ma zostać udzielona w tej samej formie (np. w przypadku zakupu przez internet informacja może być zamieszczona na stronie internetowej).</a:t>
            </a:r>
          </a:p>
        </p:txBody>
      </p:sp>
    </p:spTree>
    <p:extLst>
      <p:ext uri="{BB962C8B-B14F-4D97-AF65-F5344CB8AC3E}">
        <p14:creationId xmlns:p14="http://schemas.microsoft.com/office/powerpoint/2010/main" val="32953784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CA0DC42A-AB00-5D8E-B9ED-896439ECCF11}"/>
              </a:ext>
            </a:extLst>
          </p:cNvPr>
          <p:cNvSpPr>
            <a:spLocks noGrp="1"/>
          </p:cNvSpPr>
          <p:nvPr>
            <p:ph type="title"/>
          </p:nvPr>
        </p:nvSpPr>
        <p:spPr>
          <a:xfrm>
            <a:off x="1066800" y="642594"/>
            <a:ext cx="10058400" cy="1371600"/>
          </a:xfrm>
        </p:spPr>
        <p:txBody>
          <a:bodyPr/>
          <a:lstStyle/>
          <a:p>
            <a:r>
              <a:rPr lang="pl-PL" dirty="0"/>
              <a:t>Tytułem wstępu…</a:t>
            </a:r>
            <a:endParaRPr lang="en-US" dirty="0"/>
          </a:p>
        </p:txBody>
      </p:sp>
      <p:sp>
        <p:nvSpPr>
          <p:cNvPr id="43" name="Content Placeholder 2">
            <a:extLst>
              <a:ext uri="{FF2B5EF4-FFF2-40B4-BE49-F238E27FC236}">
                <a16:creationId xmlns:a16="http://schemas.microsoft.com/office/drawing/2014/main" id="{92F59E46-6B78-D9C9-96B2-5768A027483F}"/>
              </a:ext>
            </a:extLst>
          </p:cNvPr>
          <p:cNvSpPr>
            <a:spLocks noGrp="1"/>
          </p:cNvSpPr>
          <p:nvPr>
            <p:ph idx="1"/>
          </p:nvPr>
        </p:nvSpPr>
        <p:spPr>
          <a:xfrm>
            <a:off x="822960" y="2014194"/>
            <a:ext cx="10546080" cy="4201212"/>
          </a:xfrm>
        </p:spPr>
        <p:txBody>
          <a:bodyPr>
            <a:normAutofit fontScale="92500"/>
          </a:bodyPr>
          <a:lstStyle/>
          <a:p>
            <a:r>
              <a:rPr lang="pl-PL" sz="2400" dirty="0">
                <a:solidFill>
                  <a:srgbClr val="404040"/>
                </a:solidFill>
              </a:rPr>
              <a:t>Nieznajomość prawa szkodzi. Chociaż konsumentom przysługują w wielu przypadkach istotne uprawnienia, mało kto dobrze orientuje się w obowiązujących przepisach. Negatywne konsekwencje niedostatecznej znajomości prawa ponoszą sami konsumenci. </a:t>
            </a:r>
          </a:p>
          <a:p>
            <a:r>
              <a:rPr lang="pl-PL" sz="2400" b="0" i="0" dirty="0">
                <a:solidFill>
                  <a:srgbClr val="404040"/>
                </a:solidFill>
                <a:effectLst/>
              </a:rPr>
              <a:t>Wraz z postępem rozwiązań technicznych z wielu usług można skorzystać nie wychodząc </a:t>
            </a:r>
            <a:br>
              <a:rPr lang="pl-PL" sz="2400" b="0" i="0" dirty="0">
                <a:solidFill>
                  <a:srgbClr val="404040"/>
                </a:solidFill>
                <a:effectLst/>
              </a:rPr>
            </a:br>
            <a:r>
              <a:rPr lang="pl-PL" sz="2400" b="0" i="0" dirty="0">
                <a:solidFill>
                  <a:srgbClr val="404040"/>
                </a:solidFill>
                <a:effectLst/>
              </a:rPr>
              <a:t>z domu, a nawet bez rozmowy z drugą osobą. Z jednej strony jest to bardzo duże udogodnienie, jednakże warto zapoznać się z pewnymi zasadami, które mogę pomóc uniknąć nieprzyjemnych komplikacji.</a:t>
            </a:r>
          </a:p>
          <a:p>
            <a:r>
              <a:rPr lang="pl-PL" sz="2400" dirty="0">
                <a:solidFill>
                  <a:srgbClr val="404040"/>
                </a:solidFill>
              </a:rPr>
              <a:t>W ramach naszych spotkań, postanowiłem przybliżyć najczęściej spotykane zagadnienia istotne dla konsumentów. </a:t>
            </a:r>
          </a:p>
          <a:p>
            <a:pPr marL="0" indent="0">
              <a:buNone/>
            </a:pPr>
            <a:br>
              <a:rPr lang="pl-PL" sz="2400" dirty="0">
                <a:solidFill>
                  <a:srgbClr val="404040"/>
                </a:solidFill>
              </a:rPr>
            </a:br>
            <a:r>
              <a:rPr lang="pl-PL" sz="2400" dirty="0">
                <a:solidFill>
                  <a:srgbClr val="404040"/>
                </a:solidFill>
              </a:rPr>
              <a:t>Uwagę na dzisiejszym spotkaniu skupimy na:</a:t>
            </a:r>
            <a:endParaRPr lang="pl-PL" sz="2400" b="0" i="0" dirty="0">
              <a:solidFill>
                <a:srgbClr val="404040"/>
              </a:solidFill>
              <a:effectLst/>
            </a:endParaRPr>
          </a:p>
          <a:p>
            <a:pPr marL="0" indent="0">
              <a:buNone/>
            </a:pPr>
            <a:endParaRPr lang="pl-PL" sz="2400" dirty="0"/>
          </a:p>
          <a:p>
            <a:pPr marL="0" indent="0">
              <a:buNone/>
            </a:pPr>
            <a:endParaRPr lang="pl-PL" sz="2000" dirty="0"/>
          </a:p>
          <a:p>
            <a:pPr marL="0" indent="0">
              <a:buNone/>
            </a:pPr>
            <a:endParaRPr lang="en-US" dirty="0"/>
          </a:p>
        </p:txBody>
      </p:sp>
    </p:spTree>
    <p:extLst>
      <p:ext uri="{BB962C8B-B14F-4D97-AF65-F5344CB8AC3E}">
        <p14:creationId xmlns:p14="http://schemas.microsoft.com/office/powerpoint/2010/main" val="138679973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FAD6E9-3176-98FB-D3C1-481EEA825D98}"/>
              </a:ext>
            </a:extLst>
          </p:cNvPr>
          <p:cNvSpPr>
            <a:spLocks noGrp="1"/>
          </p:cNvSpPr>
          <p:nvPr>
            <p:ph type="title"/>
          </p:nvPr>
        </p:nvSpPr>
        <p:spPr>
          <a:xfrm>
            <a:off x="1066800" y="642594"/>
            <a:ext cx="10058400" cy="739166"/>
          </a:xfrm>
        </p:spPr>
        <p:txBody>
          <a:bodyPr anchor="ctr">
            <a:normAutofit fontScale="90000"/>
          </a:bodyPr>
          <a:lstStyle/>
          <a:p>
            <a:pPr algn="ctr"/>
            <a:r>
              <a:rPr lang="pl-PL" b="1" dirty="0"/>
              <a:t>Otrzymanie niezamówionego towaru</a:t>
            </a:r>
          </a:p>
        </p:txBody>
      </p:sp>
      <p:sp>
        <p:nvSpPr>
          <p:cNvPr id="3" name="Symbol zastępczy zawartości 2">
            <a:extLst>
              <a:ext uri="{FF2B5EF4-FFF2-40B4-BE49-F238E27FC236}">
                <a16:creationId xmlns:a16="http://schemas.microsoft.com/office/drawing/2014/main" id="{AC64D526-1557-6AE6-0057-B65F7FD034DB}"/>
              </a:ext>
            </a:extLst>
          </p:cNvPr>
          <p:cNvSpPr>
            <a:spLocks noGrp="1"/>
          </p:cNvSpPr>
          <p:nvPr>
            <p:ph sz="half" idx="1"/>
          </p:nvPr>
        </p:nvSpPr>
        <p:spPr>
          <a:xfrm>
            <a:off x="416560" y="1605280"/>
            <a:ext cx="6522720" cy="4846320"/>
          </a:xfrm>
        </p:spPr>
        <p:txBody>
          <a:bodyPr>
            <a:normAutofit/>
          </a:bodyPr>
          <a:lstStyle/>
          <a:p>
            <a:pPr marL="0" indent="0">
              <a:lnSpc>
                <a:spcPct val="90000"/>
              </a:lnSpc>
              <a:buNone/>
            </a:pPr>
            <a:r>
              <a:rPr lang="pl-PL" b="1" dirty="0"/>
              <a:t>Jeżeli konsument otrzyma niezamówiony towar lub usługę, to nie ma obowiązku za to płacić. Przedsiębiorca podejmuje działania na własne ryzyko i nie może żądać opłaty za ich wykonanie.</a:t>
            </a:r>
          </a:p>
          <a:p>
            <a:pPr marL="0" indent="0">
              <a:lnSpc>
                <a:spcPct val="90000"/>
              </a:lnSpc>
              <a:buNone/>
            </a:pPr>
            <a:endParaRPr lang="pl-PL" sz="1600" b="1" dirty="0"/>
          </a:p>
          <a:p>
            <a:pPr marL="0" indent="0">
              <a:lnSpc>
                <a:spcPct val="90000"/>
              </a:lnSpc>
              <a:buNone/>
            </a:pPr>
            <a:r>
              <a:rPr lang="pl-PL" b="1" dirty="0"/>
              <a:t>Brak odpowiedzi konsumenta na niezamówione świadczenie </a:t>
            </a:r>
            <a:br>
              <a:rPr lang="pl-PL" b="1" dirty="0"/>
            </a:br>
            <a:r>
              <a:rPr lang="pl-PL" b="1" u="sng" dirty="0"/>
              <a:t>nie jest równoznaczny</a:t>
            </a:r>
            <a:r>
              <a:rPr lang="pl-PL" b="1" dirty="0"/>
              <a:t> z wyrażeniem zgody na zawarcie umowy.</a:t>
            </a:r>
          </a:p>
          <a:p>
            <a:pPr marL="0" indent="0">
              <a:lnSpc>
                <a:spcPct val="90000"/>
              </a:lnSpc>
              <a:buNone/>
            </a:pPr>
            <a:endParaRPr lang="pl-PL" b="1" dirty="0"/>
          </a:p>
          <a:p>
            <a:pPr marL="0" indent="0">
              <a:lnSpc>
                <a:spcPct val="90000"/>
              </a:lnSpc>
              <a:buNone/>
            </a:pPr>
            <a:r>
              <a:rPr lang="pl-PL" sz="1600" b="1" dirty="0"/>
              <a:t>Podstawa prawna: art. 5 </a:t>
            </a:r>
            <a:r>
              <a:rPr lang="pl-PL" sz="1600" b="1" dirty="0" err="1"/>
              <a:t>p.k</a:t>
            </a:r>
            <a:r>
              <a:rPr lang="pl-PL" sz="1600" b="1" dirty="0"/>
              <a:t>.</a:t>
            </a:r>
          </a:p>
          <a:p>
            <a:pPr marL="342900" indent="-342900">
              <a:lnSpc>
                <a:spcPct val="90000"/>
              </a:lnSpc>
              <a:buAutoNum type="arabicPeriod"/>
            </a:pPr>
            <a:r>
              <a:rPr lang="pl-PL" dirty="0"/>
              <a:t>Spełnienie świadczenia niezamówionego przez konsumenta, </a:t>
            </a:r>
            <a:br>
              <a:rPr lang="pl-PL" dirty="0"/>
            </a:br>
            <a:r>
              <a:rPr lang="pl-PL" dirty="0"/>
              <a:t>o którym mowa w art. 9 pkt 6 ustawy z dnia 23 sierpnia 2007 r. </a:t>
            </a:r>
            <a:br>
              <a:rPr lang="pl-PL" dirty="0"/>
            </a:br>
            <a:r>
              <a:rPr lang="pl-PL" dirty="0"/>
              <a:t>o przeciwdziałaniu nieuczciwym praktykom rynkowym </a:t>
            </a:r>
            <a:br>
              <a:rPr lang="pl-PL" dirty="0"/>
            </a:br>
            <a:r>
              <a:rPr lang="pl-PL" dirty="0"/>
              <a:t>(Dz. U. z 2017 r. poz. 2070), następuje na ryzyko przedsiębiorcy </a:t>
            </a:r>
            <a:br>
              <a:rPr lang="pl-PL" dirty="0"/>
            </a:br>
            <a:r>
              <a:rPr lang="pl-PL" dirty="0"/>
              <a:t>i nie nakłada na konsumenta żadnych zobowiązań.</a:t>
            </a:r>
          </a:p>
          <a:p>
            <a:pPr marL="342900" indent="-342900">
              <a:lnSpc>
                <a:spcPct val="90000"/>
              </a:lnSpc>
              <a:buAutoNum type="arabicPeriod"/>
            </a:pPr>
            <a:r>
              <a:rPr lang="pl-PL" dirty="0"/>
              <a:t>Brak odpowiedzi konsumenta na niezamówione świadczenie nie stanowi zgody na zawarcie umowy.</a:t>
            </a:r>
          </a:p>
        </p:txBody>
      </p:sp>
      <p:pic>
        <p:nvPicPr>
          <p:cNvPr id="5" name="Obraz 4" descr="Obraz zawierający tekst, w pomieszczeniu&#10;&#10;Opis wygenerowany automatycznie">
            <a:extLst>
              <a:ext uri="{FF2B5EF4-FFF2-40B4-BE49-F238E27FC236}">
                <a16:creationId xmlns:a16="http://schemas.microsoft.com/office/drawing/2014/main" id="{6EFA083D-65FB-C84F-42F9-894F3B22FC1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458" r="2745" b="-1"/>
          <a:stretch/>
        </p:blipFill>
        <p:spPr>
          <a:xfrm>
            <a:off x="6939280" y="2103120"/>
            <a:ext cx="4663440" cy="3749040"/>
          </a:xfrm>
          <a:prstGeom prst="rect">
            <a:avLst/>
          </a:prstGeom>
          <a:noFill/>
        </p:spPr>
      </p:pic>
    </p:spTree>
    <p:extLst>
      <p:ext uri="{BB962C8B-B14F-4D97-AF65-F5344CB8AC3E}">
        <p14:creationId xmlns:p14="http://schemas.microsoft.com/office/powerpoint/2010/main" val="5858616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21B590-7DF0-97A7-004D-3CB18EAF4892}"/>
              </a:ext>
            </a:extLst>
          </p:cNvPr>
          <p:cNvSpPr>
            <a:spLocks noGrp="1"/>
          </p:cNvSpPr>
          <p:nvPr>
            <p:ph type="title"/>
          </p:nvPr>
        </p:nvSpPr>
        <p:spPr>
          <a:xfrm>
            <a:off x="1066800" y="642594"/>
            <a:ext cx="10058400" cy="769646"/>
          </a:xfrm>
        </p:spPr>
        <p:txBody>
          <a:bodyPr/>
          <a:lstStyle/>
          <a:p>
            <a:pPr algn="ctr"/>
            <a:r>
              <a:rPr lang="pl-PL" b="1" dirty="0"/>
              <a:t>Dodatkowe płatności (art. 10 </a:t>
            </a:r>
            <a:r>
              <a:rPr lang="pl-PL" b="1" dirty="0" err="1"/>
              <a:t>p.k</a:t>
            </a:r>
            <a:r>
              <a:rPr lang="pl-PL" b="1" dirty="0"/>
              <a:t>.)</a:t>
            </a:r>
          </a:p>
        </p:txBody>
      </p:sp>
      <p:sp>
        <p:nvSpPr>
          <p:cNvPr id="3" name="Symbol zastępczy zawartości 2">
            <a:extLst>
              <a:ext uri="{FF2B5EF4-FFF2-40B4-BE49-F238E27FC236}">
                <a16:creationId xmlns:a16="http://schemas.microsoft.com/office/drawing/2014/main" id="{40023A83-287A-68A6-E38D-B08F90B1DE4A}"/>
              </a:ext>
            </a:extLst>
          </p:cNvPr>
          <p:cNvSpPr>
            <a:spLocks noGrp="1"/>
          </p:cNvSpPr>
          <p:nvPr>
            <p:ph idx="1"/>
          </p:nvPr>
        </p:nvSpPr>
        <p:spPr>
          <a:xfrm>
            <a:off x="675640" y="1899920"/>
            <a:ext cx="11028680" cy="4244366"/>
          </a:xfrm>
        </p:spPr>
        <p:txBody>
          <a:bodyPr>
            <a:normAutofit fontScale="92500" lnSpcReduction="10000"/>
          </a:bodyPr>
          <a:lstStyle/>
          <a:p>
            <a:pPr marL="342900" indent="-342900">
              <a:buFont typeface="+mj-lt"/>
              <a:buAutoNum type="arabicPeriod"/>
            </a:pPr>
            <a:r>
              <a:rPr lang="pl-PL" sz="2500" dirty="0"/>
              <a:t>Najpóźniej w chwili wyrażenia przez konsumenta woli związania się umową przedsiębiorca ma obowiązek uzyskać wyraźną zgodę konsumenta na każdą dodatkową płatność wykraczającą poza uzgodnione wynagrodzenie za główne obowiązki umowne przedsiębiorcy.</a:t>
            </a:r>
          </a:p>
          <a:p>
            <a:pPr marL="342900" indent="-342900">
              <a:buFont typeface="+mj-lt"/>
              <a:buAutoNum type="arabicPeriod"/>
            </a:pPr>
            <a:r>
              <a:rPr lang="pl-PL" sz="2500" dirty="0"/>
              <a:t>Jeżeli przedsiębiorca nie otrzymał wyraźnej zgody konsumenta, lecz założył jej istnienie przez zastosowanie domyślnych opcji, które konsument musi odrzucić w celu uniknięcia dodatkowej płatności, konsument ma prawo do zwrotu uiszczonej płatności dodatkowej.</a:t>
            </a:r>
          </a:p>
          <a:p>
            <a:pPr marL="0" indent="0">
              <a:buNone/>
            </a:pPr>
            <a:endParaRPr lang="pl-PL" sz="2200" b="1" dirty="0"/>
          </a:p>
          <a:p>
            <a:pPr marL="0" indent="0">
              <a:buNone/>
            </a:pPr>
            <a:r>
              <a:rPr lang="pl-PL" sz="2200" b="1" dirty="0"/>
              <a:t>Warto zwrócić uwagę:</a:t>
            </a:r>
          </a:p>
          <a:p>
            <a:pPr marL="0" indent="0">
              <a:buNone/>
            </a:pPr>
            <a:r>
              <a:rPr lang="pl-PL" sz="2200" dirty="0">
                <a:solidFill>
                  <a:srgbClr val="FF0000"/>
                </a:solidFill>
              </a:rPr>
              <a:t>Niedozwolone jest stosowanie w ramach transakcji z góry zaznaczonych pozycji świadczących o zgodzie konsumenta na dodatkową płatność, np. domyślnie zaznaczonej opcji ubezpieczenia bagażu w przypadku zakupu biletu lotniczego. W tej sytuacji konsument ma prawo żądać zwrotu uiszczonych opłat dodatkowych.</a:t>
            </a:r>
          </a:p>
        </p:txBody>
      </p:sp>
    </p:spTree>
    <p:extLst>
      <p:ext uri="{BB962C8B-B14F-4D97-AF65-F5344CB8AC3E}">
        <p14:creationId xmlns:p14="http://schemas.microsoft.com/office/powerpoint/2010/main" val="124707079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3351DF-0D7D-ED4F-6F61-727444FBD91E}"/>
              </a:ext>
            </a:extLst>
          </p:cNvPr>
          <p:cNvSpPr>
            <a:spLocks noGrp="1"/>
          </p:cNvSpPr>
          <p:nvPr>
            <p:ph type="title"/>
          </p:nvPr>
        </p:nvSpPr>
        <p:spPr>
          <a:xfrm>
            <a:off x="1066800" y="642594"/>
            <a:ext cx="10058400" cy="1371600"/>
          </a:xfrm>
        </p:spPr>
        <p:txBody>
          <a:bodyPr anchor="ctr">
            <a:normAutofit/>
          </a:bodyPr>
          <a:lstStyle/>
          <a:p>
            <a:r>
              <a:rPr lang="pl-PL" b="1" dirty="0"/>
              <a:t>Wydanie towaru</a:t>
            </a:r>
          </a:p>
        </p:txBody>
      </p:sp>
      <p:pic>
        <p:nvPicPr>
          <p:cNvPr id="5" name="Obraz 4" descr="Obraz zawierający tekst&#10;&#10;Opis wygenerowany automatycznie">
            <a:extLst>
              <a:ext uri="{FF2B5EF4-FFF2-40B4-BE49-F238E27FC236}">
                <a16:creationId xmlns:a16="http://schemas.microsoft.com/office/drawing/2014/main" id="{B00963A8-112C-F78F-C877-B5FF2726309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508" r="5482" b="-4"/>
          <a:stretch/>
        </p:blipFill>
        <p:spPr>
          <a:xfrm>
            <a:off x="1066800" y="2103120"/>
            <a:ext cx="4663440" cy="3749040"/>
          </a:xfrm>
          <a:prstGeom prst="rect">
            <a:avLst/>
          </a:prstGeom>
          <a:noFill/>
        </p:spPr>
      </p:pic>
      <p:sp>
        <p:nvSpPr>
          <p:cNvPr id="3" name="Symbol zastępczy zawartości 2">
            <a:extLst>
              <a:ext uri="{FF2B5EF4-FFF2-40B4-BE49-F238E27FC236}">
                <a16:creationId xmlns:a16="http://schemas.microsoft.com/office/drawing/2014/main" id="{5A5E805C-299C-5636-E5FB-DF90A2004653}"/>
              </a:ext>
            </a:extLst>
          </p:cNvPr>
          <p:cNvSpPr>
            <a:spLocks noGrp="1"/>
          </p:cNvSpPr>
          <p:nvPr>
            <p:ph sz="half" idx="2"/>
          </p:nvPr>
        </p:nvSpPr>
        <p:spPr>
          <a:xfrm>
            <a:off x="5875283" y="1381760"/>
            <a:ext cx="5906813" cy="5061080"/>
          </a:xfrm>
        </p:spPr>
        <p:txBody>
          <a:bodyPr>
            <a:normAutofit/>
          </a:bodyPr>
          <a:lstStyle/>
          <a:p>
            <a:pPr marL="0" indent="0" algn="ctr">
              <a:lnSpc>
                <a:spcPct val="90000"/>
              </a:lnSpc>
              <a:buNone/>
            </a:pPr>
            <a:r>
              <a:rPr lang="pl-PL" sz="1900" b="1" dirty="0"/>
              <a:t>Art. 535 § 1 k.c.</a:t>
            </a:r>
          </a:p>
          <a:p>
            <a:pPr marL="0" indent="0">
              <a:lnSpc>
                <a:spcPct val="90000"/>
              </a:lnSpc>
              <a:buNone/>
            </a:pPr>
            <a:r>
              <a:rPr lang="pl-PL" sz="1900" b="1" dirty="0"/>
              <a:t>Przez umowę sprzedaży sprzedawca zobowiązuje się przenieść na kupującego własność rzeczy i wydać mu rzecz, a kupujący zobowiązuje się rzecz odebrać </a:t>
            </a:r>
            <a:br>
              <a:rPr lang="pl-PL" sz="1900" b="1" dirty="0"/>
            </a:br>
            <a:r>
              <a:rPr lang="pl-PL" sz="1900" b="1" dirty="0"/>
              <a:t>i zapłacić sprzedawcy cenę.</a:t>
            </a:r>
          </a:p>
          <a:p>
            <a:pPr marL="0" indent="0">
              <a:lnSpc>
                <a:spcPct val="90000"/>
              </a:lnSpc>
              <a:buNone/>
            </a:pPr>
            <a:endParaRPr lang="pl-PL" sz="1900" b="1" dirty="0"/>
          </a:p>
          <a:p>
            <a:pPr marL="0" indent="0" algn="ctr">
              <a:lnSpc>
                <a:spcPct val="90000"/>
              </a:lnSpc>
              <a:buNone/>
            </a:pPr>
            <a:r>
              <a:rPr lang="pl-PL" sz="1900" b="1" dirty="0"/>
              <a:t>Art. 543(1) k.c.</a:t>
            </a:r>
          </a:p>
          <a:p>
            <a:pPr marL="0" indent="0">
              <a:lnSpc>
                <a:spcPct val="90000"/>
              </a:lnSpc>
              <a:buNone/>
            </a:pPr>
            <a:r>
              <a:rPr lang="pl-PL" sz="1900" b="1" dirty="0"/>
              <a:t>§ 1. Jeżeli kupującym jest konsument, sprzedawca obowiązany jest niezwłocznie wydać rzecz kupującemu, nie później niż trzydzieści dni od dnia zawarcia umowy, chyba że umowa stanowi inaczej.</a:t>
            </a:r>
          </a:p>
          <a:p>
            <a:pPr marL="0" indent="0">
              <a:lnSpc>
                <a:spcPct val="90000"/>
              </a:lnSpc>
              <a:buNone/>
            </a:pPr>
            <a:endParaRPr lang="pl-PL" sz="1900" b="1" dirty="0"/>
          </a:p>
          <a:p>
            <a:pPr marL="0" indent="0">
              <a:lnSpc>
                <a:spcPct val="90000"/>
              </a:lnSpc>
              <a:buNone/>
            </a:pPr>
            <a:r>
              <a:rPr lang="pl-PL" sz="1900" b="1" dirty="0"/>
              <a:t>§ 2. W razie opóźnienia sprzedawcy kupujący może wyznaczyć dodatkowy termin do wydania rzeczy, a po jego bezskutecznym upływie może od umowy odstąpić.</a:t>
            </a:r>
          </a:p>
          <a:p>
            <a:pPr marL="0" indent="0">
              <a:lnSpc>
                <a:spcPct val="90000"/>
              </a:lnSpc>
              <a:buNone/>
            </a:pPr>
            <a:endParaRPr lang="pl-PL" sz="1300" b="1" dirty="0"/>
          </a:p>
        </p:txBody>
      </p:sp>
    </p:spTree>
    <p:extLst>
      <p:ext uri="{BB962C8B-B14F-4D97-AF65-F5344CB8AC3E}">
        <p14:creationId xmlns:p14="http://schemas.microsoft.com/office/powerpoint/2010/main" val="5210803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24B87A8-B68A-107F-5CC2-C801D7EBB9BE}"/>
              </a:ext>
            </a:extLst>
          </p:cNvPr>
          <p:cNvSpPr txBox="1"/>
          <p:nvPr/>
        </p:nvSpPr>
        <p:spPr>
          <a:xfrm>
            <a:off x="447040" y="699492"/>
            <a:ext cx="11145520" cy="5786199"/>
          </a:xfrm>
          <a:prstGeom prst="rect">
            <a:avLst/>
          </a:prstGeom>
          <a:noFill/>
        </p:spPr>
        <p:txBody>
          <a:bodyPr wrap="square" rtlCol="0">
            <a:spAutoFit/>
          </a:bodyPr>
          <a:lstStyle/>
          <a:p>
            <a:pPr algn="ctr"/>
            <a:r>
              <a:rPr lang="pl-PL" sz="2200" b="1" dirty="0"/>
              <a:t>Art. 492 k.c. – odstąpienie od umowy bez wyznaczania terminu dodatkowego</a:t>
            </a:r>
          </a:p>
          <a:p>
            <a:pPr algn="ctr"/>
            <a:endParaRPr lang="pl-PL" sz="2200" b="1" dirty="0"/>
          </a:p>
          <a:p>
            <a:pPr algn="ctr"/>
            <a:r>
              <a:rPr lang="pl-PL" sz="2200" dirty="0"/>
              <a:t>Jeżeli uprawnienie do odstąpienia od umowy wzajemnej zostało zastrzeżone na wypadek niewykonania zobowiązania w terminie ściśle określonym, strona uprawniona może w razie zwłoki drugiej strony odstąpić od umowy bez wyznaczenia terminu dodatkowego. To samo dotyczy wypadku, gdy wykonanie zobowiązania przez jedną ze stron po terminie nie miałoby dla drugiej strony znaczenia ze względu na właściwości zobowiązania albo ze względu na zamierzony przez nią cel umowy, wiadomy stronie będącej w zwłoce.</a:t>
            </a:r>
          </a:p>
          <a:p>
            <a:pPr algn="ctr"/>
            <a:endParaRPr lang="pl-PL" sz="2200" b="1" dirty="0"/>
          </a:p>
          <a:p>
            <a:pPr algn="ctr"/>
            <a:r>
              <a:rPr lang="pl-PL" sz="2200" b="1" dirty="0"/>
              <a:t>Art. 494 k.c. – obowiązki przy odstąpieniu od umowy</a:t>
            </a:r>
          </a:p>
          <a:p>
            <a:pPr algn="ctr"/>
            <a:r>
              <a:rPr lang="pl-PL" sz="2200" b="1" dirty="0"/>
              <a:t>§ 1. </a:t>
            </a:r>
            <a:r>
              <a:rPr lang="pl-PL" sz="2200" dirty="0"/>
              <a:t>Strona, która odstępuje od umowy wzajemnej, obowiązana jest zwrócić drugiej stronie wszystko, co otrzymała od niej na mocy umowy, a druga strona obowiązana jest to przyjąć. Strona, która odstępuje od umowy, może żądać nie tylko zwrotu tego, co świadczyła, lecz również na zasadach ogólnych naprawienia szkody wynikłej z niewykonania zobowiązania.</a:t>
            </a:r>
          </a:p>
          <a:p>
            <a:pPr algn="ctr"/>
            <a:endParaRPr lang="pl-PL" sz="2200" dirty="0"/>
          </a:p>
          <a:p>
            <a:pPr algn="ctr"/>
            <a:r>
              <a:rPr lang="pl-PL" sz="2200" b="1" dirty="0"/>
              <a:t>§ 2. </a:t>
            </a:r>
            <a:r>
              <a:rPr lang="pl-PL" sz="2200" b="1" dirty="0">
                <a:solidFill>
                  <a:srgbClr val="FF0000"/>
                </a:solidFill>
              </a:rPr>
              <a:t>Zwrot świadczenia na rzecz konsumenta powinien nastąpić niezwłocznie.</a:t>
            </a:r>
          </a:p>
          <a:p>
            <a:pPr algn="ctr"/>
            <a:endParaRPr lang="pl-PL" b="1" dirty="0"/>
          </a:p>
        </p:txBody>
      </p:sp>
    </p:spTree>
    <p:extLst>
      <p:ext uri="{BB962C8B-B14F-4D97-AF65-F5344CB8AC3E}">
        <p14:creationId xmlns:p14="http://schemas.microsoft.com/office/powerpoint/2010/main" val="11800635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C6E936-BD4B-2570-5D42-A0922C66CEFE}"/>
              </a:ext>
            </a:extLst>
          </p:cNvPr>
          <p:cNvSpPr>
            <a:spLocks noGrp="1"/>
          </p:cNvSpPr>
          <p:nvPr>
            <p:ph type="title"/>
          </p:nvPr>
        </p:nvSpPr>
        <p:spPr>
          <a:xfrm>
            <a:off x="1066800" y="520674"/>
            <a:ext cx="10312400" cy="759486"/>
          </a:xfrm>
        </p:spPr>
        <p:txBody>
          <a:bodyPr>
            <a:normAutofit fontScale="90000"/>
          </a:bodyPr>
          <a:lstStyle/>
          <a:p>
            <a:r>
              <a:rPr lang="pl-PL" b="1"/>
              <a:t>Odpowiedzialność sprzedawcy za przesyłkę</a:t>
            </a:r>
            <a:endParaRPr lang="pl-PL" b="1" dirty="0"/>
          </a:p>
        </p:txBody>
      </p:sp>
      <p:sp>
        <p:nvSpPr>
          <p:cNvPr id="3" name="pole tekstowe 2">
            <a:extLst>
              <a:ext uri="{FF2B5EF4-FFF2-40B4-BE49-F238E27FC236}">
                <a16:creationId xmlns:a16="http://schemas.microsoft.com/office/drawing/2014/main" id="{A98EC622-CAA4-721E-29CD-1759FC0452B7}"/>
              </a:ext>
            </a:extLst>
          </p:cNvPr>
          <p:cNvSpPr txBox="1"/>
          <p:nvPr/>
        </p:nvSpPr>
        <p:spPr>
          <a:xfrm>
            <a:off x="548640" y="1280160"/>
            <a:ext cx="11094720" cy="4924425"/>
          </a:xfrm>
          <a:prstGeom prst="rect">
            <a:avLst/>
          </a:prstGeom>
          <a:noFill/>
        </p:spPr>
        <p:txBody>
          <a:bodyPr wrap="square" rtlCol="0">
            <a:spAutoFit/>
          </a:bodyPr>
          <a:lstStyle/>
          <a:p>
            <a:pPr algn="ctr"/>
            <a:r>
              <a:rPr lang="pl-PL" sz="2200" b="1" dirty="0"/>
              <a:t>Art. 544 k.c.</a:t>
            </a:r>
          </a:p>
          <a:p>
            <a:pPr algn="ctr"/>
            <a:r>
              <a:rPr lang="pl-PL" b="1" dirty="0"/>
              <a:t>§ 1. </a:t>
            </a:r>
            <a:r>
              <a:rPr lang="pl-PL" dirty="0"/>
              <a:t>Jeżeli rzecz sprzedana ma być przesłana przez sprzedawcę do miejsca, które nie jest miejscem spełnienia świadczenia, poczytuje się w razie wątpliwości, że wydanie zostało dokonane z chwilą, gdy w celu dostarczenia rzeczy na miejsce przeznaczenia sprzedawca powierzył ją przewoźnikowi trudniącemu się przewozem rzeczy tego rodzaju.</a:t>
            </a:r>
          </a:p>
          <a:p>
            <a:pPr algn="ctr"/>
            <a:endParaRPr lang="pl-PL" dirty="0"/>
          </a:p>
          <a:p>
            <a:pPr algn="ctr"/>
            <a:r>
              <a:rPr lang="pl-PL" b="1" dirty="0"/>
              <a:t>§ 2. </a:t>
            </a:r>
            <a:r>
              <a:rPr lang="pl-PL" dirty="0"/>
              <a:t>Jednakże kupujący obowiązany jest zapłacić cenę dopiero po nadejściu rzeczy na miejsce przeznaczenia i po umożliwieniu mu zbadania rzeczy.</a:t>
            </a:r>
          </a:p>
          <a:p>
            <a:pPr algn="ctr"/>
            <a:endParaRPr lang="pl-PL" dirty="0"/>
          </a:p>
          <a:p>
            <a:pPr algn="ctr"/>
            <a:r>
              <a:rPr lang="pl-PL" sz="2200" b="1" dirty="0"/>
              <a:t>Art. 548 k.c.</a:t>
            </a:r>
          </a:p>
          <a:p>
            <a:pPr algn="ctr"/>
            <a:r>
              <a:rPr lang="pl-PL" b="1" dirty="0"/>
              <a:t>§ 1. </a:t>
            </a:r>
            <a:r>
              <a:rPr lang="pl-PL" dirty="0"/>
              <a:t>Z chwilą wydania rzeczy sprzedanej przechodzą na kupującego korzyści i ciężary związane z rzeczą oraz niebezpieczeństwo przypadkowej utraty lub uszkodzenia rzeczy.</a:t>
            </a:r>
          </a:p>
          <a:p>
            <a:pPr algn="ctr"/>
            <a:endParaRPr lang="pl-PL" dirty="0"/>
          </a:p>
          <a:p>
            <a:pPr algn="ctr"/>
            <a:r>
              <a:rPr lang="pl-PL" b="1" dirty="0"/>
              <a:t>§ 2. </a:t>
            </a:r>
            <a:r>
              <a:rPr lang="pl-PL" dirty="0"/>
              <a:t>Jeżeli rzecz sprzedana ma zostać przesłana przez sprzedawcę kupującemu będącemu konsumentem, niebezpieczeństwo przypadkowej utraty lub uszkodzenia rzeczy przechodzi na kupującego z chwilą jej wydania kupującemu. Za wydanie rzeczy uważa się jej powierzenie przez sprzedawcę przewoźnikowi, jeżeli sprzedawca nie miał wpływu na wybór przewoźnika przez kupującego. Postanowienia mniej korzystne dla kupującego są nieważne.</a:t>
            </a:r>
          </a:p>
          <a:p>
            <a:pPr algn="ctr"/>
            <a:endParaRPr lang="pl-PL" dirty="0"/>
          </a:p>
        </p:txBody>
      </p:sp>
    </p:spTree>
    <p:extLst>
      <p:ext uri="{BB962C8B-B14F-4D97-AF65-F5344CB8AC3E}">
        <p14:creationId xmlns:p14="http://schemas.microsoft.com/office/powerpoint/2010/main" val="102930988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FF1F3CEA-C46C-4371-B681-27E4EE96AE21}"/>
              </a:ext>
            </a:extLst>
          </p:cNvPr>
          <p:cNvPicPr>
            <a:picLocks noChangeAspect="1"/>
          </p:cNvPicPr>
          <p:nvPr/>
        </p:nvPicPr>
        <p:blipFill rotWithShape="1">
          <a:blip r:embed="rId2"/>
          <a:srcRect l="7459" r="20202" b="2"/>
          <a:stretch/>
        </p:blipFill>
        <p:spPr>
          <a:xfrm>
            <a:off x="475965" y="422142"/>
            <a:ext cx="5315350" cy="6013715"/>
          </a:xfrm>
          <a:prstGeom prst="rect">
            <a:avLst/>
          </a:prstGeom>
        </p:spPr>
      </p:pic>
      <p:sp>
        <p:nvSpPr>
          <p:cNvPr id="3" name="Symbol zastępczy zawartości 2">
            <a:extLst>
              <a:ext uri="{FF2B5EF4-FFF2-40B4-BE49-F238E27FC236}">
                <a16:creationId xmlns:a16="http://schemas.microsoft.com/office/drawing/2014/main" id="{54A2ACB2-CA15-4166-8232-6747C2A9BF14}"/>
              </a:ext>
            </a:extLst>
          </p:cNvPr>
          <p:cNvSpPr>
            <a:spLocks noGrp="1"/>
          </p:cNvSpPr>
          <p:nvPr>
            <p:ph idx="1"/>
          </p:nvPr>
        </p:nvSpPr>
        <p:spPr>
          <a:xfrm>
            <a:off x="5791315" y="609600"/>
            <a:ext cx="5827607" cy="3759199"/>
          </a:xfrm>
        </p:spPr>
        <p:txBody>
          <a:bodyPr>
            <a:normAutofit/>
          </a:bodyPr>
          <a:lstStyle/>
          <a:p>
            <a:pPr marL="0" indent="0">
              <a:buNone/>
            </a:pPr>
            <a:r>
              <a:rPr lang="pl-PL" sz="2200" b="1" dirty="0"/>
              <a:t>    </a:t>
            </a:r>
            <a:r>
              <a:rPr lang="pl-PL" sz="2200" b="1" u="sng" dirty="0"/>
              <a:t>ODPOWIEDZIALNOŚĆ ZA PRZESYŁKĘ</a:t>
            </a:r>
          </a:p>
          <a:p>
            <a:pPr lvl="1">
              <a:buFont typeface="Wingdings" panose="05000000000000000000" pitchFamily="2" charset="2"/>
              <a:buChar char="ü"/>
            </a:pPr>
            <a:r>
              <a:rPr lang="pl-PL" sz="1800" dirty="0"/>
              <a:t> Jeżeli rzecz sprzedana ma zostać wysłana konsumentowi, to sprzedawca odpowiada za bezpieczeństwo takiej przesyłki, w tym ponosi ryzyko jej przypadkowej utraty lub uszkodzenia.</a:t>
            </a:r>
          </a:p>
          <a:p>
            <a:pPr lvl="1">
              <a:buFont typeface="Wingdings" panose="05000000000000000000" pitchFamily="2" charset="2"/>
              <a:buChar char="ü"/>
            </a:pPr>
            <a:r>
              <a:rPr lang="pl-PL" sz="1800" dirty="0"/>
              <a:t> Przedsiębiorca odpowiada do momentu wydania przesyłki konsumentowi.</a:t>
            </a:r>
          </a:p>
          <a:p>
            <a:pPr lvl="1">
              <a:buFont typeface="Wingdings" panose="05000000000000000000" pitchFamily="2" charset="2"/>
              <a:buChar char="ü"/>
            </a:pPr>
            <a:r>
              <a:rPr lang="pl-PL" sz="1800" dirty="0"/>
              <a:t> </a:t>
            </a:r>
            <a:r>
              <a:rPr lang="pl-PL" sz="1800" b="1" dirty="0"/>
              <a:t>Przedsiębiorca nie może się uchylić od tej odpowiedzialności, nawet w sytuacji gdy do uszkodzenia przesyłki doszło z winy przewoźnika, którego wybrał (np. firmy kurierskiej).</a:t>
            </a:r>
          </a:p>
          <a:p>
            <a:pPr marL="0" indent="0">
              <a:buNone/>
            </a:pPr>
            <a:endParaRPr lang="pl-PL" b="1" u="sng" dirty="0"/>
          </a:p>
        </p:txBody>
      </p:sp>
      <p:sp>
        <p:nvSpPr>
          <p:cNvPr id="5" name="pole tekstowe 4">
            <a:extLst>
              <a:ext uri="{FF2B5EF4-FFF2-40B4-BE49-F238E27FC236}">
                <a16:creationId xmlns:a16="http://schemas.microsoft.com/office/drawing/2014/main" id="{EEBA4C0E-C1CD-8A36-CC75-CAC227373000}"/>
              </a:ext>
            </a:extLst>
          </p:cNvPr>
          <p:cNvSpPr txBox="1"/>
          <p:nvPr/>
        </p:nvSpPr>
        <p:spPr>
          <a:xfrm>
            <a:off x="6004560" y="4470400"/>
            <a:ext cx="5567680" cy="1477328"/>
          </a:xfrm>
          <a:prstGeom prst="rect">
            <a:avLst/>
          </a:prstGeom>
          <a:noFill/>
        </p:spPr>
        <p:txBody>
          <a:bodyPr wrap="square" rtlCol="0">
            <a:spAutoFit/>
          </a:bodyPr>
          <a:lstStyle/>
          <a:p>
            <a:r>
              <a:rPr lang="pl-PL" b="1" dirty="0"/>
              <a:t>WAŻNE!</a:t>
            </a:r>
          </a:p>
          <a:p>
            <a:endParaRPr lang="pl-PL" b="1" dirty="0"/>
          </a:p>
          <a:p>
            <a:r>
              <a:rPr lang="pl-PL" b="1" dirty="0">
                <a:solidFill>
                  <a:srgbClr val="FF0000"/>
                </a:solidFill>
              </a:rPr>
              <a:t>Konsument odpowiada za transport tylko w sytuacji, jeżeli to on samodzielnie wybierze pośrednika, który dostarczy mu zakupiony towar.</a:t>
            </a:r>
          </a:p>
        </p:txBody>
      </p:sp>
    </p:spTree>
    <p:extLst>
      <p:ext uri="{BB962C8B-B14F-4D97-AF65-F5344CB8AC3E}">
        <p14:creationId xmlns:p14="http://schemas.microsoft.com/office/powerpoint/2010/main" val="24882644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A84151-E713-9536-3AFF-2A4B976DDE42}"/>
              </a:ext>
            </a:extLst>
          </p:cNvPr>
          <p:cNvSpPr>
            <a:spLocks noGrp="1"/>
          </p:cNvSpPr>
          <p:nvPr>
            <p:ph type="title"/>
          </p:nvPr>
        </p:nvSpPr>
        <p:spPr>
          <a:xfrm>
            <a:off x="1066800" y="642594"/>
            <a:ext cx="10058400" cy="1371600"/>
          </a:xfrm>
        </p:spPr>
        <p:txBody>
          <a:bodyPr anchor="ctr">
            <a:normAutofit/>
          </a:bodyPr>
          <a:lstStyle/>
          <a:p>
            <a:pPr algn="ctr"/>
            <a:r>
              <a:rPr lang="pl-PL" b="1" dirty="0"/>
              <a:t>Koszt formy płatności</a:t>
            </a:r>
          </a:p>
        </p:txBody>
      </p:sp>
      <p:sp>
        <p:nvSpPr>
          <p:cNvPr id="3" name="Symbol zastępczy zawartości 2">
            <a:extLst>
              <a:ext uri="{FF2B5EF4-FFF2-40B4-BE49-F238E27FC236}">
                <a16:creationId xmlns:a16="http://schemas.microsoft.com/office/drawing/2014/main" id="{E3A4428E-9247-3697-3538-6D9D0052821E}"/>
              </a:ext>
            </a:extLst>
          </p:cNvPr>
          <p:cNvSpPr>
            <a:spLocks noGrp="1"/>
          </p:cNvSpPr>
          <p:nvPr>
            <p:ph sz="half" idx="1"/>
          </p:nvPr>
        </p:nvSpPr>
        <p:spPr>
          <a:xfrm>
            <a:off x="518160" y="2014194"/>
            <a:ext cx="6421120" cy="4335806"/>
          </a:xfrm>
        </p:spPr>
        <p:txBody>
          <a:bodyPr>
            <a:normAutofit/>
          </a:bodyPr>
          <a:lstStyle/>
          <a:p>
            <a:pPr marL="0" indent="0" algn="ctr">
              <a:lnSpc>
                <a:spcPct val="90000"/>
              </a:lnSpc>
              <a:buNone/>
            </a:pPr>
            <a:r>
              <a:rPr lang="pl-PL" b="1" dirty="0"/>
              <a:t>Art. 383(1) k.c.</a:t>
            </a:r>
          </a:p>
          <a:p>
            <a:pPr marL="0" indent="0">
              <a:lnSpc>
                <a:spcPct val="90000"/>
              </a:lnSpc>
              <a:buNone/>
            </a:pPr>
            <a:r>
              <a:rPr lang="pl-PL" b="1" dirty="0"/>
              <a:t>Przedsiębiorca nie może żądać od konsumenta opłaty za skorzystanie z określonego sposobu zapłaty przewyższającej poniesione przez przedsiębiorcę koszty w związku z tym sposobem zapłaty.</a:t>
            </a:r>
          </a:p>
          <a:p>
            <a:pPr marL="0" indent="0">
              <a:lnSpc>
                <a:spcPct val="90000"/>
              </a:lnSpc>
              <a:buNone/>
            </a:pPr>
            <a:endParaRPr lang="pl-PL" b="1" dirty="0"/>
          </a:p>
          <a:p>
            <a:pPr marL="0" indent="0">
              <a:lnSpc>
                <a:spcPct val="90000"/>
              </a:lnSpc>
              <a:buNone/>
            </a:pPr>
            <a:r>
              <a:rPr lang="pl-PL" b="1" dirty="0"/>
              <a:t>Za skorzystanie z określonej formy płatności przedsiębiorcy nie wolno żądać od konsumenta opłaty przewyższającej koszty poniesione z tego tytułu przez przedsiębiorcę.</a:t>
            </a:r>
          </a:p>
          <a:p>
            <a:pPr marL="0" indent="0">
              <a:lnSpc>
                <a:spcPct val="90000"/>
              </a:lnSpc>
              <a:buNone/>
            </a:pPr>
            <a:endParaRPr lang="pl-PL" sz="1300" b="1" dirty="0"/>
          </a:p>
          <a:p>
            <a:pPr marL="0" indent="0">
              <a:lnSpc>
                <a:spcPct val="90000"/>
              </a:lnSpc>
              <a:buNone/>
            </a:pPr>
            <a:endParaRPr lang="pl-PL" sz="1300" b="1" dirty="0"/>
          </a:p>
          <a:p>
            <a:pPr marL="0" indent="0">
              <a:lnSpc>
                <a:spcPct val="90000"/>
              </a:lnSpc>
              <a:buNone/>
            </a:pPr>
            <a:r>
              <a:rPr lang="pl-PL" sz="1600" b="1" dirty="0"/>
              <a:t>WAŻNE!</a:t>
            </a:r>
            <a:endParaRPr lang="pl-PL" sz="1300" b="1" dirty="0"/>
          </a:p>
          <a:p>
            <a:pPr marL="0" indent="0">
              <a:lnSpc>
                <a:spcPct val="90000"/>
              </a:lnSpc>
              <a:buNone/>
            </a:pPr>
            <a:r>
              <a:rPr lang="pl-PL" b="1" dirty="0">
                <a:solidFill>
                  <a:srgbClr val="FF0000"/>
                </a:solidFill>
              </a:rPr>
              <a:t>Dodatkowa opłata – np. za płatność kartą – nie może być wyższa od prowizji, którą uiści w związku z tym sprzedawca.</a:t>
            </a:r>
          </a:p>
        </p:txBody>
      </p:sp>
      <p:pic>
        <p:nvPicPr>
          <p:cNvPr id="11" name="Obraz 10" descr="Obraz zawierający tekst&#10;&#10;Opis wygenerowany automatycznie">
            <a:extLst>
              <a:ext uri="{FF2B5EF4-FFF2-40B4-BE49-F238E27FC236}">
                <a16:creationId xmlns:a16="http://schemas.microsoft.com/office/drawing/2014/main" id="{D5A9BBB6-7D4B-86B4-97B8-3C70C70FA40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810" r="12157" b="-2"/>
          <a:stretch/>
        </p:blipFill>
        <p:spPr>
          <a:xfrm>
            <a:off x="6939280" y="2466366"/>
            <a:ext cx="4663440" cy="3749040"/>
          </a:xfrm>
          <a:prstGeom prst="rect">
            <a:avLst/>
          </a:prstGeom>
          <a:noFill/>
        </p:spPr>
      </p:pic>
    </p:spTree>
    <p:extLst>
      <p:ext uri="{BB962C8B-B14F-4D97-AF65-F5344CB8AC3E}">
        <p14:creationId xmlns:p14="http://schemas.microsoft.com/office/powerpoint/2010/main" val="160389028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8AA8A5-0320-1365-1632-156EBA9B31AD}"/>
              </a:ext>
            </a:extLst>
          </p:cNvPr>
          <p:cNvSpPr>
            <a:spLocks noGrp="1"/>
          </p:cNvSpPr>
          <p:nvPr>
            <p:ph type="title"/>
          </p:nvPr>
        </p:nvSpPr>
        <p:spPr>
          <a:xfrm>
            <a:off x="914400" y="657212"/>
            <a:ext cx="11490960" cy="475006"/>
          </a:xfrm>
        </p:spPr>
        <p:txBody>
          <a:bodyPr>
            <a:noAutofit/>
          </a:bodyPr>
          <a:lstStyle/>
          <a:p>
            <a:pPr algn="ctr"/>
            <a:r>
              <a:rPr lang="pl-PL" sz="3600" b="1" dirty="0"/>
              <a:t>Infolinia konsumencka z przedsiębiorcą</a:t>
            </a:r>
          </a:p>
        </p:txBody>
      </p:sp>
      <p:sp>
        <p:nvSpPr>
          <p:cNvPr id="3" name="Symbol zastępczy zawartości 2">
            <a:extLst>
              <a:ext uri="{FF2B5EF4-FFF2-40B4-BE49-F238E27FC236}">
                <a16:creationId xmlns:a16="http://schemas.microsoft.com/office/drawing/2014/main" id="{B809FA0F-9D24-5EE7-146A-32385498EEC2}"/>
              </a:ext>
            </a:extLst>
          </p:cNvPr>
          <p:cNvSpPr>
            <a:spLocks noGrp="1"/>
          </p:cNvSpPr>
          <p:nvPr>
            <p:ph idx="1"/>
          </p:nvPr>
        </p:nvSpPr>
        <p:spPr>
          <a:xfrm>
            <a:off x="1066800" y="1249680"/>
            <a:ext cx="10424160" cy="5080000"/>
          </a:xfrm>
        </p:spPr>
        <p:txBody>
          <a:bodyPr>
            <a:normAutofit/>
          </a:bodyPr>
          <a:lstStyle/>
          <a:p>
            <a:pPr marL="0" indent="0" algn="ctr">
              <a:buNone/>
            </a:pPr>
            <a:endParaRPr lang="pl-PL" b="1" dirty="0"/>
          </a:p>
          <a:p>
            <a:pPr marL="0" indent="0" algn="ctr">
              <a:buNone/>
            </a:pPr>
            <a:r>
              <a:rPr lang="pl-PL" sz="2000" b="1" dirty="0"/>
              <a:t>Art. 11 </a:t>
            </a:r>
            <a:r>
              <a:rPr lang="pl-PL" sz="2000" b="1" dirty="0" err="1"/>
              <a:t>p.k</a:t>
            </a:r>
            <a:r>
              <a:rPr lang="pl-PL" sz="2000" b="1" dirty="0"/>
              <a:t>.</a:t>
            </a:r>
          </a:p>
          <a:p>
            <a:pPr marL="0" indent="0" algn="ctr">
              <a:buNone/>
            </a:pPr>
            <a:r>
              <a:rPr lang="pl-PL" sz="2000" dirty="0"/>
              <a:t>Do pobierania opłat za połączenia telefoniczne, jeżeli przedsiębiorca wskazuje numer telefonu przeznaczony do kontaktowania się z nim w sprawie zawartej umowy, opłata dla konsumenta za połączenie z tym numerem nie może być wyższa niż opłata za zwykłe połączenie telefoniczne, zgodnie z pakietem taryfowym dostawcy usług, z którego korzysta konsument.</a:t>
            </a:r>
          </a:p>
          <a:p>
            <a:pPr marL="0" indent="0" algn="just">
              <a:buNone/>
            </a:pPr>
            <a:endParaRPr lang="pl-PL" sz="2000" dirty="0"/>
          </a:p>
          <a:p>
            <a:pPr marL="0" indent="0" algn="ctr">
              <a:buNone/>
            </a:pPr>
            <a:r>
              <a:rPr lang="pl-PL" sz="2000" b="1" dirty="0"/>
              <a:t>Przedsiębiorca może udostępnić specjalną infolinię pozwalającą konsumentowi na nawiązanie kontaktu telefonicznego w sprawie zawartej umowy.</a:t>
            </a:r>
          </a:p>
          <a:p>
            <a:pPr marL="0" indent="0" algn="just">
              <a:buNone/>
            </a:pPr>
            <a:endParaRPr lang="pl-PL" sz="2000" dirty="0"/>
          </a:p>
          <a:p>
            <a:pPr marL="0" indent="0" algn="just">
              <a:buNone/>
            </a:pPr>
            <a:r>
              <a:rPr lang="pl-PL" sz="2000" dirty="0"/>
              <a:t>Za połączenie z tym numerem konsument </a:t>
            </a:r>
            <a:r>
              <a:rPr lang="pl-PL" sz="2000" b="1" dirty="0"/>
              <a:t>nie może zostać obciążony opłatą wyższą niż za zwykłe połączenie telefoniczne – zgodnie z pakietem taryfowym, z którego korzysta</a:t>
            </a:r>
            <a:r>
              <a:rPr lang="pl-PL" sz="2000" dirty="0"/>
              <a:t>. Nie dotyczy to niektórych umów wyłączonych ze stosowania tej zasady, np. dotyczących usług finansowych, udziału </a:t>
            </a:r>
            <a:br>
              <a:rPr lang="pl-PL" sz="2000" dirty="0"/>
            </a:br>
            <a:r>
              <a:rPr lang="pl-PL" sz="2000" dirty="0"/>
              <a:t>w imprezie turystycznej albo gier hazardowych.</a:t>
            </a:r>
          </a:p>
        </p:txBody>
      </p:sp>
      <p:pic>
        <p:nvPicPr>
          <p:cNvPr id="5" name="Obraz 4">
            <a:extLst>
              <a:ext uri="{FF2B5EF4-FFF2-40B4-BE49-F238E27FC236}">
                <a16:creationId xmlns:a16="http://schemas.microsoft.com/office/drawing/2014/main" id="{7120C195-A0FC-32ED-0E8B-24020F8793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1980" y="539750"/>
            <a:ext cx="1419860" cy="1419860"/>
          </a:xfrm>
          <a:prstGeom prst="rect">
            <a:avLst/>
          </a:prstGeom>
        </p:spPr>
      </p:pic>
    </p:spTree>
    <p:extLst>
      <p:ext uri="{BB962C8B-B14F-4D97-AF65-F5344CB8AC3E}">
        <p14:creationId xmlns:p14="http://schemas.microsoft.com/office/powerpoint/2010/main" val="115079034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3BC45-2EF1-BB60-90A4-5FBFC653CEB6}"/>
              </a:ext>
            </a:extLst>
          </p:cNvPr>
          <p:cNvSpPr>
            <a:spLocks noGrp="1"/>
          </p:cNvSpPr>
          <p:nvPr>
            <p:ph type="title"/>
          </p:nvPr>
        </p:nvSpPr>
        <p:spPr>
          <a:xfrm>
            <a:off x="640080" y="561073"/>
            <a:ext cx="11104880" cy="688366"/>
          </a:xfrm>
        </p:spPr>
        <p:txBody>
          <a:bodyPr>
            <a:normAutofit fontScale="90000"/>
          </a:bodyPr>
          <a:lstStyle/>
          <a:p>
            <a:r>
              <a:rPr lang="pl-PL" b="1" dirty="0"/>
              <a:t>Odstąpienie od umowy zawartej na odległość</a:t>
            </a:r>
          </a:p>
        </p:txBody>
      </p:sp>
      <p:sp>
        <p:nvSpPr>
          <p:cNvPr id="3" name="Symbol zastępczy zawartości 2">
            <a:extLst>
              <a:ext uri="{FF2B5EF4-FFF2-40B4-BE49-F238E27FC236}">
                <a16:creationId xmlns:a16="http://schemas.microsoft.com/office/drawing/2014/main" id="{9AFC92E9-0815-A2EC-0CCB-55AAB6183272}"/>
              </a:ext>
            </a:extLst>
          </p:cNvPr>
          <p:cNvSpPr>
            <a:spLocks noGrp="1"/>
          </p:cNvSpPr>
          <p:nvPr>
            <p:ph idx="1"/>
          </p:nvPr>
        </p:nvSpPr>
        <p:spPr>
          <a:xfrm>
            <a:off x="558800" y="1320800"/>
            <a:ext cx="11013440" cy="5090160"/>
          </a:xfrm>
        </p:spPr>
        <p:txBody>
          <a:bodyPr>
            <a:normAutofit lnSpcReduction="10000"/>
          </a:bodyPr>
          <a:lstStyle/>
          <a:p>
            <a:pPr marL="0" indent="0" algn="ctr">
              <a:buNone/>
            </a:pPr>
            <a:r>
              <a:rPr lang="pl-PL" b="1" dirty="0"/>
              <a:t>Art. 27 </a:t>
            </a:r>
            <a:r>
              <a:rPr lang="pl-PL" b="1" dirty="0" err="1"/>
              <a:t>p.k</a:t>
            </a:r>
            <a:r>
              <a:rPr lang="pl-PL" b="1" dirty="0"/>
              <a:t>.</a:t>
            </a:r>
          </a:p>
          <a:p>
            <a:pPr marL="0" indent="0" algn="just">
              <a:buNone/>
            </a:pPr>
            <a:r>
              <a:rPr lang="pl-PL" b="1" dirty="0"/>
              <a:t>1. Konsument, który zawarł umowę na odległość lub poza lokalem przedsiębiorstwa, może w terminie 14 dni odstąpić od niej bez podawania przyczyny i bez ponoszenia kosztów</a:t>
            </a:r>
            <a:r>
              <a:rPr lang="pl-PL" b="1" dirty="0">
                <a:solidFill>
                  <a:srgbClr val="FF0000"/>
                </a:solidFill>
              </a:rPr>
              <a:t>(*)</a:t>
            </a:r>
            <a:r>
              <a:rPr lang="pl-PL" b="1" dirty="0"/>
              <a:t>.</a:t>
            </a:r>
          </a:p>
          <a:p>
            <a:pPr marL="0" indent="0" algn="just">
              <a:buNone/>
            </a:pPr>
            <a:r>
              <a:rPr lang="pl-PL" b="1" dirty="0"/>
              <a:t>2. Jeżeli konsument zawarł umowę poza lokalem przedsiębiorstwa podczas nieumówionej wizyty przedsiębiorcy w miejscu zamieszkania lub zwykłego pobytu konsumenta albo wycieczki, termin do odstąpienia od umowy wynosi 30 dni.</a:t>
            </a:r>
          </a:p>
          <a:p>
            <a:pPr marL="0" indent="0" algn="just">
              <a:buNone/>
            </a:pPr>
            <a:endParaRPr lang="pl-PL" b="1" dirty="0"/>
          </a:p>
          <a:p>
            <a:pPr marL="0" indent="0" algn="just">
              <a:buNone/>
            </a:pPr>
            <a:r>
              <a:rPr lang="pl-PL" b="1" dirty="0">
                <a:solidFill>
                  <a:srgbClr val="FF0000"/>
                </a:solidFill>
              </a:rPr>
              <a:t>(*) za wyjątkiem:</a:t>
            </a:r>
          </a:p>
          <a:p>
            <a:pPr marL="0" indent="0" algn="just">
              <a:buNone/>
            </a:pPr>
            <a:r>
              <a:rPr lang="pl-PL" b="1" dirty="0"/>
              <a:t>Art. 33 </a:t>
            </a:r>
            <a:r>
              <a:rPr lang="pl-PL" b="1" dirty="0" err="1"/>
              <a:t>p.k</a:t>
            </a:r>
            <a:r>
              <a:rPr lang="pl-PL" b="1" dirty="0"/>
              <a:t>. - Jeżeli konsument wybrał sposób dostarczenia towaru inny niż najtańszy zwykły sposób dostarczenia oferowany przez przedsiębiorcę, przedsiębiorca nie jest zobowiązany do zwrotu konsumentowi poniesionych przez niego dodatkowych kosztów.</a:t>
            </a:r>
          </a:p>
          <a:p>
            <a:pPr marL="0" indent="0" algn="just">
              <a:buNone/>
            </a:pPr>
            <a:r>
              <a:rPr lang="pl-PL" b="1" dirty="0"/>
              <a:t>Art. 34 ust. 2 </a:t>
            </a:r>
            <a:r>
              <a:rPr lang="pl-PL" b="1" dirty="0" err="1"/>
              <a:t>p.k</a:t>
            </a:r>
            <a:r>
              <a:rPr lang="pl-PL" b="1" dirty="0"/>
              <a:t>. - Konsument ponosi tylko bezpośrednie koszty zwrotu towaru, chyba że przedsiębiorca zgodził się je ponieść lub nie poinformował konsumenta o konieczności poniesienia tych kosztów.</a:t>
            </a:r>
          </a:p>
          <a:p>
            <a:pPr marL="0" indent="0" algn="just">
              <a:buNone/>
            </a:pPr>
            <a:endParaRPr lang="pl-PL" b="1" dirty="0"/>
          </a:p>
          <a:p>
            <a:pPr marL="0" indent="0" algn="just">
              <a:buNone/>
            </a:pPr>
            <a:r>
              <a:rPr lang="pl-PL" b="1" dirty="0"/>
              <a:t>Oraz obowiązek zapłaty za świadczenie częściowe, które zostało spełnione do chwili odstąpienia od umowy jak np. odstąpienie od umowy dostarczania energii elektrycznej.</a:t>
            </a:r>
          </a:p>
        </p:txBody>
      </p:sp>
    </p:spTree>
    <p:extLst>
      <p:ext uri="{BB962C8B-B14F-4D97-AF65-F5344CB8AC3E}">
        <p14:creationId xmlns:p14="http://schemas.microsoft.com/office/powerpoint/2010/main" val="21061590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3BC45-2EF1-BB60-90A4-5FBFC653CEB6}"/>
              </a:ext>
            </a:extLst>
          </p:cNvPr>
          <p:cNvSpPr>
            <a:spLocks noGrp="1"/>
          </p:cNvSpPr>
          <p:nvPr>
            <p:ph type="title"/>
          </p:nvPr>
        </p:nvSpPr>
        <p:spPr>
          <a:xfrm>
            <a:off x="650240" y="447040"/>
            <a:ext cx="11104880" cy="688366"/>
          </a:xfrm>
        </p:spPr>
        <p:txBody>
          <a:bodyPr>
            <a:normAutofit fontScale="90000"/>
          </a:bodyPr>
          <a:lstStyle/>
          <a:p>
            <a:r>
              <a:rPr lang="pl-PL" b="1" dirty="0"/>
              <a:t>Odstąpienie od umowy zawartej na odległość</a:t>
            </a:r>
          </a:p>
        </p:txBody>
      </p:sp>
      <p:sp>
        <p:nvSpPr>
          <p:cNvPr id="3" name="Symbol zastępczy zawartości 2">
            <a:extLst>
              <a:ext uri="{FF2B5EF4-FFF2-40B4-BE49-F238E27FC236}">
                <a16:creationId xmlns:a16="http://schemas.microsoft.com/office/drawing/2014/main" id="{9AFC92E9-0815-A2EC-0CCB-55AAB6183272}"/>
              </a:ext>
            </a:extLst>
          </p:cNvPr>
          <p:cNvSpPr>
            <a:spLocks noGrp="1"/>
          </p:cNvSpPr>
          <p:nvPr>
            <p:ph idx="1"/>
          </p:nvPr>
        </p:nvSpPr>
        <p:spPr>
          <a:xfrm>
            <a:off x="558800" y="1320800"/>
            <a:ext cx="11013440" cy="5090160"/>
          </a:xfrm>
        </p:spPr>
        <p:txBody>
          <a:bodyPr>
            <a:normAutofit/>
          </a:bodyPr>
          <a:lstStyle/>
          <a:p>
            <a:pPr marL="0" indent="0" algn="ctr">
              <a:buNone/>
            </a:pPr>
            <a:r>
              <a:rPr lang="pl-PL" sz="2600" b="1" dirty="0"/>
              <a:t>Art. 28 </a:t>
            </a:r>
            <a:r>
              <a:rPr lang="pl-PL" sz="2600" b="1" dirty="0" err="1"/>
              <a:t>p.k</a:t>
            </a:r>
            <a:r>
              <a:rPr lang="pl-PL" sz="2600" b="1" dirty="0"/>
              <a:t>. - Początek biegu terminu do odstąpienia od umowy</a:t>
            </a:r>
          </a:p>
          <a:p>
            <a:pPr marL="0" indent="0">
              <a:buNone/>
            </a:pPr>
            <a:r>
              <a:rPr lang="pl-PL" sz="2600" dirty="0"/>
              <a:t>Bieg terminu do odstąpienia od umowy rozpoczyna się:</a:t>
            </a:r>
          </a:p>
          <a:p>
            <a:pPr marL="342900" indent="-342900">
              <a:buFont typeface="+mj-lt"/>
              <a:buAutoNum type="arabicParenR"/>
            </a:pPr>
            <a:r>
              <a:rPr lang="pl-PL" sz="2600" dirty="0"/>
              <a:t>dla umowy, w wykonaniu której przedsiębiorca wydaje towar, będąc zobowiązany do przeniesienia jego własności - od objęcia towaru w posiadanie przez konsumenta lub wskazaną przez niego osobę trzecią inną niż przewoźnik,</a:t>
            </a:r>
          </a:p>
          <a:p>
            <a:pPr marL="342900" indent="-342900">
              <a:buFont typeface="+mj-lt"/>
              <a:buAutoNum type="arabicParenR"/>
            </a:pPr>
            <a:r>
              <a:rPr lang="pl-PL" sz="2600" dirty="0"/>
              <a:t>w przypadku umowy, która obejmuje wiele towarów, które są dostarczane osobno, partiami lub w częściach - od objęcia w posiadanie ostatniego towaru, jego partii lub części,</a:t>
            </a:r>
          </a:p>
          <a:p>
            <a:pPr marL="342900" indent="-342900">
              <a:buFont typeface="+mj-lt"/>
              <a:buAutoNum type="arabicParenR"/>
            </a:pPr>
            <a:r>
              <a:rPr lang="pl-PL" sz="2600" dirty="0"/>
              <a:t>w przypadku umowy, która polega na regularnym dostarczaniu towaru przez czas oznaczony - od objęcia w posiadanie pierwszego z towarów;</a:t>
            </a:r>
          </a:p>
          <a:p>
            <a:pPr marL="342900" indent="-342900">
              <a:buFont typeface="+mj-lt"/>
              <a:buAutoNum type="arabicParenR"/>
            </a:pPr>
            <a:r>
              <a:rPr lang="pl-PL" sz="2600" dirty="0"/>
              <a:t>dla pozostałych umów - od dnia zawarcia umowy.</a:t>
            </a:r>
          </a:p>
        </p:txBody>
      </p:sp>
    </p:spTree>
    <p:extLst>
      <p:ext uri="{BB962C8B-B14F-4D97-AF65-F5344CB8AC3E}">
        <p14:creationId xmlns:p14="http://schemas.microsoft.com/office/powerpoint/2010/main" val="2765625816"/>
      </p:ext>
    </p:extLst>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awartość — symbol zastępczy 5" descr="Grupa osób w trakcie pracy">
            <a:extLst>
              <a:ext uri="{FF2B5EF4-FFF2-40B4-BE49-F238E27FC236}">
                <a16:creationId xmlns:a16="http://schemas.microsoft.com/office/drawing/2014/main" id="{FDC0A5F4-FE96-4D3A-A9D6-A76F32BA6429}"/>
              </a:ext>
            </a:extLst>
          </p:cNvPr>
          <p:cNvPicPr>
            <a:picLocks noGrp="1"/>
          </p:cNvPicPr>
          <p:nvPr>
            <p:ph sz="half" idx="1"/>
          </p:nvPr>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rcRect/>
          <a:stretch/>
        </p:blipFill>
        <p:spPr>
          <a:xfrm>
            <a:off x="233400" y="248598"/>
            <a:ext cx="11725200" cy="6362659"/>
          </a:xfrm>
          <a:prstGeom prst="rect">
            <a:avLst/>
          </a:prstGeom>
        </p:spPr>
      </p:pic>
      <p:sp>
        <p:nvSpPr>
          <p:cNvPr id="2" name="Tytuł 1">
            <a:extLst>
              <a:ext uri="{FF2B5EF4-FFF2-40B4-BE49-F238E27FC236}">
                <a16:creationId xmlns:a16="http://schemas.microsoft.com/office/drawing/2014/main" id="{D49C97B1-F677-4C82-9865-227A9B7D2400}"/>
              </a:ext>
            </a:extLst>
          </p:cNvPr>
          <p:cNvSpPr>
            <a:spLocks noGrp="1"/>
          </p:cNvSpPr>
          <p:nvPr>
            <p:ph type="title"/>
          </p:nvPr>
        </p:nvSpPr>
        <p:spPr>
          <a:xfrm>
            <a:off x="1066800" y="642594"/>
            <a:ext cx="10058400" cy="1371600"/>
          </a:xfrm>
        </p:spPr>
        <p:txBody>
          <a:bodyPr vert="horz" lIns="91440" tIns="45720" rIns="91440" bIns="45720" rtlCol="0" anchor="ctr">
            <a:normAutofit/>
          </a:bodyPr>
          <a:lstStyle>
            <a:defPPr>
              <a:defRPr lang="pl-PL"/>
            </a:defPPr>
          </a:lstStyle>
          <a:p>
            <a:pPr rtl="0"/>
            <a:r>
              <a:rPr lang="pl-PL" dirty="0">
                <a:solidFill>
                  <a:schemeClr val="bg2">
                    <a:lumMod val="50000"/>
                  </a:schemeClr>
                </a:solidFill>
              </a:rPr>
              <a:t>Konspekt spotkania</a:t>
            </a:r>
          </a:p>
        </p:txBody>
      </p:sp>
      <p:graphicFrame>
        <p:nvGraphicFramePr>
          <p:cNvPr id="5" name="Zawartość — symbol zastępczy 2" descr="Obiekt SmartArt">
            <a:extLst>
              <a:ext uri="{FF2B5EF4-FFF2-40B4-BE49-F238E27FC236}">
                <a16:creationId xmlns:a16="http://schemas.microsoft.com/office/drawing/2014/main" id="{A1342CC9-B5BC-4EE6-A03F-6501ED7CC4CC}"/>
              </a:ext>
            </a:extLst>
          </p:cNvPr>
          <p:cNvGraphicFramePr>
            <a:graphicFrameLocks/>
          </p:cNvGraphicFramePr>
          <p:nvPr>
            <p:extLst>
              <p:ext uri="{D42A27DB-BD31-4B8C-83A1-F6EECF244321}">
                <p14:modId xmlns:p14="http://schemas.microsoft.com/office/powerpoint/2010/main" val="4021306321"/>
              </p:ext>
            </p:extLst>
          </p:nvPr>
        </p:nvGraphicFramePr>
        <p:xfrm>
          <a:off x="685799" y="1747520"/>
          <a:ext cx="10817088" cy="4467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73005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rminy – Prawa konsumenta">
            <a:extLst>
              <a:ext uri="{FF2B5EF4-FFF2-40B4-BE49-F238E27FC236}">
                <a16:creationId xmlns:a16="http://schemas.microsoft.com/office/drawing/2014/main" id="{778557AA-A4AB-E6AE-BC25-212D41BFAF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60" y="125220"/>
            <a:ext cx="12019280" cy="660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93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ekst, dokument">
            <a:extLst>
              <a:ext uri="{FF2B5EF4-FFF2-40B4-BE49-F238E27FC236}">
                <a16:creationId xmlns:a16="http://schemas.microsoft.com/office/drawing/2014/main" id="{1618E0C0-9287-2D1D-669C-835C600537F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15414"/>
          <a:stretch/>
        </p:blipFill>
        <p:spPr>
          <a:xfrm>
            <a:off x="20" y="1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2" name="pole tekstowe 1">
            <a:extLst>
              <a:ext uri="{FF2B5EF4-FFF2-40B4-BE49-F238E27FC236}">
                <a16:creationId xmlns:a16="http://schemas.microsoft.com/office/drawing/2014/main" id="{6FD0977A-CEBC-F8A8-F372-1B3EB1AF52BF}"/>
              </a:ext>
            </a:extLst>
          </p:cNvPr>
          <p:cNvSpPr txBox="1"/>
          <p:nvPr/>
        </p:nvSpPr>
        <p:spPr>
          <a:xfrm>
            <a:off x="1198880" y="1778000"/>
            <a:ext cx="5140960" cy="4348480"/>
          </a:xfrm>
          <a:prstGeom prst="rect">
            <a:avLst/>
          </a:prstGeom>
        </p:spPr>
        <p:txBody>
          <a:bodyPr vert="horz" lIns="91440" tIns="45720" rIns="91440" bIns="45720" rtlCol="0">
            <a:normAutofit/>
          </a:bodyPr>
          <a:lstStyle/>
          <a:p>
            <a:pPr>
              <a:lnSpc>
                <a:spcPct val="90000"/>
              </a:lnSpc>
              <a:spcBef>
                <a:spcPts val="900"/>
              </a:spcBef>
              <a:buClr>
                <a:schemeClr val="tx1">
                  <a:lumMod val="85000"/>
                  <a:lumOff val="15000"/>
                </a:schemeClr>
              </a:buClr>
            </a:pPr>
            <a:endParaRPr lang="pl-PL" sz="1000" b="1" kern="1200" dirty="0">
              <a:solidFill>
                <a:schemeClr val="bg1"/>
              </a:solidFill>
              <a:latin typeface="+mn-lt"/>
              <a:ea typeface="+mn-ea"/>
              <a:cs typeface="+mn-cs"/>
            </a:endParaRPr>
          </a:p>
          <a:p>
            <a:pPr>
              <a:lnSpc>
                <a:spcPct val="90000"/>
              </a:lnSpc>
              <a:spcBef>
                <a:spcPts val="900"/>
              </a:spcBef>
              <a:buClr>
                <a:schemeClr val="tx1">
                  <a:lumMod val="85000"/>
                  <a:lumOff val="15000"/>
                </a:schemeClr>
              </a:buClr>
            </a:pPr>
            <a:r>
              <a:rPr lang="pl-PL" b="1" kern="1200" dirty="0">
                <a:solidFill>
                  <a:schemeClr val="bg1"/>
                </a:solidFill>
                <a:latin typeface="+mn-lt"/>
                <a:ea typeface="+mn-ea"/>
                <a:cs typeface="+mn-cs"/>
              </a:rPr>
              <a:t>Ust. 1</a:t>
            </a:r>
          </a:p>
          <a:p>
            <a:pPr>
              <a:lnSpc>
                <a:spcPct val="90000"/>
              </a:lnSpc>
              <a:spcBef>
                <a:spcPts val="900"/>
              </a:spcBef>
              <a:buClr>
                <a:schemeClr val="tx1">
                  <a:lumMod val="85000"/>
                  <a:lumOff val="15000"/>
                </a:schemeClr>
              </a:buClr>
            </a:pPr>
            <a:r>
              <a:rPr lang="pl-PL" kern="1200" dirty="0">
                <a:solidFill>
                  <a:schemeClr val="bg1"/>
                </a:solidFill>
                <a:latin typeface="+mn-lt"/>
                <a:ea typeface="+mn-ea"/>
                <a:cs typeface="+mn-cs"/>
              </a:rPr>
              <a:t>Jeżeli konsument nie został poinformowany przez przedsiębiorcę o prawie odstąpienia od umowy, prawo to </a:t>
            </a:r>
            <a:r>
              <a:rPr lang="pl-PL" b="1" kern="1200" dirty="0">
                <a:solidFill>
                  <a:srgbClr val="FF0000"/>
                </a:solidFill>
                <a:latin typeface="+mn-lt"/>
                <a:ea typeface="+mn-ea"/>
                <a:cs typeface="+mn-cs"/>
              </a:rPr>
              <a:t>wygasa po upływie 12 miesięcy</a:t>
            </a:r>
            <a:r>
              <a:rPr lang="pl-PL" kern="1200" dirty="0">
                <a:solidFill>
                  <a:srgbClr val="FF0000"/>
                </a:solidFill>
                <a:latin typeface="+mn-lt"/>
                <a:ea typeface="+mn-ea"/>
                <a:cs typeface="+mn-cs"/>
              </a:rPr>
              <a:t> </a:t>
            </a:r>
            <a:r>
              <a:rPr lang="pl-PL" kern="1200" dirty="0">
                <a:solidFill>
                  <a:schemeClr val="bg1"/>
                </a:solidFill>
                <a:latin typeface="+mn-lt"/>
                <a:ea typeface="+mn-ea"/>
                <a:cs typeface="+mn-cs"/>
              </a:rPr>
              <a:t>od dnia upływu terminu ustawowego.</a:t>
            </a:r>
          </a:p>
          <a:p>
            <a:pPr>
              <a:lnSpc>
                <a:spcPct val="90000"/>
              </a:lnSpc>
              <a:spcBef>
                <a:spcPts val="900"/>
              </a:spcBef>
              <a:buClr>
                <a:schemeClr val="tx1">
                  <a:lumMod val="85000"/>
                  <a:lumOff val="15000"/>
                </a:schemeClr>
              </a:buClr>
            </a:pPr>
            <a:endParaRPr lang="pl-PL" b="1" kern="1200" dirty="0">
              <a:solidFill>
                <a:schemeClr val="bg1"/>
              </a:solidFill>
              <a:latin typeface="+mn-lt"/>
              <a:ea typeface="+mn-ea"/>
              <a:cs typeface="+mn-cs"/>
            </a:endParaRPr>
          </a:p>
          <a:p>
            <a:pPr>
              <a:lnSpc>
                <a:spcPct val="90000"/>
              </a:lnSpc>
              <a:spcBef>
                <a:spcPts val="900"/>
              </a:spcBef>
              <a:buClr>
                <a:schemeClr val="tx1">
                  <a:lumMod val="85000"/>
                  <a:lumOff val="15000"/>
                </a:schemeClr>
              </a:buClr>
            </a:pPr>
            <a:r>
              <a:rPr lang="pl-PL" b="1" kern="1200" dirty="0">
                <a:solidFill>
                  <a:schemeClr val="bg1"/>
                </a:solidFill>
                <a:latin typeface="+mn-lt"/>
                <a:ea typeface="+mn-ea"/>
                <a:cs typeface="+mn-cs"/>
              </a:rPr>
              <a:t>Ust. 2 </a:t>
            </a:r>
          </a:p>
          <a:p>
            <a:pPr>
              <a:lnSpc>
                <a:spcPct val="90000"/>
              </a:lnSpc>
              <a:spcBef>
                <a:spcPts val="900"/>
              </a:spcBef>
              <a:buClr>
                <a:schemeClr val="tx1">
                  <a:lumMod val="85000"/>
                  <a:lumOff val="15000"/>
                </a:schemeClr>
              </a:buClr>
            </a:pPr>
            <a:r>
              <a:rPr lang="pl-PL" kern="1200" dirty="0">
                <a:solidFill>
                  <a:schemeClr val="bg1"/>
                </a:solidFill>
                <a:latin typeface="+mn-lt"/>
                <a:ea typeface="+mn-ea"/>
                <a:cs typeface="+mn-cs"/>
              </a:rPr>
              <a:t>Jeżeli konsument został poinformowany przez przedsiębiorcę o prawie odstąpienia od umowy </a:t>
            </a:r>
            <a:br>
              <a:rPr lang="pl-PL" kern="1200" dirty="0">
                <a:solidFill>
                  <a:schemeClr val="bg1"/>
                </a:solidFill>
                <a:latin typeface="+mn-lt"/>
                <a:ea typeface="+mn-ea"/>
                <a:cs typeface="+mn-cs"/>
              </a:rPr>
            </a:br>
            <a:r>
              <a:rPr lang="pl-PL" b="1" kern="1200" dirty="0">
                <a:solidFill>
                  <a:srgbClr val="FF0000"/>
                </a:solidFill>
                <a:latin typeface="+mn-lt"/>
                <a:ea typeface="+mn-ea"/>
                <a:cs typeface="+mn-cs"/>
              </a:rPr>
              <a:t>przed upływem 12 miesięcy</a:t>
            </a:r>
            <a:r>
              <a:rPr lang="pl-PL" kern="1200" dirty="0">
                <a:solidFill>
                  <a:schemeClr val="bg1"/>
                </a:solidFill>
                <a:latin typeface="+mn-lt"/>
                <a:ea typeface="+mn-ea"/>
                <a:cs typeface="+mn-cs"/>
              </a:rPr>
              <a:t>, termin do odstąpienia od umowy upływa po 14 dniach lub odpowiednio </a:t>
            </a:r>
            <a:br>
              <a:rPr lang="pl-PL" kern="1200" dirty="0">
                <a:solidFill>
                  <a:schemeClr val="bg1"/>
                </a:solidFill>
                <a:latin typeface="+mn-lt"/>
                <a:ea typeface="+mn-ea"/>
                <a:cs typeface="+mn-cs"/>
              </a:rPr>
            </a:br>
            <a:r>
              <a:rPr lang="pl-PL" kern="1200" dirty="0">
                <a:solidFill>
                  <a:schemeClr val="bg1"/>
                </a:solidFill>
                <a:latin typeface="+mn-lt"/>
                <a:ea typeface="+mn-ea"/>
                <a:cs typeface="+mn-cs"/>
              </a:rPr>
              <a:t>po 30 dniach, od udzielenia konsumentowi informacji </a:t>
            </a:r>
            <a:br>
              <a:rPr lang="pl-PL" kern="1200" dirty="0">
                <a:solidFill>
                  <a:schemeClr val="bg1"/>
                </a:solidFill>
                <a:latin typeface="+mn-lt"/>
                <a:ea typeface="+mn-ea"/>
                <a:cs typeface="+mn-cs"/>
              </a:rPr>
            </a:br>
            <a:r>
              <a:rPr lang="pl-PL" kern="1200" dirty="0">
                <a:solidFill>
                  <a:schemeClr val="bg1"/>
                </a:solidFill>
                <a:latin typeface="+mn-lt"/>
                <a:ea typeface="+mn-ea"/>
                <a:cs typeface="+mn-cs"/>
              </a:rPr>
              <a:t>o tym prawie.</a:t>
            </a:r>
          </a:p>
        </p:txBody>
      </p:sp>
      <p:sp>
        <p:nvSpPr>
          <p:cNvPr id="9" name="Title 3">
            <a:extLst>
              <a:ext uri="{FF2B5EF4-FFF2-40B4-BE49-F238E27FC236}">
                <a16:creationId xmlns:a16="http://schemas.microsoft.com/office/drawing/2014/main" id="{242C258F-1F93-B8EB-0CEF-9719ADC2408C}"/>
              </a:ext>
            </a:extLst>
          </p:cNvPr>
          <p:cNvSpPr>
            <a:spLocks noGrp="1"/>
          </p:cNvSpPr>
          <p:nvPr>
            <p:ph type="title"/>
          </p:nvPr>
        </p:nvSpPr>
        <p:spPr>
          <a:xfrm>
            <a:off x="1198880" y="731521"/>
            <a:ext cx="4988560" cy="1524000"/>
          </a:xfrm>
        </p:spPr>
        <p:txBody>
          <a:bodyPr>
            <a:normAutofit/>
          </a:bodyPr>
          <a:lstStyle/>
          <a:p>
            <a:r>
              <a:rPr lang="pl-PL" sz="2800" b="1" kern="1200" dirty="0">
                <a:solidFill>
                  <a:schemeClr val="bg1"/>
                </a:solidFill>
                <a:latin typeface="+mn-lt"/>
                <a:ea typeface="+mn-ea"/>
                <a:cs typeface="+mn-cs"/>
              </a:rPr>
              <a:t>Art. 29 </a:t>
            </a:r>
            <a:r>
              <a:rPr lang="pl-PL" sz="2800" b="1" kern="1200" dirty="0" err="1">
                <a:solidFill>
                  <a:schemeClr val="bg1"/>
                </a:solidFill>
                <a:latin typeface="+mn-lt"/>
                <a:ea typeface="+mn-ea"/>
                <a:cs typeface="+mn-cs"/>
              </a:rPr>
              <a:t>p.k</a:t>
            </a:r>
            <a:r>
              <a:rPr lang="pl-PL" sz="2800" b="1" kern="1200" dirty="0">
                <a:solidFill>
                  <a:schemeClr val="bg1"/>
                </a:solidFill>
                <a:latin typeface="+mn-lt"/>
                <a:ea typeface="+mn-ea"/>
                <a:cs typeface="+mn-cs"/>
              </a:rPr>
              <a:t>. – wydłużenie terminu odstąpienia od umowy</a:t>
            </a:r>
            <a:br>
              <a:rPr lang="pl-PL" sz="1800" b="1" kern="1200" dirty="0">
                <a:solidFill>
                  <a:schemeClr val="bg1"/>
                </a:solidFill>
                <a:latin typeface="+mn-lt"/>
                <a:ea typeface="+mn-ea"/>
                <a:cs typeface="+mn-cs"/>
              </a:rPr>
            </a:br>
            <a:endParaRPr lang="en-US" sz="1800" dirty="0"/>
          </a:p>
        </p:txBody>
      </p:sp>
    </p:spTree>
    <p:extLst>
      <p:ext uri="{BB962C8B-B14F-4D97-AF65-F5344CB8AC3E}">
        <p14:creationId xmlns:p14="http://schemas.microsoft.com/office/powerpoint/2010/main" val="32174482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9A1199D-106F-8123-F176-FF6D151F0698}"/>
              </a:ext>
            </a:extLst>
          </p:cNvPr>
          <p:cNvSpPr txBox="1"/>
          <p:nvPr/>
        </p:nvSpPr>
        <p:spPr>
          <a:xfrm>
            <a:off x="396240" y="635927"/>
            <a:ext cx="11216640" cy="5586145"/>
          </a:xfrm>
          <a:prstGeom prst="rect">
            <a:avLst/>
          </a:prstGeom>
          <a:noFill/>
        </p:spPr>
        <p:txBody>
          <a:bodyPr wrap="square" rtlCol="0">
            <a:spAutoFit/>
          </a:bodyPr>
          <a:lstStyle/>
          <a:p>
            <a:pPr algn="ctr"/>
            <a:r>
              <a:rPr lang="pl-PL" sz="2400" b="1" dirty="0"/>
              <a:t>Art. 30 </a:t>
            </a:r>
            <a:r>
              <a:rPr lang="pl-PL" sz="2400" b="1" dirty="0" err="1"/>
              <a:t>p.k</a:t>
            </a:r>
            <a:r>
              <a:rPr lang="pl-PL" sz="2400" b="1" dirty="0"/>
              <a:t>. – jak odstąpić od umowy?</a:t>
            </a:r>
          </a:p>
          <a:p>
            <a:pPr algn="ctr"/>
            <a:endParaRPr lang="pl-PL" sz="2100" b="1" dirty="0"/>
          </a:p>
          <a:p>
            <a:pPr algn="ctr"/>
            <a:r>
              <a:rPr lang="pl-PL" sz="2100" b="1" dirty="0"/>
              <a:t>Ust. 1</a:t>
            </a:r>
          </a:p>
          <a:p>
            <a:pPr algn="ctr"/>
            <a:r>
              <a:rPr lang="pl-PL" sz="2100" dirty="0"/>
              <a:t>Konsument może odstąpić od umowy, składając przedsiębiorcy oświadczenie o odstąpieniu od umowy. Oświadczenie można złożyć na formularzu, którego wzór stanowi załącznik do niniejszej ustawy.</a:t>
            </a:r>
          </a:p>
          <a:p>
            <a:pPr algn="ctr"/>
            <a:endParaRPr lang="pl-PL" sz="2100" b="1" dirty="0"/>
          </a:p>
          <a:p>
            <a:pPr algn="ctr"/>
            <a:r>
              <a:rPr lang="pl-PL" sz="2100" b="1" dirty="0"/>
              <a:t>Ust. 2</a:t>
            </a:r>
          </a:p>
          <a:p>
            <a:pPr algn="ctr"/>
            <a:r>
              <a:rPr lang="pl-PL" sz="2100" dirty="0"/>
              <a:t>Do zachowania terminu wystarczy wysłanie oświadczenia przed jego upływem.</a:t>
            </a:r>
          </a:p>
          <a:p>
            <a:pPr algn="ctr"/>
            <a:endParaRPr lang="pl-PL" sz="2100" b="1" dirty="0"/>
          </a:p>
          <a:p>
            <a:pPr algn="ctr"/>
            <a:r>
              <a:rPr lang="pl-PL" sz="2100" b="1" dirty="0"/>
              <a:t>Ust. 3</a:t>
            </a:r>
          </a:p>
          <a:p>
            <a:pPr algn="ctr"/>
            <a:r>
              <a:rPr lang="pl-PL" sz="2100" dirty="0"/>
              <a:t>Jeżeli przedsiębiorca zapewnia możliwość złożenia oświadczenia o odstąpieniu od umowy drogą elektroniczną, konsument może odstąpić od umowy wysyłając oświadczenie lub wypełniając formularz na stronie internetowej.</a:t>
            </a:r>
          </a:p>
          <a:p>
            <a:pPr algn="ctr"/>
            <a:endParaRPr lang="pl-PL" sz="2100" b="1" dirty="0"/>
          </a:p>
          <a:p>
            <a:pPr algn="ctr"/>
            <a:r>
              <a:rPr lang="pl-PL" sz="2100" b="1" dirty="0"/>
              <a:t>Ust. 4</a:t>
            </a:r>
          </a:p>
          <a:p>
            <a:pPr algn="ctr"/>
            <a:r>
              <a:rPr lang="pl-PL" sz="2100" dirty="0"/>
              <a:t>Przedsiębiorca ma obowiązek niezwłocznie przesłać konsumentowi na trwałym nośniku potwierdzenie otrzymania oświadczenia o odstąpieniu od umowy składanego na jego stronie internetowej.</a:t>
            </a:r>
          </a:p>
        </p:txBody>
      </p:sp>
    </p:spTree>
    <p:extLst>
      <p:ext uri="{BB962C8B-B14F-4D97-AF65-F5344CB8AC3E}">
        <p14:creationId xmlns:p14="http://schemas.microsoft.com/office/powerpoint/2010/main" val="22789450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2DDD14E-BD02-93D6-E727-6F383FFCC5A2}"/>
              </a:ext>
            </a:extLst>
          </p:cNvPr>
          <p:cNvSpPr txBox="1"/>
          <p:nvPr/>
        </p:nvSpPr>
        <p:spPr>
          <a:xfrm>
            <a:off x="497840" y="487680"/>
            <a:ext cx="11216640" cy="5847755"/>
          </a:xfrm>
          <a:prstGeom prst="rect">
            <a:avLst/>
          </a:prstGeom>
          <a:noFill/>
        </p:spPr>
        <p:txBody>
          <a:bodyPr wrap="square" rtlCol="0">
            <a:spAutoFit/>
          </a:bodyPr>
          <a:lstStyle/>
          <a:p>
            <a:pPr algn="ctr"/>
            <a:r>
              <a:rPr lang="pl-PL" sz="2200" b="1" dirty="0"/>
              <a:t>Art. 32 </a:t>
            </a:r>
            <a:r>
              <a:rPr lang="pl-PL" sz="2200" b="1" dirty="0" err="1"/>
              <a:t>p.k</a:t>
            </a:r>
            <a:r>
              <a:rPr lang="pl-PL" sz="2200" b="1" dirty="0"/>
              <a:t>. – obowiązki przedsiębiorcy przy odstąpieniu od umowy</a:t>
            </a:r>
          </a:p>
          <a:p>
            <a:pPr algn="ctr"/>
            <a:endParaRPr lang="pl-PL" sz="2200" b="1" dirty="0"/>
          </a:p>
          <a:p>
            <a:pPr algn="ctr"/>
            <a:r>
              <a:rPr lang="pl-PL" sz="2200" b="1" dirty="0"/>
              <a:t>Ust. 1</a:t>
            </a:r>
          </a:p>
          <a:p>
            <a:pPr algn="ctr"/>
            <a:r>
              <a:rPr lang="pl-PL" sz="2200" dirty="0"/>
              <a:t>Przedsiębiorca ma obowiązek niezwłocznie, nie później niż w terminie 14 dni od dnia otrzymania oświadczenia konsumenta o odstąpieniu od umowy, zwrócić konsumentowi wszystkie dokonane przez niego płatności, w tym koszty dostarczenia towaru.</a:t>
            </a:r>
          </a:p>
          <a:p>
            <a:pPr algn="ctr"/>
            <a:endParaRPr lang="pl-PL" sz="2200" b="1" dirty="0"/>
          </a:p>
          <a:p>
            <a:pPr algn="ctr"/>
            <a:r>
              <a:rPr lang="pl-PL" sz="2200" b="1" dirty="0"/>
              <a:t>Ust. 2</a:t>
            </a:r>
          </a:p>
          <a:p>
            <a:pPr algn="ctr"/>
            <a:r>
              <a:rPr lang="pl-PL" sz="2200" dirty="0"/>
              <a:t>Przedsiębiorca dokonuje zwrotu płatności przy użyciu takiego samego sposobu zapłaty, jakiego użył konsument, chyba że konsument wyraźnie zgodził się na inny sposób zwrotu, który nie wiąże się dla niego z żadnymi kosztami.</a:t>
            </a:r>
          </a:p>
          <a:p>
            <a:pPr algn="ctr"/>
            <a:endParaRPr lang="pl-PL" sz="2200" b="1" dirty="0"/>
          </a:p>
          <a:p>
            <a:pPr algn="ctr"/>
            <a:r>
              <a:rPr lang="pl-PL" sz="2200" b="1" dirty="0"/>
              <a:t>Ust. 3</a:t>
            </a:r>
          </a:p>
          <a:p>
            <a:pPr algn="ctr"/>
            <a:r>
              <a:rPr lang="pl-PL" sz="2200" dirty="0"/>
              <a:t> Jeżeli przedsiębiorca nie zaproponował, że sam odbierze towar od konsumenta, może wstrzymać się ze zwrotem płatności otrzymanych od konsumenta do chwili otrzymania towaru z powrotem lub dostarczenia przez konsumenta dowodu jego odesłania, w zależności od tego, które zdarzenie nastąpi wcześniej.</a:t>
            </a:r>
          </a:p>
        </p:txBody>
      </p:sp>
    </p:spTree>
    <p:extLst>
      <p:ext uri="{BB962C8B-B14F-4D97-AF65-F5344CB8AC3E}">
        <p14:creationId xmlns:p14="http://schemas.microsoft.com/office/powerpoint/2010/main" val="363114866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2DDD14E-BD02-93D6-E727-6F383FFCC5A2}"/>
              </a:ext>
            </a:extLst>
          </p:cNvPr>
          <p:cNvSpPr txBox="1"/>
          <p:nvPr/>
        </p:nvSpPr>
        <p:spPr>
          <a:xfrm>
            <a:off x="487680" y="335845"/>
            <a:ext cx="11216640" cy="6247864"/>
          </a:xfrm>
          <a:prstGeom prst="rect">
            <a:avLst/>
          </a:prstGeom>
          <a:noFill/>
        </p:spPr>
        <p:txBody>
          <a:bodyPr wrap="square" rtlCol="0">
            <a:spAutoFit/>
          </a:bodyPr>
          <a:lstStyle/>
          <a:p>
            <a:pPr algn="ctr"/>
            <a:r>
              <a:rPr lang="pl-PL" sz="2600" b="1" dirty="0"/>
              <a:t>Art. 34 </a:t>
            </a:r>
            <a:r>
              <a:rPr lang="pl-PL" sz="2600" b="1" dirty="0" err="1"/>
              <a:t>p.k</a:t>
            </a:r>
            <a:r>
              <a:rPr lang="pl-PL" sz="2600" b="1" dirty="0"/>
              <a:t>. – zwrot towaru przez konsumenta</a:t>
            </a:r>
          </a:p>
          <a:p>
            <a:pPr algn="ctr"/>
            <a:endParaRPr lang="pl-PL" sz="2200" b="1" dirty="0"/>
          </a:p>
          <a:p>
            <a:pPr algn="ctr"/>
            <a:r>
              <a:rPr lang="pl-PL" sz="2200" b="1" dirty="0"/>
              <a:t>Ust. 1</a:t>
            </a:r>
          </a:p>
          <a:p>
            <a:pPr algn="ctr"/>
            <a:r>
              <a:rPr lang="pl-PL" sz="2200" dirty="0"/>
              <a:t>Konsument ma obowiązek zwrócić towar przedsiębiorcy lub przekazać go osobie upoważnionej przez przedsiębiorcę do odbioru niezwłocznie, jednak nie później niż 14 dni od dnia, w którym odstąpił od umowy, chyba że przedsiębiorca zaproponował, że sam odbierze towar. Do zachowania terminu wystarczy odesłanie towaru przed jego upływem.</a:t>
            </a:r>
            <a:endParaRPr lang="pl-PL" sz="2200" b="1" dirty="0"/>
          </a:p>
          <a:p>
            <a:pPr algn="ctr"/>
            <a:endParaRPr lang="pl-PL" sz="2200" b="1" dirty="0"/>
          </a:p>
          <a:p>
            <a:pPr algn="ctr"/>
            <a:r>
              <a:rPr lang="pl-PL" sz="2200" b="1" dirty="0"/>
              <a:t>Ust. 3</a:t>
            </a:r>
          </a:p>
          <a:p>
            <a:pPr algn="ctr"/>
            <a:r>
              <a:rPr lang="pl-PL" sz="2200" dirty="0"/>
              <a:t>Jeżeli umowę zawarto poza lokalem przedsiębiorstwa a towar dostarczono konsumentowi do miejsca, w którym zamieszkiwał w chwili zawarcia umowy, przedsiębiorca jest zobowiązany do odebrania towaru na swój koszt, gdy ze względu na charakter towaru nie można go odesłać w zwykły sposób pocztą.</a:t>
            </a:r>
            <a:endParaRPr lang="pl-PL" sz="2200" b="1" dirty="0"/>
          </a:p>
          <a:p>
            <a:pPr algn="ctr"/>
            <a:endParaRPr lang="pl-PL" sz="2200" b="1" dirty="0"/>
          </a:p>
          <a:p>
            <a:pPr algn="ctr"/>
            <a:r>
              <a:rPr lang="pl-PL" sz="2200" b="1" dirty="0"/>
              <a:t>Ust. 4</a:t>
            </a:r>
          </a:p>
          <a:p>
            <a:pPr algn="ctr"/>
            <a:r>
              <a:rPr lang="pl-PL" sz="2200" dirty="0"/>
              <a:t> Konsument ponosi odpowiedzialność za zmniejszenie wartości towaru będące wynikiem korzystania z niego w sposób wykraczający poza konieczny do stwierdzenia charakteru, cech i funkcjonowania towaru, chyba że przedsiębiorca nie poinformował konsumenta o prawie odstąpienia od umowy</a:t>
            </a:r>
          </a:p>
        </p:txBody>
      </p:sp>
    </p:spTree>
    <p:extLst>
      <p:ext uri="{BB962C8B-B14F-4D97-AF65-F5344CB8AC3E}">
        <p14:creationId xmlns:p14="http://schemas.microsoft.com/office/powerpoint/2010/main" val="288793827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2DDD14E-BD02-93D6-E727-6F383FFCC5A2}"/>
              </a:ext>
            </a:extLst>
          </p:cNvPr>
          <p:cNvSpPr txBox="1"/>
          <p:nvPr/>
        </p:nvSpPr>
        <p:spPr>
          <a:xfrm>
            <a:off x="487680" y="335845"/>
            <a:ext cx="11216640" cy="6093976"/>
          </a:xfrm>
          <a:prstGeom prst="rect">
            <a:avLst/>
          </a:prstGeom>
          <a:noFill/>
        </p:spPr>
        <p:txBody>
          <a:bodyPr wrap="square" rtlCol="0">
            <a:spAutoFit/>
          </a:bodyPr>
          <a:lstStyle/>
          <a:p>
            <a:pPr algn="ctr"/>
            <a:r>
              <a:rPr lang="pl-PL" sz="3400" b="1" dirty="0"/>
              <a:t>Art. 35 </a:t>
            </a:r>
            <a:r>
              <a:rPr lang="pl-PL" sz="3400" b="1" dirty="0" err="1"/>
              <a:t>p.k</a:t>
            </a:r>
            <a:r>
              <a:rPr lang="pl-PL" sz="3400" b="1" dirty="0"/>
              <a:t>. – Obowiązek zapłaty za świadczenia spełnione do momentu odstąpienia od umowy</a:t>
            </a:r>
          </a:p>
          <a:p>
            <a:pPr algn="ctr"/>
            <a:endParaRPr lang="pl-PL" sz="2200" b="1" dirty="0"/>
          </a:p>
          <a:p>
            <a:pPr algn="ctr"/>
            <a:endParaRPr lang="pl-PL" sz="3000" b="1" dirty="0"/>
          </a:p>
          <a:p>
            <a:pPr algn="ctr"/>
            <a:r>
              <a:rPr lang="pl-PL" sz="3000" b="1" dirty="0"/>
              <a:t>Ust. 1</a:t>
            </a:r>
          </a:p>
          <a:p>
            <a:pPr algn="ctr"/>
            <a:r>
              <a:rPr lang="pl-PL" sz="3000" dirty="0"/>
              <a:t>Jeżeli konsument wykonuje prawo odstąpienia od umowy, ma obowiązek zapłaty za świadczenia spełnione do chwili odstąpienia od umowy.</a:t>
            </a:r>
            <a:endParaRPr lang="pl-PL" sz="3000" b="1" dirty="0"/>
          </a:p>
          <a:p>
            <a:pPr algn="ctr"/>
            <a:endParaRPr lang="pl-PL" sz="3000" b="1" dirty="0"/>
          </a:p>
          <a:p>
            <a:pPr algn="ctr"/>
            <a:r>
              <a:rPr lang="pl-PL" sz="3000" b="1" dirty="0"/>
              <a:t>Ust. 2</a:t>
            </a:r>
          </a:p>
          <a:p>
            <a:pPr algn="ctr"/>
            <a:r>
              <a:rPr lang="pl-PL" sz="3000" dirty="0"/>
              <a:t>Kwotę zapłaty oblicza się proporcjonalnie do zakresu spełnionego świadczenia, z uwzględnieniem uzgodnionej w umowie ceny lub wynagrodzenia. Jeżeli cena lub wynagrodzenie są nadmierne, podstawą obliczenia tej kwoty jest wartość rynkowa spełnionego świadczenia.</a:t>
            </a:r>
            <a:endParaRPr lang="pl-PL" sz="3000" b="1" dirty="0"/>
          </a:p>
        </p:txBody>
      </p:sp>
    </p:spTree>
    <p:extLst>
      <p:ext uri="{BB962C8B-B14F-4D97-AF65-F5344CB8AC3E}">
        <p14:creationId xmlns:p14="http://schemas.microsoft.com/office/powerpoint/2010/main" val="12886531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38174C55-1F88-8301-9FE4-B508E639EE48}"/>
              </a:ext>
            </a:extLst>
          </p:cNvPr>
          <p:cNvPicPr>
            <a:picLocks noGrp="1" noChangeAspect="1"/>
          </p:cNvPicPr>
          <p:nvPr>
            <p:ph type="pic" idx="1"/>
          </p:nvPr>
        </p:nvPicPr>
        <p:blipFill rotWithShape="1">
          <a:blip r:embed="rId2"/>
          <a:stretch/>
        </p:blipFill>
        <p:spPr>
          <a:xfrm>
            <a:off x="112006" y="237744"/>
            <a:ext cx="6136394" cy="6382512"/>
          </a:xfrm>
          <a:noFill/>
        </p:spPr>
      </p:pic>
      <p:pic>
        <p:nvPicPr>
          <p:cNvPr id="6" name="Obraz 5">
            <a:extLst>
              <a:ext uri="{FF2B5EF4-FFF2-40B4-BE49-F238E27FC236}">
                <a16:creationId xmlns:a16="http://schemas.microsoft.com/office/drawing/2014/main" id="{11AF6848-8B47-2A56-F167-BBD13521258E}"/>
              </a:ext>
            </a:extLst>
          </p:cNvPr>
          <p:cNvPicPr>
            <a:picLocks noChangeAspect="1"/>
          </p:cNvPicPr>
          <p:nvPr/>
        </p:nvPicPr>
        <p:blipFill rotWithShape="1">
          <a:blip r:embed="rId3"/>
          <a:srcRect l="19721" r="18153"/>
          <a:stretch/>
        </p:blipFill>
        <p:spPr>
          <a:xfrm>
            <a:off x="6522720" y="10"/>
            <a:ext cx="5669280" cy="6857990"/>
          </a:xfrm>
          <a:prstGeom prst="rect">
            <a:avLst/>
          </a:prstGeom>
        </p:spPr>
      </p:pic>
    </p:spTree>
    <p:extLst>
      <p:ext uri="{BB962C8B-B14F-4D97-AF65-F5344CB8AC3E}">
        <p14:creationId xmlns:p14="http://schemas.microsoft.com/office/powerpoint/2010/main" val="39466416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2D954CE4-A2C3-E8C3-D84C-7209FF7ACD63}"/>
              </a:ext>
            </a:extLst>
          </p:cNvPr>
          <p:cNvSpPr txBox="1"/>
          <p:nvPr/>
        </p:nvSpPr>
        <p:spPr>
          <a:xfrm>
            <a:off x="428997" y="628233"/>
            <a:ext cx="11334006" cy="5601533"/>
          </a:xfrm>
          <a:prstGeom prst="rect">
            <a:avLst/>
          </a:prstGeom>
          <a:noFill/>
        </p:spPr>
        <p:txBody>
          <a:bodyPr wrap="square" rtlCol="0">
            <a:spAutoFit/>
          </a:bodyPr>
          <a:lstStyle/>
          <a:p>
            <a:pPr algn="ctr"/>
            <a:r>
              <a:rPr lang="pl-PL" sz="3400" b="1" dirty="0"/>
              <a:t>Art. 31 </a:t>
            </a:r>
            <a:r>
              <a:rPr lang="pl-PL" sz="3400" b="1" dirty="0" err="1"/>
              <a:t>p.k</a:t>
            </a:r>
            <a:r>
              <a:rPr lang="pl-PL" sz="3400" b="1" dirty="0"/>
              <a:t>. - skutki odstąpienia od umowy zawartej poza lokalem przedsiębiorstwa lub na odległość</a:t>
            </a:r>
          </a:p>
          <a:p>
            <a:pPr algn="ctr"/>
            <a:endParaRPr lang="pl-PL" sz="3400" b="1" dirty="0"/>
          </a:p>
          <a:p>
            <a:pPr algn="ctr"/>
            <a:r>
              <a:rPr lang="pl-PL" sz="3200" b="1" dirty="0"/>
              <a:t>Ust. 1</a:t>
            </a:r>
          </a:p>
          <a:p>
            <a:pPr algn="ctr"/>
            <a:r>
              <a:rPr lang="pl-PL" sz="3200" dirty="0"/>
              <a:t>W przypadku odstąpienia od umowy zawartej na odległość lub umowy zawartej poza lokalem przedsiębiorstwa umowę uważa się za </a:t>
            </a:r>
            <a:r>
              <a:rPr lang="pl-PL" sz="3200" b="1" u="sng" dirty="0"/>
              <a:t>niezawartą</a:t>
            </a:r>
            <a:r>
              <a:rPr lang="pl-PL" sz="3200" dirty="0"/>
              <a:t>.</a:t>
            </a:r>
          </a:p>
          <a:p>
            <a:pPr algn="ctr"/>
            <a:endParaRPr lang="pl-PL" sz="3200" b="1" dirty="0"/>
          </a:p>
          <a:p>
            <a:pPr algn="ctr"/>
            <a:r>
              <a:rPr lang="pl-PL" sz="3200" b="1" dirty="0"/>
              <a:t>Ust. 2</a:t>
            </a:r>
          </a:p>
          <a:p>
            <a:pPr algn="ctr"/>
            <a:r>
              <a:rPr lang="pl-PL" sz="3200" dirty="0"/>
              <a:t>Jeżeli konsument złożył oświadczenie o odstąpieniu od umowy zanim przedsiębiorca przyjął jego ofertę, </a:t>
            </a:r>
            <a:r>
              <a:rPr lang="pl-PL" sz="3200" b="1" u="sng" dirty="0"/>
              <a:t>oferta przestaje wiązać</a:t>
            </a:r>
            <a:r>
              <a:rPr lang="pl-PL" sz="3200" dirty="0"/>
              <a:t>.</a:t>
            </a:r>
          </a:p>
        </p:txBody>
      </p:sp>
    </p:spTree>
    <p:extLst>
      <p:ext uri="{BB962C8B-B14F-4D97-AF65-F5344CB8AC3E}">
        <p14:creationId xmlns:p14="http://schemas.microsoft.com/office/powerpoint/2010/main" val="7171960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10E9EF6-6F8F-8DF3-894D-4B0609D60DF1}"/>
              </a:ext>
            </a:extLst>
          </p:cNvPr>
          <p:cNvSpPr txBox="1"/>
          <p:nvPr/>
        </p:nvSpPr>
        <p:spPr>
          <a:xfrm>
            <a:off x="477520" y="458956"/>
            <a:ext cx="11236960" cy="6001643"/>
          </a:xfrm>
          <a:prstGeom prst="rect">
            <a:avLst/>
          </a:prstGeom>
          <a:noFill/>
        </p:spPr>
        <p:txBody>
          <a:bodyPr wrap="square" rtlCol="0">
            <a:spAutoFit/>
          </a:bodyPr>
          <a:lstStyle/>
          <a:p>
            <a:pPr algn="ctr"/>
            <a:r>
              <a:rPr lang="pl-PL" sz="1600" b="1" dirty="0"/>
              <a:t>Pamiętać należy, że nie od każdej umowy zawartej na odległość lub poza lokalem przedsiębiorstwa można odstąpić. Wyjątki od tej reguły zostały uregulowane w art. 38 </a:t>
            </a:r>
            <a:r>
              <a:rPr lang="pl-PL" sz="1600" b="1" dirty="0" err="1"/>
              <a:t>p.k</a:t>
            </a:r>
            <a:r>
              <a:rPr lang="pl-PL" sz="1600" b="1" dirty="0"/>
              <a:t>., oto przykłady niektórych z nich:</a:t>
            </a:r>
          </a:p>
          <a:p>
            <a:pPr algn="ctr"/>
            <a:endParaRPr lang="pl-PL" sz="1600" b="1" dirty="0"/>
          </a:p>
          <a:p>
            <a:pPr algn="ctr"/>
            <a:r>
              <a:rPr lang="pl-PL" sz="1600" b="1" dirty="0"/>
              <a:t> Prawo odstąpienia od umowy zawartej poza lokalem przedsiębiorstwa lub na odległość nie przysługuje konsumentowi </a:t>
            </a:r>
            <a:br>
              <a:rPr lang="pl-PL" sz="1600" b="1" dirty="0"/>
            </a:br>
            <a:r>
              <a:rPr lang="pl-PL" sz="1600" b="1" dirty="0"/>
              <a:t>w odniesieniu do umów:</a:t>
            </a:r>
          </a:p>
          <a:p>
            <a:pPr marL="342900" indent="-342900" algn="just">
              <a:buFont typeface="+mj-lt"/>
              <a:buAutoNum type="arabicPeriod"/>
            </a:pPr>
            <a:endParaRPr lang="pl-PL" sz="1600" b="1" dirty="0"/>
          </a:p>
          <a:p>
            <a:pPr marL="342900" indent="-342900" algn="just">
              <a:buFont typeface="+mj-lt"/>
              <a:buAutoNum type="arabicPeriod"/>
            </a:pPr>
            <a:r>
              <a:rPr lang="pl-PL" sz="1600" dirty="0"/>
              <a:t>o świadczenie usług, jeżeli przedsiębiorca wykonał w pełni usługę za wyraźną zgodą konsumenta, który przed rozpoczęciem świadczenia został poinformowany o tym, że po jego spełnieniu utraci prawo do odstąpienia od umowy i przyjął to do wiadomości – </a:t>
            </a:r>
            <a:r>
              <a:rPr lang="pl-PL" sz="1600" b="1" dirty="0"/>
              <a:t>np. korepetycje udzielane przez internet,</a:t>
            </a:r>
          </a:p>
          <a:p>
            <a:pPr marL="342900" indent="-342900" algn="just">
              <a:buFont typeface="+mj-lt"/>
              <a:buAutoNum type="arabicPeriod"/>
            </a:pPr>
            <a:endParaRPr lang="pl-PL" sz="1600" dirty="0"/>
          </a:p>
          <a:p>
            <a:pPr marL="342900" indent="-342900" algn="just">
              <a:buFont typeface="+mj-lt"/>
              <a:buAutoNum type="arabicPeriod"/>
            </a:pPr>
            <a:r>
              <a:rPr lang="pl-PL" sz="1600" dirty="0"/>
              <a:t>w których towar szybko ulega zepsuciu lub ma krótki termin przydatności do użycia – </a:t>
            </a:r>
            <a:r>
              <a:rPr lang="pl-PL" sz="1600" b="1" dirty="0"/>
              <a:t>np. artykuły spożywcze: owoce, warzywa, nabiał</a:t>
            </a:r>
            <a:r>
              <a:rPr lang="pl-PL" sz="1600" dirty="0"/>
              <a:t>,</a:t>
            </a:r>
          </a:p>
          <a:p>
            <a:pPr marL="342900" indent="-342900" algn="just">
              <a:buFont typeface="+mj-lt"/>
              <a:buAutoNum type="arabicPeriod"/>
            </a:pPr>
            <a:endParaRPr lang="pl-PL" sz="1600" dirty="0"/>
          </a:p>
          <a:p>
            <a:pPr marL="342900" indent="-342900" algn="just">
              <a:buFont typeface="+mj-lt"/>
              <a:buAutoNum type="arabicPeriod"/>
            </a:pPr>
            <a:r>
              <a:rPr lang="pl-PL" sz="1600" dirty="0"/>
              <a:t>w których przedmiotem świadczenia są rzeczy, które po dostarczeniu, ze względu na swój charakter, zostają nierozłącznie połączone </a:t>
            </a:r>
            <a:br>
              <a:rPr lang="pl-PL" sz="1600" dirty="0"/>
            </a:br>
            <a:r>
              <a:rPr lang="pl-PL" sz="1600" dirty="0"/>
              <a:t>z innymi rzeczami – </a:t>
            </a:r>
            <a:r>
              <a:rPr lang="pl-PL" sz="1600" b="1" dirty="0"/>
              <a:t>np. paliwo wlane do samochodu,</a:t>
            </a:r>
          </a:p>
          <a:p>
            <a:pPr marL="342900" indent="-342900" algn="just">
              <a:buFont typeface="+mj-lt"/>
              <a:buAutoNum type="arabicPeriod"/>
            </a:pPr>
            <a:endParaRPr lang="pl-PL" sz="1600" b="1" dirty="0"/>
          </a:p>
          <a:p>
            <a:pPr marL="342900" indent="-342900" algn="just">
              <a:buFont typeface="+mj-lt"/>
              <a:buAutoNum type="arabicPeriod"/>
            </a:pPr>
            <a:r>
              <a:rPr lang="pl-PL" sz="1600" dirty="0"/>
              <a:t>o świadczenie usług hotelarskich, przewozu rzeczy, najmu samochodów, gastronomii, usług związanych z wypoczynkiem, wydarzeniami rozrywkowymi, sportowymi lub kulturalnymi, jeżeli w umowie oznaczono dzień lub okres świadczenia usługi – </a:t>
            </a:r>
            <a:r>
              <a:rPr lang="pl-PL" sz="1600" b="1" dirty="0"/>
              <a:t>np. zakup biletu na koncert,</a:t>
            </a:r>
          </a:p>
          <a:p>
            <a:pPr marL="342900" indent="-342900" algn="just">
              <a:buFont typeface="+mj-lt"/>
              <a:buAutoNum type="arabicPeriod"/>
            </a:pPr>
            <a:endParaRPr lang="pl-PL" sz="1600" dirty="0"/>
          </a:p>
          <a:p>
            <a:pPr marL="342900" indent="-342900" algn="just">
              <a:buFont typeface="+mj-lt"/>
              <a:buAutoNum type="arabicPeriod"/>
            </a:pPr>
            <a:r>
              <a:rPr lang="pl-PL" sz="1600" dirty="0"/>
              <a:t>o świadczenie usług, za które konsument jest zobowiązany do zapłaty ceny, w przypadku których konsument wyraźnie zażądał od przedsiębiorcy, aby przyjechał do niego w celu dokonania naprawy, a usługa została już w pełni wykonana za wyraźną i uprzednią zgodą konsumenta – </a:t>
            </a:r>
            <a:r>
              <a:rPr lang="pl-PL" sz="1600" b="1" dirty="0"/>
              <a:t>np. konsument zamówił naprawę uszkodzonych żaluzji i udzielił przedsiębiorcy wyraźnej zgody na rozpoczęcie spełniania świadczenia.</a:t>
            </a:r>
          </a:p>
        </p:txBody>
      </p:sp>
    </p:spTree>
    <p:extLst>
      <p:ext uri="{BB962C8B-B14F-4D97-AF65-F5344CB8AC3E}">
        <p14:creationId xmlns:p14="http://schemas.microsoft.com/office/powerpoint/2010/main" val="174272938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42DC894-9CBF-853D-CBFD-17D4BA6214D2}"/>
              </a:ext>
            </a:extLst>
          </p:cNvPr>
          <p:cNvSpPr>
            <a:spLocks noGrp="1"/>
          </p:cNvSpPr>
          <p:nvPr>
            <p:ph type="title"/>
          </p:nvPr>
        </p:nvSpPr>
        <p:spPr>
          <a:xfrm>
            <a:off x="1066800" y="642594"/>
            <a:ext cx="10058400" cy="1371600"/>
          </a:xfrm>
        </p:spPr>
        <p:txBody>
          <a:bodyPr anchor="ctr">
            <a:normAutofit/>
          </a:bodyPr>
          <a:lstStyle/>
          <a:p>
            <a:r>
              <a:rPr lang="pl-PL" sz="4400"/>
              <a:t>FORMY DOKONYWANIA ZAKUPÓW</a:t>
            </a:r>
          </a:p>
        </p:txBody>
      </p:sp>
      <p:graphicFrame>
        <p:nvGraphicFramePr>
          <p:cNvPr id="6" name="Diagram 5">
            <a:extLst>
              <a:ext uri="{FF2B5EF4-FFF2-40B4-BE49-F238E27FC236}">
                <a16:creationId xmlns:a16="http://schemas.microsoft.com/office/drawing/2014/main" id="{9D81E30D-41D1-F5BA-3928-59AD332AA330}"/>
              </a:ext>
            </a:extLst>
          </p:cNvPr>
          <p:cNvGraphicFramePr/>
          <p:nvPr>
            <p:extLst>
              <p:ext uri="{D42A27DB-BD31-4B8C-83A1-F6EECF244321}">
                <p14:modId xmlns:p14="http://schemas.microsoft.com/office/powerpoint/2010/main" val="1971916721"/>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7563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AFBC60C6-A4BB-3C04-48CB-581AB1234E0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8757" b="6506"/>
          <a:stretch/>
        </p:blipFill>
        <p:spPr>
          <a:xfrm>
            <a:off x="228599" y="237744"/>
            <a:ext cx="7696201" cy="6382512"/>
          </a:xfrm>
          <a:prstGeom prst="rect">
            <a:avLst/>
          </a:prstGeom>
          <a:noFill/>
          <a:ln>
            <a:noFill/>
          </a:ln>
        </p:spPr>
      </p:pic>
      <p:sp>
        <p:nvSpPr>
          <p:cNvPr id="2" name="Title 1">
            <a:extLst>
              <a:ext uri="{FF2B5EF4-FFF2-40B4-BE49-F238E27FC236}">
                <a16:creationId xmlns:a16="http://schemas.microsoft.com/office/drawing/2014/main" id="{9FDAC1A8-C106-55CB-691E-A3DDBE4257EE}"/>
              </a:ext>
            </a:extLst>
          </p:cNvPr>
          <p:cNvSpPr txBox="1">
            <a:spLocks/>
          </p:cNvSpPr>
          <p:nvPr/>
        </p:nvSpPr>
        <p:spPr>
          <a:xfrm>
            <a:off x="8477250" y="603504"/>
            <a:ext cx="3144774" cy="16459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pl-PL" sz="4800" kern="1200" cap="none" spc="0" baseline="0" dirty="0">
                <a:solidFill>
                  <a:schemeClr val="tx1">
                    <a:lumMod val="85000"/>
                    <a:lumOff val="15000"/>
                  </a:schemeClr>
                </a:solidFill>
                <a:effectLst/>
                <a:latin typeface="+mj-lt"/>
                <a:ea typeface="+mn-ea"/>
                <a:cs typeface="+mn-cs"/>
              </a:defRPr>
            </a:lvl1pPr>
          </a:lstStyle>
          <a:p>
            <a:pPr>
              <a:lnSpc>
                <a:spcPct val="100000"/>
              </a:lnSpc>
              <a:spcAft>
                <a:spcPts val="600"/>
              </a:spcAft>
            </a:pPr>
            <a:r>
              <a:rPr lang="pl-PL" sz="3200" b="0" u="sng" kern="1200" cap="none" spc="0" baseline="0" dirty="0">
                <a:solidFill>
                  <a:schemeClr val="tx1"/>
                </a:solidFill>
                <a:effectLst/>
                <a:latin typeface="+mj-lt"/>
                <a:ea typeface="+mn-ea"/>
                <a:cs typeface="+mn-cs"/>
              </a:rPr>
              <a:t>Ochrona praw konsumenta </a:t>
            </a:r>
            <a:br>
              <a:rPr lang="pl-PL" sz="3200" b="0" u="sng" kern="1200" cap="none" spc="0" baseline="0" dirty="0">
                <a:solidFill>
                  <a:schemeClr val="tx1"/>
                </a:solidFill>
                <a:effectLst/>
                <a:latin typeface="+mj-lt"/>
                <a:ea typeface="+mn-ea"/>
                <a:cs typeface="+mn-cs"/>
              </a:rPr>
            </a:br>
            <a:r>
              <a:rPr lang="pl-PL" sz="3200" b="0" u="sng" kern="1200" cap="none" spc="0" baseline="0" dirty="0">
                <a:solidFill>
                  <a:schemeClr val="tx1"/>
                </a:solidFill>
                <a:effectLst/>
                <a:latin typeface="+mj-lt"/>
                <a:ea typeface="+mn-ea"/>
                <a:cs typeface="+mn-cs"/>
              </a:rPr>
              <a:t>w Konstytucji RP</a:t>
            </a:r>
          </a:p>
        </p:txBody>
      </p:sp>
      <p:sp>
        <p:nvSpPr>
          <p:cNvPr id="3" name="pole tekstowe 2">
            <a:extLst>
              <a:ext uri="{FF2B5EF4-FFF2-40B4-BE49-F238E27FC236}">
                <a16:creationId xmlns:a16="http://schemas.microsoft.com/office/drawing/2014/main" id="{67007A0B-A809-61DA-27CD-092300574170}"/>
              </a:ext>
            </a:extLst>
          </p:cNvPr>
          <p:cNvSpPr txBox="1"/>
          <p:nvPr/>
        </p:nvSpPr>
        <p:spPr>
          <a:xfrm>
            <a:off x="8477250" y="2631949"/>
            <a:ext cx="3373120" cy="3953256"/>
          </a:xfrm>
          <a:prstGeom prst="rect">
            <a:avLst/>
          </a:prstGeom>
        </p:spPr>
        <p:txBody>
          <a:bodyPr vert="horz" lIns="91440" tIns="45720" rIns="91440" bIns="45720" rtlCol="0">
            <a:noAutofit/>
          </a:bodyPr>
          <a:lstStyle/>
          <a:p>
            <a:pPr>
              <a:lnSpc>
                <a:spcPct val="110000"/>
              </a:lnSpc>
              <a:spcBef>
                <a:spcPts val="800"/>
              </a:spcBef>
              <a:buClr>
                <a:schemeClr val="tx1">
                  <a:lumMod val="85000"/>
                  <a:lumOff val="15000"/>
                </a:schemeClr>
              </a:buClr>
            </a:pPr>
            <a:r>
              <a:rPr lang="pl-PL" sz="2000" b="1" kern="1200" dirty="0">
                <a:latin typeface="+mn-lt"/>
                <a:ea typeface="+mn-ea"/>
                <a:cs typeface="+mn-cs"/>
              </a:rPr>
              <a:t>Art. 76 Konstytucji RP</a:t>
            </a:r>
            <a:endParaRPr lang="pl-PL" sz="2000" kern="1200" dirty="0">
              <a:latin typeface="+mn-lt"/>
              <a:ea typeface="+mn-ea"/>
              <a:cs typeface="+mn-cs"/>
            </a:endParaRPr>
          </a:p>
          <a:p>
            <a:pPr>
              <a:lnSpc>
                <a:spcPct val="110000"/>
              </a:lnSpc>
              <a:spcBef>
                <a:spcPts val="800"/>
              </a:spcBef>
              <a:buClr>
                <a:schemeClr val="tx1">
                  <a:lumMod val="85000"/>
                  <a:lumOff val="15000"/>
                </a:schemeClr>
              </a:buClr>
            </a:pPr>
            <a:r>
              <a:rPr lang="pl-PL" sz="2000" kern="1200" dirty="0">
                <a:latin typeface="+mn-lt"/>
                <a:ea typeface="+mn-ea"/>
                <a:cs typeface="+mn-cs"/>
              </a:rPr>
              <a:t>Władze publiczne chronią konsumentów, użytkowników </a:t>
            </a:r>
            <a:br>
              <a:rPr lang="pl-PL" sz="2000" kern="1200" dirty="0">
                <a:latin typeface="+mn-lt"/>
                <a:ea typeface="+mn-ea"/>
                <a:cs typeface="+mn-cs"/>
              </a:rPr>
            </a:br>
            <a:r>
              <a:rPr lang="pl-PL" sz="2000" kern="1200" dirty="0">
                <a:latin typeface="+mn-lt"/>
                <a:ea typeface="+mn-ea"/>
                <a:cs typeface="+mn-cs"/>
              </a:rPr>
              <a:t>i najemców przed działaniami zagrażającymi ich zdrowiu, prywatności i bezpieczeństwu oraz przed nieuczciwymi praktykami rynkowymi. Zakres tej ochrony określa ustawa.</a:t>
            </a:r>
          </a:p>
        </p:txBody>
      </p:sp>
    </p:spTree>
    <p:extLst>
      <p:ext uri="{BB962C8B-B14F-4D97-AF65-F5344CB8AC3E}">
        <p14:creationId xmlns:p14="http://schemas.microsoft.com/office/powerpoint/2010/main" val="5342856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44FF2B-8914-9F8D-8356-6A1FF43F73C4}"/>
              </a:ext>
            </a:extLst>
          </p:cNvPr>
          <p:cNvSpPr>
            <a:spLocks noGrp="1"/>
          </p:cNvSpPr>
          <p:nvPr>
            <p:ph type="title"/>
          </p:nvPr>
        </p:nvSpPr>
        <p:spPr>
          <a:xfrm>
            <a:off x="574040" y="419074"/>
            <a:ext cx="11043920" cy="1379246"/>
          </a:xfrm>
        </p:spPr>
        <p:txBody>
          <a:bodyPr>
            <a:normAutofit/>
          </a:bodyPr>
          <a:lstStyle/>
          <a:p>
            <a:pPr algn="ctr"/>
            <a:r>
              <a:rPr lang="pl-PL" b="1" dirty="0"/>
              <a:t>Zakupy stacjonarne, o czym pamiętać</a:t>
            </a:r>
          </a:p>
        </p:txBody>
      </p:sp>
      <p:sp>
        <p:nvSpPr>
          <p:cNvPr id="3" name="Symbol zastępczy zawartości 2">
            <a:extLst>
              <a:ext uri="{FF2B5EF4-FFF2-40B4-BE49-F238E27FC236}">
                <a16:creationId xmlns:a16="http://schemas.microsoft.com/office/drawing/2014/main" id="{F1A078A4-C746-7C2C-9A37-378A655FDF61}"/>
              </a:ext>
            </a:extLst>
          </p:cNvPr>
          <p:cNvSpPr>
            <a:spLocks noGrp="1"/>
          </p:cNvSpPr>
          <p:nvPr>
            <p:ph idx="1"/>
          </p:nvPr>
        </p:nvSpPr>
        <p:spPr>
          <a:xfrm>
            <a:off x="848359" y="1492468"/>
            <a:ext cx="10495281" cy="4735611"/>
          </a:xfrm>
        </p:spPr>
        <p:txBody>
          <a:bodyPr>
            <a:noAutofit/>
          </a:bodyPr>
          <a:lstStyle/>
          <a:p>
            <a:pPr algn="just">
              <a:buFont typeface="Arial" panose="020B0604020202020204" pitchFamily="34" charset="0"/>
              <a:buChar char="•"/>
            </a:pPr>
            <a:r>
              <a:rPr lang="pl-PL" sz="3500" dirty="0"/>
              <a:t> </a:t>
            </a:r>
            <a:r>
              <a:rPr lang="pl-PL" sz="3200" dirty="0"/>
              <a:t>Cena musi być widoczna i nie pozostawiać wątpliwości,</a:t>
            </a:r>
          </a:p>
          <a:p>
            <a:pPr algn="just">
              <a:buFont typeface="Arial" panose="020B0604020202020204" pitchFamily="34" charset="0"/>
              <a:buChar char="•"/>
            </a:pPr>
            <a:r>
              <a:rPr lang="pl-PL" sz="3200" dirty="0"/>
              <a:t> Przedsiębiorca musi informować o cenie przed obniżką ceny,</a:t>
            </a:r>
          </a:p>
          <a:p>
            <a:pPr algn="just">
              <a:buFont typeface="Arial" panose="020B0604020202020204" pitchFamily="34" charset="0"/>
              <a:buChar char="•"/>
            </a:pPr>
            <a:r>
              <a:rPr lang="pl-PL" sz="3200" dirty="0"/>
              <a:t> Przedsiębiorca ma obowiązek umożliwić klientowi zapoznanie się z towarem,</a:t>
            </a:r>
          </a:p>
          <a:p>
            <a:pPr algn="just">
              <a:buFont typeface="Arial" panose="020B0604020202020204" pitchFamily="34" charset="0"/>
              <a:buChar char="•"/>
            </a:pPr>
            <a:r>
              <a:rPr lang="pl-PL" sz="3200" dirty="0"/>
              <a:t> Przedsiębiorca nie może odmówić sprzedaży towaru lub wykonania usługi,</a:t>
            </a:r>
          </a:p>
          <a:p>
            <a:pPr algn="just">
              <a:buFont typeface="Arial" panose="020B0604020202020204" pitchFamily="34" charset="0"/>
              <a:buChar char="•"/>
            </a:pPr>
            <a:r>
              <a:rPr lang="pl-PL" sz="3200" dirty="0"/>
              <a:t> W przypadku zakupów stacjonarnych nie przysługuje prawo odstąpienia od umowy bez podania przyczyny.</a:t>
            </a:r>
          </a:p>
        </p:txBody>
      </p:sp>
    </p:spTree>
    <p:extLst>
      <p:ext uri="{BB962C8B-B14F-4D97-AF65-F5344CB8AC3E}">
        <p14:creationId xmlns:p14="http://schemas.microsoft.com/office/powerpoint/2010/main" val="217313604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653790E-A722-7E9F-E9A2-CD08D3FDC70B}"/>
              </a:ext>
            </a:extLst>
          </p:cNvPr>
          <p:cNvSpPr txBox="1"/>
          <p:nvPr/>
        </p:nvSpPr>
        <p:spPr>
          <a:xfrm>
            <a:off x="416560" y="904240"/>
            <a:ext cx="6045200" cy="5222240"/>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pl-PL" sz="2400" b="1" dirty="0"/>
              <a:t>Art. 71 k.c.</a:t>
            </a:r>
          </a:p>
          <a:p>
            <a:pPr indent="-182880">
              <a:spcAft>
                <a:spcPts val="600"/>
              </a:spcAft>
              <a:buClr>
                <a:schemeClr val="tx1">
                  <a:lumMod val="85000"/>
                  <a:lumOff val="15000"/>
                </a:schemeClr>
              </a:buClr>
              <a:buFont typeface="Garamond" pitchFamily="18" charset="0"/>
              <a:buChar char="◦"/>
            </a:pPr>
            <a:r>
              <a:rPr lang="pl-PL" sz="2400" dirty="0"/>
              <a:t>Ogłoszenia, reklamy, cenniki i inne informacje, skierowane do ogółu lub do poszczególnych osób, poczytuje się w razie wątpliwości nie za ofertę, lecz za zaproszenie do zawarcia umowy.</a:t>
            </a:r>
          </a:p>
          <a:p>
            <a:pPr indent="-182880">
              <a:spcAft>
                <a:spcPts val="600"/>
              </a:spcAft>
              <a:buClr>
                <a:schemeClr val="tx1">
                  <a:lumMod val="85000"/>
                  <a:lumOff val="15000"/>
                </a:schemeClr>
              </a:buClr>
              <a:buFont typeface="Garamond" pitchFamily="18" charset="0"/>
              <a:buChar char="◦"/>
            </a:pPr>
            <a:endParaRPr lang="pl-PL" sz="2400" dirty="0"/>
          </a:p>
          <a:p>
            <a:pPr>
              <a:spcAft>
                <a:spcPts val="600"/>
              </a:spcAft>
              <a:buClr>
                <a:schemeClr val="tx1">
                  <a:lumMod val="85000"/>
                  <a:lumOff val="15000"/>
                </a:schemeClr>
              </a:buClr>
            </a:pPr>
            <a:r>
              <a:rPr lang="pl-PL" sz="2400" b="1" dirty="0"/>
              <a:t>Art. 543 k.c.</a:t>
            </a:r>
          </a:p>
          <a:p>
            <a:pPr indent="-182880">
              <a:spcAft>
                <a:spcPts val="600"/>
              </a:spcAft>
              <a:buClr>
                <a:schemeClr val="tx1">
                  <a:lumMod val="85000"/>
                  <a:lumOff val="15000"/>
                </a:schemeClr>
              </a:buClr>
              <a:buFont typeface="Garamond" pitchFamily="18" charset="0"/>
              <a:buChar char="◦"/>
            </a:pPr>
            <a:r>
              <a:rPr lang="pl-PL" sz="2400" dirty="0"/>
              <a:t>Wystawienie rzeczy w miejscu sprzedaży na widok publiczny z oznaczeniem ceny uważa się </a:t>
            </a:r>
            <a:br>
              <a:rPr lang="pl-PL" sz="2400" dirty="0"/>
            </a:br>
            <a:r>
              <a:rPr lang="pl-PL" sz="2400" dirty="0"/>
              <a:t>za ofertę sprzedaży.</a:t>
            </a:r>
          </a:p>
          <a:p>
            <a:pPr indent="-182880">
              <a:spcAft>
                <a:spcPts val="600"/>
              </a:spcAft>
              <a:buClr>
                <a:schemeClr val="tx1">
                  <a:lumMod val="85000"/>
                  <a:lumOff val="15000"/>
                </a:schemeClr>
              </a:buClr>
              <a:buFont typeface="Garamond" pitchFamily="18" charset="0"/>
              <a:buChar char="◦"/>
            </a:pPr>
            <a:endParaRPr lang="pl-PL" dirty="0"/>
          </a:p>
          <a:p>
            <a:pPr indent="-182880">
              <a:spcAft>
                <a:spcPts val="600"/>
              </a:spcAft>
              <a:buClr>
                <a:schemeClr val="tx1">
                  <a:lumMod val="85000"/>
                  <a:lumOff val="15000"/>
                </a:schemeClr>
              </a:buClr>
              <a:buFont typeface="Garamond" pitchFamily="18" charset="0"/>
              <a:buChar char="◦"/>
            </a:pPr>
            <a:endParaRPr lang="pl-PL" dirty="0"/>
          </a:p>
        </p:txBody>
      </p:sp>
      <p:pic>
        <p:nvPicPr>
          <p:cNvPr id="4" name="Obraz 3" descr="Obraz zawierający transport, wózek ręczny&#10;&#10;Opis wygenerowany automatycznie">
            <a:extLst>
              <a:ext uri="{FF2B5EF4-FFF2-40B4-BE49-F238E27FC236}">
                <a16:creationId xmlns:a16="http://schemas.microsoft.com/office/drawing/2014/main" id="{E13F38CB-DB3C-4F9A-2FC3-1977E7966B6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403" r="10564" b="-2"/>
          <a:stretch/>
        </p:blipFill>
        <p:spPr>
          <a:xfrm>
            <a:off x="6654800" y="1554480"/>
            <a:ext cx="4663440" cy="3749040"/>
          </a:xfrm>
          <a:prstGeom prst="rect">
            <a:avLst/>
          </a:prstGeom>
          <a:noFill/>
        </p:spPr>
      </p:pic>
    </p:spTree>
    <p:extLst>
      <p:ext uri="{BB962C8B-B14F-4D97-AF65-F5344CB8AC3E}">
        <p14:creationId xmlns:p14="http://schemas.microsoft.com/office/powerpoint/2010/main" val="35105055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1DB599-8532-70C6-ADCE-9AB758426073}"/>
              </a:ext>
            </a:extLst>
          </p:cNvPr>
          <p:cNvSpPr>
            <a:spLocks noGrp="1"/>
          </p:cNvSpPr>
          <p:nvPr>
            <p:ph type="title"/>
          </p:nvPr>
        </p:nvSpPr>
        <p:spPr>
          <a:xfrm>
            <a:off x="1066800" y="642594"/>
            <a:ext cx="10058400" cy="545075"/>
          </a:xfrm>
        </p:spPr>
        <p:txBody>
          <a:bodyPr anchor="ctr">
            <a:normAutofit fontScale="90000"/>
          </a:bodyPr>
          <a:lstStyle/>
          <a:p>
            <a:pPr algn="ctr"/>
            <a:r>
              <a:rPr lang="pl-PL" sz="3600" b="1" dirty="0"/>
              <a:t>Ustawa o informowaniu o cenach towarów i usług</a:t>
            </a:r>
          </a:p>
        </p:txBody>
      </p:sp>
      <p:sp>
        <p:nvSpPr>
          <p:cNvPr id="3" name="Symbol zastępczy zawartości 2">
            <a:extLst>
              <a:ext uri="{FF2B5EF4-FFF2-40B4-BE49-F238E27FC236}">
                <a16:creationId xmlns:a16="http://schemas.microsoft.com/office/drawing/2014/main" id="{6AC13113-9471-D2E0-2515-DC617B407403}"/>
              </a:ext>
            </a:extLst>
          </p:cNvPr>
          <p:cNvSpPr>
            <a:spLocks noGrp="1"/>
          </p:cNvSpPr>
          <p:nvPr>
            <p:ph sz="half" idx="1"/>
          </p:nvPr>
        </p:nvSpPr>
        <p:spPr>
          <a:xfrm>
            <a:off x="518160" y="1187669"/>
            <a:ext cx="7122160" cy="5182651"/>
          </a:xfrm>
        </p:spPr>
        <p:txBody>
          <a:bodyPr>
            <a:noAutofit/>
          </a:bodyPr>
          <a:lstStyle/>
          <a:p>
            <a:pPr marL="0" indent="0" algn="ctr">
              <a:lnSpc>
                <a:spcPct val="90000"/>
              </a:lnSpc>
              <a:buNone/>
            </a:pPr>
            <a:r>
              <a:rPr lang="pl-PL" b="1" dirty="0"/>
              <a:t>Art. 2</a:t>
            </a:r>
          </a:p>
          <a:p>
            <a:pPr marL="0" indent="0">
              <a:lnSpc>
                <a:spcPct val="90000"/>
              </a:lnSpc>
              <a:buNone/>
            </a:pPr>
            <a:r>
              <a:rPr lang="pl-PL" dirty="0"/>
              <a:t>Przepisów ustawy nie stosuje się do informowania o cenach w obrocie między osobami fizycznymi, z których żadna nie jest przedsiębiorcą, a także do informowania o cenach uregulowanego na podstawie odrębnych ustaw.</a:t>
            </a:r>
          </a:p>
          <a:p>
            <a:pPr marL="0" indent="0" algn="ctr">
              <a:lnSpc>
                <a:spcPct val="90000"/>
              </a:lnSpc>
              <a:buNone/>
            </a:pPr>
            <a:r>
              <a:rPr lang="pl-PL" b="1" dirty="0"/>
              <a:t>Art. 3 ust. 1 pkt 1</a:t>
            </a:r>
          </a:p>
          <a:p>
            <a:pPr marL="0" indent="0">
              <a:lnSpc>
                <a:spcPct val="90000"/>
              </a:lnSpc>
              <a:buNone/>
            </a:pPr>
            <a:r>
              <a:rPr lang="pl-PL" dirty="0"/>
              <a:t>Cena - wartość wyrażona w jednostkach pieniężnych, którą kupujący jest obowiązany zapłacić przedsiębiorcy za towar lub usługę.</a:t>
            </a:r>
          </a:p>
          <a:p>
            <a:pPr marL="0" indent="0" algn="ctr">
              <a:lnSpc>
                <a:spcPct val="90000"/>
              </a:lnSpc>
              <a:buNone/>
            </a:pPr>
            <a:r>
              <a:rPr lang="pl-PL" b="1" dirty="0"/>
              <a:t>Art. 3 ust. 1 pkt 4</a:t>
            </a:r>
          </a:p>
          <a:p>
            <a:pPr marL="0" indent="0">
              <a:lnSpc>
                <a:spcPct val="90000"/>
              </a:lnSpc>
              <a:buNone/>
            </a:pPr>
            <a:r>
              <a:rPr lang="pl-PL" dirty="0"/>
              <a:t>Towar - rzecz, również energia oraz prawa majątkowe zbywalne.</a:t>
            </a:r>
          </a:p>
          <a:p>
            <a:pPr marL="0" indent="0" algn="ctr">
              <a:lnSpc>
                <a:spcPct val="90000"/>
              </a:lnSpc>
              <a:buNone/>
            </a:pPr>
            <a:r>
              <a:rPr lang="pl-PL" b="1" dirty="0"/>
              <a:t>Art. 3 ust. 1 pkt 5</a:t>
            </a:r>
          </a:p>
          <a:p>
            <a:pPr marL="0" indent="0">
              <a:lnSpc>
                <a:spcPct val="90000"/>
              </a:lnSpc>
              <a:buNone/>
            </a:pPr>
            <a:r>
              <a:rPr lang="pl-PL" dirty="0"/>
              <a:t>Usługa - czynność świadczona odpłatnie, wymieniona w klasyfikacjach wydanych na podstawie przepisów o statystyce publicznej.</a:t>
            </a:r>
          </a:p>
          <a:p>
            <a:pPr marL="0" indent="0" algn="ctr">
              <a:lnSpc>
                <a:spcPct val="90000"/>
              </a:lnSpc>
              <a:buNone/>
            </a:pPr>
            <a:r>
              <a:rPr lang="pl-PL" b="1" dirty="0"/>
              <a:t>Art. 3 ust. 2</a:t>
            </a:r>
          </a:p>
          <a:p>
            <a:pPr marL="0" indent="0">
              <a:lnSpc>
                <a:spcPct val="90000"/>
              </a:lnSpc>
              <a:buNone/>
            </a:pPr>
            <a:r>
              <a:rPr lang="pl-PL" dirty="0"/>
              <a:t>W cenie uwzględnia się podatek od towarów i usług oraz podatek akcyzowy, jeżeli na podstawie odrębnych przepisów sprzedaż towaru lub usługi podlega obciążeniu podatkiem od towarów i usług lub podatkiem akcyzowym.</a:t>
            </a:r>
          </a:p>
        </p:txBody>
      </p:sp>
      <p:pic>
        <p:nvPicPr>
          <p:cNvPr id="8" name="Obraz 7">
            <a:extLst>
              <a:ext uri="{FF2B5EF4-FFF2-40B4-BE49-F238E27FC236}">
                <a16:creationId xmlns:a16="http://schemas.microsoft.com/office/drawing/2014/main" id="{A95157F6-C014-89A3-9C05-95B76E7C40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53680" y="1904474"/>
            <a:ext cx="3749040" cy="3749040"/>
          </a:xfrm>
          <a:prstGeom prst="rect">
            <a:avLst/>
          </a:prstGeom>
          <a:noFill/>
        </p:spPr>
      </p:pic>
    </p:spTree>
    <p:extLst>
      <p:ext uri="{BB962C8B-B14F-4D97-AF65-F5344CB8AC3E}">
        <p14:creationId xmlns:p14="http://schemas.microsoft.com/office/powerpoint/2010/main" val="150930839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598120-C888-3DF8-F510-A659D807AEC9}"/>
              </a:ext>
            </a:extLst>
          </p:cNvPr>
          <p:cNvSpPr>
            <a:spLocks noGrp="1"/>
          </p:cNvSpPr>
          <p:nvPr>
            <p:ph type="title"/>
          </p:nvPr>
        </p:nvSpPr>
        <p:spPr>
          <a:xfrm>
            <a:off x="1066800" y="809496"/>
            <a:ext cx="10058400" cy="473177"/>
          </a:xfrm>
        </p:spPr>
        <p:txBody>
          <a:bodyPr>
            <a:normAutofit fontScale="90000"/>
          </a:bodyPr>
          <a:lstStyle/>
          <a:p>
            <a:pPr algn="ctr"/>
            <a:r>
              <a:rPr lang="pl-PL" sz="4000" b="1" dirty="0"/>
              <a:t>Art. 4 </a:t>
            </a:r>
            <a:r>
              <a:rPr lang="pl-PL" sz="4000" b="1" dirty="0" err="1"/>
              <a:t>i.c.t.u</a:t>
            </a:r>
            <a:r>
              <a:rPr lang="pl-PL" sz="4000" b="1" dirty="0"/>
              <a:t>. – wytyczne dotyczące cen</a:t>
            </a:r>
            <a:br>
              <a:rPr lang="pl-PL" sz="4800" b="1" dirty="0"/>
            </a:br>
            <a:endParaRPr lang="en-US" dirty="0"/>
          </a:p>
        </p:txBody>
      </p:sp>
      <p:sp>
        <p:nvSpPr>
          <p:cNvPr id="2" name="pole tekstowe 1">
            <a:extLst>
              <a:ext uri="{FF2B5EF4-FFF2-40B4-BE49-F238E27FC236}">
                <a16:creationId xmlns:a16="http://schemas.microsoft.com/office/drawing/2014/main" id="{FFDE0906-CCE1-FB4F-00F6-CA053EE67C33}"/>
              </a:ext>
            </a:extLst>
          </p:cNvPr>
          <p:cNvSpPr txBox="1"/>
          <p:nvPr/>
        </p:nvSpPr>
        <p:spPr>
          <a:xfrm>
            <a:off x="406400" y="1005840"/>
            <a:ext cx="6380480" cy="5334000"/>
          </a:xfrm>
          <a:prstGeom prst="rect">
            <a:avLst/>
          </a:prstGeom>
        </p:spPr>
        <p:txBody>
          <a:bodyPr vert="horz" lIns="91440" tIns="45720" rIns="91440" bIns="45720" rtlCol="0">
            <a:normAutofit fontScale="70000" lnSpcReduction="20000"/>
          </a:bodyPr>
          <a:lstStyle/>
          <a:p>
            <a:pPr indent="-182880">
              <a:lnSpc>
                <a:spcPct val="90000"/>
              </a:lnSpc>
              <a:spcAft>
                <a:spcPts val="600"/>
              </a:spcAft>
              <a:buClr>
                <a:schemeClr val="tx1">
                  <a:lumMod val="85000"/>
                  <a:lumOff val="15000"/>
                </a:schemeClr>
              </a:buClr>
              <a:buFont typeface="Garamond" pitchFamily="18" charset="0"/>
              <a:buChar char="◦"/>
            </a:pPr>
            <a:endParaRPr lang="pl-PL" sz="1400" dirty="0"/>
          </a:p>
          <a:p>
            <a:pPr>
              <a:lnSpc>
                <a:spcPct val="90000"/>
              </a:lnSpc>
              <a:spcAft>
                <a:spcPts val="600"/>
              </a:spcAft>
              <a:buClr>
                <a:schemeClr val="tx1">
                  <a:lumMod val="85000"/>
                  <a:lumOff val="15000"/>
                </a:schemeClr>
              </a:buClr>
            </a:pPr>
            <a:r>
              <a:rPr lang="pl-PL" sz="2600" b="1" dirty="0"/>
              <a:t>Ust. 1</a:t>
            </a:r>
          </a:p>
          <a:p>
            <a:pPr indent="-182880">
              <a:lnSpc>
                <a:spcPct val="90000"/>
              </a:lnSpc>
              <a:spcAft>
                <a:spcPts val="600"/>
              </a:spcAft>
              <a:buClr>
                <a:schemeClr val="tx1">
                  <a:lumMod val="85000"/>
                  <a:lumOff val="15000"/>
                </a:schemeClr>
              </a:buClr>
              <a:buFont typeface="Garamond" pitchFamily="18" charset="0"/>
              <a:buChar char="◦"/>
            </a:pPr>
            <a:r>
              <a:rPr lang="pl-PL" sz="2600" dirty="0"/>
              <a:t>W miejscu sprzedaży detalicznej i świadczenia usług uwidacznia się cenę oraz cenę jednostkową towaru lub usługi w sposób jednoznaczny, niebudzący wątpliwości oraz umożliwiający porównanie cen.</a:t>
            </a:r>
          </a:p>
          <a:p>
            <a:pPr>
              <a:lnSpc>
                <a:spcPct val="90000"/>
              </a:lnSpc>
              <a:spcAft>
                <a:spcPts val="600"/>
              </a:spcAft>
              <a:buClr>
                <a:schemeClr val="tx1">
                  <a:lumMod val="85000"/>
                  <a:lumOff val="15000"/>
                </a:schemeClr>
              </a:buClr>
            </a:pPr>
            <a:r>
              <a:rPr lang="pl-PL" sz="2600" b="1" dirty="0"/>
              <a:t>Ust. 2</a:t>
            </a:r>
          </a:p>
          <a:p>
            <a:pPr indent="-182880">
              <a:lnSpc>
                <a:spcPct val="90000"/>
              </a:lnSpc>
              <a:spcAft>
                <a:spcPts val="600"/>
              </a:spcAft>
              <a:buClr>
                <a:schemeClr val="tx1">
                  <a:lumMod val="85000"/>
                  <a:lumOff val="15000"/>
                </a:schemeClr>
              </a:buClr>
              <a:buFont typeface="Garamond" pitchFamily="18" charset="0"/>
              <a:buChar char="◦"/>
            </a:pPr>
            <a:r>
              <a:rPr lang="pl-PL" sz="2600" dirty="0"/>
              <a:t>W każdym przypadku informowania o obniżeniu ceny towaru lub usługi obok informacji o obniżonej cenie uwidacznia się również informację o najniższej cenie tego towaru lub tej usługi, która obowiązywała w okresie 30 dni przed wprowadzeniem obniżki.</a:t>
            </a:r>
          </a:p>
          <a:p>
            <a:pPr>
              <a:lnSpc>
                <a:spcPct val="90000"/>
              </a:lnSpc>
              <a:spcAft>
                <a:spcPts val="600"/>
              </a:spcAft>
              <a:buClr>
                <a:schemeClr val="tx1">
                  <a:lumMod val="85000"/>
                  <a:lumOff val="15000"/>
                </a:schemeClr>
              </a:buClr>
            </a:pPr>
            <a:r>
              <a:rPr lang="pl-PL" sz="2600" b="1" dirty="0"/>
              <a:t>Ust. 3</a:t>
            </a:r>
          </a:p>
          <a:p>
            <a:pPr indent="-182880">
              <a:lnSpc>
                <a:spcPct val="90000"/>
              </a:lnSpc>
              <a:spcAft>
                <a:spcPts val="600"/>
              </a:spcAft>
              <a:buClr>
                <a:schemeClr val="tx1">
                  <a:lumMod val="85000"/>
                  <a:lumOff val="15000"/>
                </a:schemeClr>
              </a:buClr>
              <a:buFont typeface="Garamond" pitchFamily="18" charset="0"/>
              <a:buChar char="◦"/>
            </a:pPr>
            <a:r>
              <a:rPr lang="pl-PL" sz="2600" dirty="0"/>
              <a:t>Jeżeli dany towar lub dana usługa są oferowane do sprzedaży </a:t>
            </a:r>
            <a:br>
              <a:rPr lang="pl-PL" sz="2600" dirty="0"/>
            </a:br>
            <a:r>
              <a:rPr lang="pl-PL" sz="2600" dirty="0"/>
              <a:t>w okresie krótszym niż 30 dni, obok informacji o obniżonej cenie uwidacznia się również informację o najniższej cenie tego towaru lub tej usługi, która obowiązywała w okresie od dnia rozpoczęcia oferowania tego towaru lub tej usługi do sprzedaży do dnia wprowadzenia obniżki.</a:t>
            </a:r>
          </a:p>
          <a:p>
            <a:pPr>
              <a:lnSpc>
                <a:spcPct val="90000"/>
              </a:lnSpc>
              <a:spcAft>
                <a:spcPts val="600"/>
              </a:spcAft>
              <a:buClr>
                <a:schemeClr val="tx1">
                  <a:lumMod val="85000"/>
                  <a:lumOff val="15000"/>
                </a:schemeClr>
              </a:buClr>
            </a:pPr>
            <a:r>
              <a:rPr lang="pl-PL" sz="2600" b="1" dirty="0"/>
              <a:t>Ust. 4</a:t>
            </a:r>
          </a:p>
          <a:p>
            <a:pPr indent="-182880">
              <a:lnSpc>
                <a:spcPct val="90000"/>
              </a:lnSpc>
              <a:spcAft>
                <a:spcPts val="600"/>
              </a:spcAft>
              <a:buClr>
                <a:schemeClr val="tx1">
                  <a:lumMod val="85000"/>
                  <a:lumOff val="15000"/>
                </a:schemeClr>
              </a:buClr>
              <a:buFont typeface="Garamond" pitchFamily="18" charset="0"/>
              <a:buChar char="◦"/>
            </a:pPr>
            <a:r>
              <a:rPr lang="pl-PL" sz="2600" dirty="0"/>
              <a:t>W przypadku towarów, które ulegają szybkiemu zepsuciu lub mają krótki termin przydatności, obok informacji o obniżonej cenie uwidacznia się informację o cenie sprzed pierwszego zastosowania obniżki.</a:t>
            </a:r>
          </a:p>
        </p:txBody>
      </p:sp>
      <p:pic>
        <p:nvPicPr>
          <p:cNvPr id="4" name="Obraz 3">
            <a:extLst>
              <a:ext uri="{FF2B5EF4-FFF2-40B4-BE49-F238E27FC236}">
                <a16:creationId xmlns:a16="http://schemas.microsoft.com/office/drawing/2014/main" id="{969F0F4A-CDFD-6A25-E4BC-0900B05BF148}"/>
              </a:ext>
            </a:extLst>
          </p:cNvPr>
          <p:cNvPicPr>
            <a:picLocks noChangeAspect="1"/>
          </p:cNvPicPr>
          <p:nvPr/>
        </p:nvPicPr>
        <p:blipFill>
          <a:blip r:embed="rId2"/>
          <a:stretch>
            <a:fillRect/>
          </a:stretch>
        </p:blipFill>
        <p:spPr>
          <a:xfrm>
            <a:off x="6922218" y="1875663"/>
            <a:ext cx="4663440" cy="2862834"/>
          </a:xfrm>
          <a:prstGeom prst="rect">
            <a:avLst/>
          </a:prstGeom>
          <a:noFill/>
        </p:spPr>
      </p:pic>
      <p:sp>
        <p:nvSpPr>
          <p:cNvPr id="5" name="pole tekstowe 4">
            <a:extLst>
              <a:ext uri="{FF2B5EF4-FFF2-40B4-BE49-F238E27FC236}">
                <a16:creationId xmlns:a16="http://schemas.microsoft.com/office/drawing/2014/main" id="{0F28CADD-4A0D-B1C9-5A5A-31B3F16995D7}"/>
              </a:ext>
            </a:extLst>
          </p:cNvPr>
          <p:cNvSpPr txBox="1"/>
          <p:nvPr/>
        </p:nvSpPr>
        <p:spPr>
          <a:xfrm>
            <a:off x="6922218" y="5019040"/>
            <a:ext cx="4663440" cy="1252009"/>
          </a:xfrm>
          <a:prstGeom prst="rect">
            <a:avLst/>
          </a:prstGeom>
          <a:noFill/>
        </p:spPr>
        <p:txBody>
          <a:bodyPr wrap="square" rtlCol="0">
            <a:spAutoFit/>
          </a:bodyPr>
          <a:lstStyle/>
          <a:p>
            <a:pPr indent="-182880">
              <a:lnSpc>
                <a:spcPct val="90000"/>
              </a:lnSpc>
              <a:spcAft>
                <a:spcPts val="600"/>
              </a:spcAft>
              <a:buClr>
                <a:schemeClr val="tx1">
                  <a:lumMod val="85000"/>
                  <a:lumOff val="15000"/>
                </a:schemeClr>
              </a:buClr>
              <a:buFont typeface="Garamond" pitchFamily="18" charset="0"/>
              <a:buChar char="◦"/>
            </a:pPr>
            <a:endParaRPr lang="pl-PL" sz="800" dirty="0"/>
          </a:p>
          <a:p>
            <a:pPr>
              <a:lnSpc>
                <a:spcPct val="90000"/>
              </a:lnSpc>
              <a:spcAft>
                <a:spcPts val="600"/>
              </a:spcAft>
              <a:buClr>
                <a:schemeClr val="tx1">
                  <a:lumMod val="85000"/>
                  <a:lumOff val="15000"/>
                </a:schemeClr>
              </a:buClr>
            </a:pPr>
            <a:r>
              <a:rPr lang="pl-PL" sz="1600" b="1" dirty="0"/>
              <a:t>WAŻNE! </a:t>
            </a:r>
            <a:br>
              <a:rPr lang="pl-PL" sz="1600" dirty="0"/>
            </a:br>
            <a:br>
              <a:rPr lang="pl-PL" dirty="0"/>
            </a:br>
            <a:r>
              <a:rPr lang="pl-PL" b="1" dirty="0">
                <a:solidFill>
                  <a:srgbClr val="FF0000"/>
                </a:solidFill>
              </a:rPr>
              <a:t>Powyższe zasady mają również zastosowanie w przypadku reklamy towaru lub usługi.</a:t>
            </a:r>
          </a:p>
        </p:txBody>
      </p:sp>
    </p:spTree>
    <p:extLst>
      <p:ext uri="{BB962C8B-B14F-4D97-AF65-F5344CB8AC3E}">
        <p14:creationId xmlns:p14="http://schemas.microsoft.com/office/powerpoint/2010/main" val="6842365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63FEB3E-16E2-3086-74C7-59271F6D3BA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111" r="-1" b="-1"/>
          <a:stretch/>
        </p:blipFill>
        <p:spPr>
          <a:xfrm>
            <a:off x="20" y="10"/>
            <a:ext cx="12191980" cy="6857990"/>
          </a:xfrm>
          <a:custGeom>
            <a:avLst/>
            <a:gdLst>
              <a:gd name="connsiteX0" fmla="*/ 948394 w 12192000"/>
              <a:gd name="connsiteY0" fmla="*/ 941695 h 6858000"/>
              <a:gd name="connsiteX1" fmla="*/ 948394 w 12192000"/>
              <a:gd name="connsiteY1" fmla="*/ 5916305 h 6858000"/>
              <a:gd name="connsiteX2" fmla="*/ 6400920 w 12192000"/>
              <a:gd name="connsiteY2" fmla="*/ 5916305 h 6858000"/>
              <a:gd name="connsiteX3" fmla="*/ 6400920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48394" y="941695"/>
                </a:moveTo>
                <a:lnTo>
                  <a:pt x="948394" y="5916305"/>
                </a:lnTo>
                <a:lnTo>
                  <a:pt x="6400920" y="5916305"/>
                </a:lnTo>
                <a:lnTo>
                  <a:pt x="6400920" y="941695"/>
                </a:lnTo>
                <a:close/>
                <a:moveTo>
                  <a:pt x="0" y="0"/>
                </a:moveTo>
                <a:lnTo>
                  <a:pt x="12192000" y="0"/>
                </a:lnTo>
                <a:lnTo>
                  <a:pt x="12192000" y="6858000"/>
                </a:lnTo>
                <a:lnTo>
                  <a:pt x="0" y="6858000"/>
                </a:lnTo>
                <a:close/>
              </a:path>
            </a:pathLst>
          </a:custGeom>
          <a:noFill/>
        </p:spPr>
      </p:pic>
      <p:sp>
        <p:nvSpPr>
          <p:cNvPr id="3" name="Symbol zastępczy zawartości 2">
            <a:extLst>
              <a:ext uri="{FF2B5EF4-FFF2-40B4-BE49-F238E27FC236}">
                <a16:creationId xmlns:a16="http://schemas.microsoft.com/office/drawing/2014/main" id="{12026AC3-05C9-6C6A-F708-C768E5E4CCB5}"/>
              </a:ext>
            </a:extLst>
          </p:cNvPr>
          <p:cNvSpPr>
            <a:spLocks noGrp="1"/>
          </p:cNvSpPr>
          <p:nvPr>
            <p:ph sz="half" idx="13"/>
          </p:nvPr>
        </p:nvSpPr>
        <p:spPr>
          <a:xfrm>
            <a:off x="1061545" y="2852792"/>
            <a:ext cx="5402317" cy="2885856"/>
          </a:xfrm>
        </p:spPr>
        <p:txBody>
          <a:bodyPr>
            <a:normAutofit/>
          </a:bodyPr>
          <a:lstStyle/>
          <a:p>
            <a:pPr marL="0" indent="0">
              <a:buNone/>
            </a:pPr>
            <a:r>
              <a:rPr lang="pl-PL" b="1" dirty="0"/>
              <a:t>Art. 546(1) k.c. § 3</a:t>
            </a:r>
          </a:p>
          <a:p>
            <a:pPr marL="0" indent="0">
              <a:buNone/>
            </a:pPr>
            <a:r>
              <a:rPr lang="pl-PL" sz="2000" dirty="0"/>
              <a:t>Sprzedawca jest obowiązany zapewnić </a:t>
            </a:r>
            <a:br>
              <a:rPr lang="pl-PL" sz="2000" dirty="0"/>
            </a:br>
            <a:r>
              <a:rPr lang="pl-PL" sz="2000" dirty="0"/>
              <a:t>w miejscu sprzedaży odpowiednie warunki techniczno-organizacyjne umożliwiające dokonanie wyboru rzeczy sprzedanej i sprawdzenie jej jakości, kompletności oraz funkcjonowania głównych mechanizmów i podstawowych podzespołów.</a:t>
            </a:r>
          </a:p>
          <a:p>
            <a:pPr marL="0" indent="0">
              <a:buNone/>
            </a:pPr>
            <a:endParaRPr lang="pl-PL" dirty="0"/>
          </a:p>
          <a:p>
            <a:pPr marL="0" indent="0">
              <a:buNone/>
            </a:pPr>
            <a:endParaRPr lang="pl-PL" dirty="0"/>
          </a:p>
        </p:txBody>
      </p:sp>
      <p:sp>
        <p:nvSpPr>
          <p:cNvPr id="2" name="Tytuł 1">
            <a:extLst>
              <a:ext uri="{FF2B5EF4-FFF2-40B4-BE49-F238E27FC236}">
                <a16:creationId xmlns:a16="http://schemas.microsoft.com/office/drawing/2014/main" id="{1A8E1D6F-F073-0A66-CB81-9553C8042DDF}"/>
              </a:ext>
            </a:extLst>
          </p:cNvPr>
          <p:cNvSpPr>
            <a:spLocks noGrp="1"/>
          </p:cNvSpPr>
          <p:nvPr>
            <p:ph type="title"/>
          </p:nvPr>
        </p:nvSpPr>
        <p:spPr>
          <a:xfrm>
            <a:off x="1357950" y="1352804"/>
            <a:ext cx="4633415" cy="1333641"/>
          </a:xfrm>
        </p:spPr>
        <p:txBody>
          <a:bodyPr anchor="b">
            <a:normAutofit/>
          </a:bodyPr>
          <a:lstStyle/>
          <a:p>
            <a:pPr>
              <a:lnSpc>
                <a:spcPct val="90000"/>
              </a:lnSpc>
            </a:pPr>
            <a:r>
              <a:rPr lang="pl-PL" sz="4400" b="1"/>
              <a:t>Umożliwienie obejrzenia towaru</a:t>
            </a:r>
          </a:p>
        </p:txBody>
      </p:sp>
    </p:spTree>
    <p:extLst>
      <p:ext uri="{BB962C8B-B14F-4D97-AF65-F5344CB8AC3E}">
        <p14:creationId xmlns:p14="http://schemas.microsoft.com/office/powerpoint/2010/main" val="28215128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A4C1385-F527-8404-3B5D-240926FF8B45}"/>
              </a:ext>
            </a:extLst>
          </p:cNvPr>
          <p:cNvSpPr>
            <a:spLocks noGrp="1"/>
          </p:cNvSpPr>
          <p:nvPr>
            <p:ph type="title"/>
          </p:nvPr>
        </p:nvSpPr>
        <p:spPr>
          <a:xfrm>
            <a:off x="721360" y="612114"/>
            <a:ext cx="10058400" cy="1877086"/>
          </a:xfrm>
        </p:spPr>
        <p:txBody>
          <a:bodyPr>
            <a:normAutofit fontScale="90000"/>
          </a:bodyPr>
          <a:lstStyle/>
          <a:p>
            <a:pPr algn="ctr"/>
            <a:r>
              <a:rPr lang="pl-PL" b="1" dirty="0"/>
              <a:t>Art. 5 </a:t>
            </a:r>
            <a:r>
              <a:rPr lang="pl-PL" b="1" dirty="0" err="1"/>
              <a:t>i.c.t.u</a:t>
            </a:r>
            <a:r>
              <a:rPr lang="pl-PL" b="1" dirty="0"/>
              <a:t>. – uprawnienia konsumenta przy rozbieżności cen</a:t>
            </a:r>
            <a:br>
              <a:rPr lang="pl-PL" b="1" dirty="0"/>
            </a:br>
            <a:endParaRPr lang="en-US" dirty="0"/>
          </a:p>
        </p:txBody>
      </p:sp>
      <p:sp>
        <p:nvSpPr>
          <p:cNvPr id="2" name="pole tekstowe 1">
            <a:extLst>
              <a:ext uri="{FF2B5EF4-FFF2-40B4-BE49-F238E27FC236}">
                <a16:creationId xmlns:a16="http://schemas.microsoft.com/office/drawing/2014/main" id="{81275A9E-C5FD-5E5A-FAB9-F5DE9AEAFF31}"/>
              </a:ext>
            </a:extLst>
          </p:cNvPr>
          <p:cNvSpPr txBox="1"/>
          <p:nvPr/>
        </p:nvSpPr>
        <p:spPr>
          <a:xfrm>
            <a:off x="551793" y="2103120"/>
            <a:ext cx="6031887" cy="3749040"/>
          </a:xfrm>
          <a:prstGeom prst="rect">
            <a:avLst/>
          </a:prstGeom>
        </p:spPr>
        <p:txBody>
          <a:bodyPr vert="horz" lIns="91440" tIns="45720" rIns="91440" bIns="45720" rtlCol="0">
            <a:normAutofit/>
          </a:bodyPr>
          <a:lstStyle/>
          <a:p>
            <a:pPr indent="-182880">
              <a:spcAft>
                <a:spcPts val="600"/>
              </a:spcAft>
              <a:buClr>
                <a:schemeClr val="tx1">
                  <a:lumMod val="85000"/>
                  <a:lumOff val="15000"/>
                </a:schemeClr>
              </a:buClr>
              <a:buFont typeface="Garamond" pitchFamily="18" charset="0"/>
              <a:buChar char="◦"/>
            </a:pPr>
            <a:endParaRPr lang="pl-PL" sz="3200" b="1" dirty="0"/>
          </a:p>
          <a:p>
            <a:pPr>
              <a:spcAft>
                <a:spcPts val="600"/>
              </a:spcAft>
              <a:buClr>
                <a:schemeClr val="tx1">
                  <a:lumMod val="85000"/>
                  <a:lumOff val="15000"/>
                </a:schemeClr>
              </a:buClr>
            </a:pPr>
            <a:r>
              <a:rPr lang="pl-PL" sz="3200" dirty="0"/>
              <a:t>W przypadku rozbieżności lub wątpliwości co do ceny za oferowany towar lub usługę konsument ma prawo do żądania sprzedaży towaru lub usługi po cenie dla niego najkorzystniejszej.</a:t>
            </a:r>
          </a:p>
        </p:txBody>
      </p:sp>
      <p:pic>
        <p:nvPicPr>
          <p:cNvPr id="4" name="Obraz 3" descr="Obraz zawierający logo&#10;&#10;Opis wygenerowany automatycznie">
            <a:extLst>
              <a:ext uri="{FF2B5EF4-FFF2-40B4-BE49-F238E27FC236}">
                <a16:creationId xmlns:a16="http://schemas.microsoft.com/office/drawing/2014/main" id="{A4A4C957-98FB-32E9-52CA-CF8405A19AF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76767" y="2322119"/>
            <a:ext cx="4663440" cy="3311042"/>
          </a:xfrm>
          <a:prstGeom prst="rect">
            <a:avLst/>
          </a:prstGeom>
          <a:noFill/>
        </p:spPr>
      </p:pic>
    </p:spTree>
    <p:extLst>
      <p:ext uri="{BB962C8B-B14F-4D97-AF65-F5344CB8AC3E}">
        <p14:creationId xmlns:p14="http://schemas.microsoft.com/office/powerpoint/2010/main" val="5592083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ACA70B-4037-91AA-F462-1F717C0AA8AA}"/>
              </a:ext>
            </a:extLst>
          </p:cNvPr>
          <p:cNvSpPr>
            <a:spLocks noGrp="1"/>
          </p:cNvSpPr>
          <p:nvPr>
            <p:ph type="title"/>
          </p:nvPr>
        </p:nvSpPr>
        <p:spPr>
          <a:xfrm>
            <a:off x="1066800" y="642594"/>
            <a:ext cx="10058400" cy="1371600"/>
          </a:xfrm>
        </p:spPr>
        <p:txBody>
          <a:bodyPr anchor="ctr">
            <a:normAutofit/>
          </a:bodyPr>
          <a:lstStyle/>
          <a:p>
            <a:r>
              <a:rPr lang="pl-PL" sz="4400" b="1"/>
              <a:t>Odmowa sprzedaży towaru lub wykonania usługi, a kodeks wykroczeń</a:t>
            </a:r>
          </a:p>
        </p:txBody>
      </p:sp>
      <p:pic>
        <p:nvPicPr>
          <p:cNvPr id="5" name="Obraz 4">
            <a:extLst>
              <a:ext uri="{FF2B5EF4-FFF2-40B4-BE49-F238E27FC236}">
                <a16:creationId xmlns:a16="http://schemas.microsoft.com/office/drawing/2014/main" id="{0B8FE6F9-CDE5-D2B8-E5C5-516C61AC9D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6744" y="2145162"/>
            <a:ext cx="3749040" cy="3749040"/>
          </a:xfrm>
          <a:prstGeom prst="rect">
            <a:avLst/>
          </a:prstGeom>
          <a:noFill/>
        </p:spPr>
      </p:pic>
      <p:sp>
        <p:nvSpPr>
          <p:cNvPr id="3" name="Symbol zastępczy zawartości 2">
            <a:extLst>
              <a:ext uri="{FF2B5EF4-FFF2-40B4-BE49-F238E27FC236}">
                <a16:creationId xmlns:a16="http://schemas.microsoft.com/office/drawing/2014/main" id="{F2EB557E-2FDB-5D95-5B3E-01623BF0315F}"/>
              </a:ext>
            </a:extLst>
          </p:cNvPr>
          <p:cNvSpPr>
            <a:spLocks noGrp="1"/>
          </p:cNvSpPr>
          <p:nvPr>
            <p:ph sz="half" idx="2"/>
          </p:nvPr>
        </p:nvSpPr>
        <p:spPr>
          <a:xfrm>
            <a:off x="4855779" y="2014194"/>
            <a:ext cx="6842235" cy="4439158"/>
          </a:xfrm>
        </p:spPr>
        <p:txBody>
          <a:bodyPr>
            <a:noAutofit/>
          </a:bodyPr>
          <a:lstStyle/>
          <a:p>
            <a:pPr marL="0" indent="0">
              <a:lnSpc>
                <a:spcPct val="90000"/>
              </a:lnSpc>
              <a:buNone/>
            </a:pPr>
            <a:r>
              <a:rPr lang="pl-PL" sz="2000" b="1" dirty="0"/>
              <a:t>Art. 135 </a:t>
            </a:r>
            <a:r>
              <a:rPr lang="pl-PL" sz="2000" b="1" dirty="0" err="1"/>
              <a:t>k.w</a:t>
            </a:r>
            <a:r>
              <a:rPr lang="pl-PL" sz="2000" b="1" dirty="0"/>
              <a:t>.</a:t>
            </a:r>
          </a:p>
          <a:p>
            <a:pPr marL="0" indent="0">
              <a:lnSpc>
                <a:spcPct val="90000"/>
              </a:lnSpc>
              <a:buNone/>
            </a:pPr>
            <a:r>
              <a:rPr lang="pl-PL" sz="2000" dirty="0"/>
              <a:t>Kto, zajmując się sprzedażą towarów w przedsiębiorstwie handlu detalicznego lub w przedsiębiorstwie gastronomicznym, ukrywa przed nabywcą towar przeznaczony do sprzedaży lub umyślnie bez uzasadnionej przyczyny odmawia sprzedaży takiego towaru, podlega karze grzywny.</a:t>
            </a:r>
          </a:p>
          <a:p>
            <a:pPr marL="0" indent="0">
              <a:lnSpc>
                <a:spcPct val="90000"/>
              </a:lnSpc>
              <a:buNone/>
            </a:pPr>
            <a:endParaRPr lang="pl-PL" sz="2000" dirty="0"/>
          </a:p>
          <a:p>
            <a:pPr marL="0" indent="0">
              <a:lnSpc>
                <a:spcPct val="90000"/>
              </a:lnSpc>
              <a:buNone/>
            </a:pPr>
            <a:r>
              <a:rPr lang="pl-PL" sz="2000" b="1" dirty="0"/>
              <a:t>Art. 138 </a:t>
            </a:r>
            <a:r>
              <a:rPr lang="pl-PL" sz="2000" b="1" dirty="0" err="1"/>
              <a:t>k.w</a:t>
            </a:r>
            <a:r>
              <a:rPr lang="pl-PL" sz="2000" b="1" dirty="0"/>
              <a:t>.</a:t>
            </a:r>
          </a:p>
          <a:p>
            <a:pPr marL="0" indent="0">
              <a:lnSpc>
                <a:spcPct val="90000"/>
              </a:lnSpc>
              <a:buNone/>
            </a:pPr>
            <a:r>
              <a:rPr lang="pl-PL" sz="2000" dirty="0"/>
              <a:t>Kto, zajmując się zawodowo świadczeniem usług, żąda i pobiera za świadczenie zapłatę wyższą od obowiązującej albo umyślnie bez uzasadnionej przyczyny odmawia świadczenia, do którego jest obowiązany, podlega karze grzywny.</a:t>
            </a:r>
          </a:p>
        </p:txBody>
      </p:sp>
    </p:spTree>
    <p:extLst>
      <p:ext uri="{BB962C8B-B14F-4D97-AF65-F5344CB8AC3E}">
        <p14:creationId xmlns:p14="http://schemas.microsoft.com/office/powerpoint/2010/main" val="39840306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E476D65-F21F-47C7-FAA9-DFEDF879924D}"/>
              </a:ext>
            </a:extLst>
          </p:cNvPr>
          <p:cNvSpPr txBox="1"/>
          <p:nvPr/>
        </p:nvSpPr>
        <p:spPr>
          <a:xfrm>
            <a:off x="477520" y="477520"/>
            <a:ext cx="11186160" cy="6093976"/>
          </a:xfrm>
          <a:prstGeom prst="rect">
            <a:avLst/>
          </a:prstGeom>
          <a:noFill/>
        </p:spPr>
        <p:txBody>
          <a:bodyPr wrap="square" rtlCol="0">
            <a:spAutoFit/>
          </a:bodyPr>
          <a:lstStyle/>
          <a:p>
            <a:r>
              <a:rPr lang="pl-PL" sz="3000" dirty="0"/>
              <a:t>Wielu konsumentów jest przekonanych o tym, że mogą zwrócić towar </a:t>
            </a:r>
            <a:br>
              <a:rPr lang="pl-PL" sz="3000" dirty="0"/>
            </a:br>
            <a:r>
              <a:rPr lang="pl-PL" sz="3000" dirty="0"/>
              <a:t>w ciągu 14 dni, niezależnie od tego, w jaki sposób dokonali zakupu. Jest to jednak błędne przekonanie. Towar można zwrócić zawsze w przypadku zakupów online oraz w większości przypadków, kiedy zakup miał miejsce poza lokalem przedsiębiorstwa i na odległość. Zatem jak wygląda kwestia zwrotów w przypadku zakupów stacjonarnych?</a:t>
            </a:r>
          </a:p>
          <a:p>
            <a:endParaRPr lang="pl-PL" sz="3000" dirty="0"/>
          </a:p>
          <a:p>
            <a:r>
              <a:rPr lang="pl-PL" sz="3000" dirty="0"/>
              <a:t>Prawa konsumenta nie pozostawiają wątpliwości. Zwrot niewadliwych produktów zakupionych w sklepach stacjonarnych zależy </a:t>
            </a:r>
            <a:r>
              <a:rPr lang="pl-PL" sz="3000" b="1" u="sng" dirty="0"/>
              <a:t>wyłącznie od dobrej woli sprzedającego</a:t>
            </a:r>
            <a:r>
              <a:rPr lang="pl-PL" sz="3000" dirty="0"/>
              <a:t>. W praktyce jednak coraz częściej sklepy umożliwiają zwrot nieużywanego towaru w ciągu 14, a nawet 30 dni. Zanim jednak coś kupisz, upewnij się u sprzedawcy, czy istnieje możliwość zwrotu towaru.</a:t>
            </a:r>
          </a:p>
        </p:txBody>
      </p:sp>
    </p:spTree>
    <p:extLst>
      <p:ext uri="{BB962C8B-B14F-4D97-AF65-F5344CB8AC3E}">
        <p14:creationId xmlns:p14="http://schemas.microsoft.com/office/powerpoint/2010/main" val="42883400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FA8040-7053-44DD-97F4-74CADCFEC554}"/>
              </a:ext>
            </a:extLst>
          </p:cNvPr>
          <p:cNvSpPr>
            <a:spLocks noGrp="1"/>
          </p:cNvSpPr>
          <p:nvPr>
            <p:ph type="title"/>
          </p:nvPr>
        </p:nvSpPr>
        <p:spPr>
          <a:xfrm>
            <a:off x="1066800" y="642594"/>
            <a:ext cx="10058400" cy="1371600"/>
          </a:xfrm>
        </p:spPr>
        <p:txBody>
          <a:bodyPr anchor="ctr">
            <a:normAutofit/>
          </a:bodyPr>
          <a:lstStyle/>
          <a:p>
            <a:r>
              <a:rPr lang="pl-PL" b="1" dirty="0"/>
              <a:t>Zakupy przez telefon</a:t>
            </a:r>
          </a:p>
        </p:txBody>
      </p:sp>
      <p:pic>
        <p:nvPicPr>
          <p:cNvPr id="5" name="Obraz 4" descr="Obraz zawierający tekst, clipart&#10;&#10;Opis wygenerowany automatycznie">
            <a:extLst>
              <a:ext uri="{FF2B5EF4-FFF2-40B4-BE49-F238E27FC236}">
                <a16:creationId xmlns:a16="http://schemas.microsoft.com/office/drawing/2014/main" id="{70397716-6F80-9DDD-B569-7191F599BF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5572" y="2572690"/>
            <a:ext cx="4663440" cy="2704795"/>
          </a:xfrm>
          <a:prstGeom prst="rect">
            <a:avLst/>
          </a:prstGeom>
          <a:noFill/>
        </p:spPr>
      </p:pic>
      <p:sp>
        <p:nvSpPr>
          <p:cNvPr id="3" name="Symbol zastępczy zawartości 2">
            <a:extLst>
              <a:ext uri="{FF2B5EF4-FFF2-40B4-BE49-F238E27FC236}">
                <a16:creationId xmlns:a16="http://schemas.microsoft.com/office/drawing/2014/main" id="{24C5B981-85CB-8883-9F48-472D99A00A23}"/>
              </a:ext>
            </a:extLst>
          </p:cNvPr>
          <p:cNvSpPr>
            <a:spLocks noGrp="1"/>
          </p:cNvSpPr>
          <p:nvPr>
            <p:ph sz="half" idx="2"/>
          </p:nvPr>
        </p:nvSpPr>
        <p:spPr>
          <a:xfrm>
            <a:off x="5906813" y="1860331"/>
            <a:ext cx="5822731" cy="4466897"/>
          </a:xfrm>
        </p:spPr>
        <p:txBody>
          <a:bodyPr>
            <a:normAutofit/>
          </a:bodyPr>
          <a:lstStyle/>
          <a:p>
            <a:pPr>
              <a:buFont typeface="Arial" panose="020B0604020202020204" pitchFamily="34" charset="0"/>
              <a:buChar char="•"/>
            </a:pPr>
            <a:r>
              <a:rPr lang="pl-PL" dirty="0"/>
              <a:t> </a:t>
            </a:r>
            <a:r>
              <a:rPr lang="pl-PL" sz="2400" dirty="0"/>
              <a:t>Najczęściej to przedsiębiorca lub osoba działająca w jego imieniu kontaktuje się </a:t>
            </a:r>
            <a:br>
              <a:rPr lang="pl-PL" sz="2400" dirty="0"/>
            </a:br>
            <a:r>
              <a:rPr lang="pl-PL" sz="2400" dirty="0"/>
              <a:t>z nami oferując towar lub usługę,</a:t>
            </a:r>
          </a:p>
          <a:p>
            <a:pPr>
              <a:buFont typeface="Arial" panose="020B0604020202020204" pitchFamily="34" charset="0"/>
              <a:buChar char="•"/>
            </a:pPr>
            <a:r>
              <a:rPr lang="pl-PL" sz="2400" dirty="0"/>
              <a:t> Przedsiębiorca musi pamiętać o dopełnieniu kilku obowiązków przed zawarciem umowy,</a:t>
            </a:r>
          </a:p>
          <a:p>
            <a:pPr>
              <a:buFont typeface="Arial" panose="020B0604020202020204" pitchFamily="34" charset="0"/>
              <a:buChar char="•"/>
            </a:pPr>
            <a:r>
              <a:rPr lang="pl-PL" sz="2400" dirty="0"/>
              <a:t> Umowa ustna jest wiążąca, jednakże przedsiębiorca musi przekazać potwierdzenie jej zawarcia na trwałym nośniku,</a:t>
            </a:r>
          </a:p>
          <a:p>
            <a:pPr>
              <a:buFont typeface="Arial" panose="020B0604020202020204" pitchFamily="34" charset="0"/>
              <a:buChar char="•"/>
            </a:pPr>
            <a:r>
              <a:rPr lang="pl-PL" sz="2400" dirty="0"/>
              <a:t> Jest to umowa zawarta na odległość, więc przysługuje możliwość odstąpienia bez podawania przyczyny.</a:t>
            </a:r>
          </a:p>
        </p:txBody>
      </p:sp>
    </p:spTree>
    <p:extLst>
      <p:ext uri="{BB962C8B-B14F-4D97-AF65-F5344CB8AC3E}">
        <p14:creationId xmlns:p14="http://schemas.microsoft.com/office/powerpoint/2010/main" val="26796564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DB10FC-8758-E454-2DD6-4B70EDDF032B}"/>
              </a:ext>
            </a:extLst>
          </p:cNvPr>
          <p:cNvSpPr>
            <a:spLocks noGrp="1"/>
          </p:cNvSpPr>
          <p:nvPr>
            <p:ph type="title"/>
          </p:nvPr>
        </p:nvSpPr>
        <p:spPr>
          <a:xfrm>
            <a:off x="1066800" y="1005840"/>
            <a:ext cx="10058400" cy="568960"/>
          </a:xfrm>
        </p:spPr>
        <p:txBody>
          <a:bodyPr>
            <a:normAutofit fontScale="90000"/>
          </a:bodyPr>
          <a:lstStyle/>
          <a:p>
            <a:pPr algn="ctr"/>
            <a:r>
              <a:rPr lang="pl-PL" sz="4000" b="1" dirty="0"/>
              <a:t>Art. 20 </a:t>
            </a:r>
            <a:r>
              <a:rPr lang="pl-PL" sz="4000" b="1" dirty="0" err="1"/>
              <a:t>p.k</a:t>
            </a:r>
            <a:r>
              <a:rPr lang="pl-PL" sz="4000" b="1" dirty="0"/>
              <a:t>. – obowiązki przedsiębiorcy przy zawieraniu umowy przez telefon</a:t>
            </a:r>
            <a:br>
              <a:rPr lang="pl-PL" sz="4800" b="1" dirty="0"/>
            </a:br>
            <a:endParaRPr lang="en-US" dirty="0"/>
          </a:p>
        </p:txBody>
      </p:sp>
      <p:pic>
        <p:nvPicPr>
          <p:cNvPr id="4" name="Obraz 3" descr="Obraz zawierający tekst, computer, biurko, osoba&#10;&#10;Opis wygenerowany automatycznie">
            <a:extLst>
              <a:ext uri="{FF2B5EF4-FFF2-40B4-BE49-F238E27FC236}">
                <a16:creationId xmlns:a16="http://schemas.microsoft.com/office/drawing/2014/main" id="{5F519320-3FB7-3279-8804-9B4FF185E09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727" r="5883"/>
          <a:stretch/>
        </p:blipFill>
        <p:spPr>
          <a:xfrm>
            <a:off x="548640" y="2199640"/>
            <a:ext cx="4663440" cy="3749040"/>
          </a:xfrm>
          <a:prstGeom prst="rect">
            <a:avLst/>
          </a:prstGeom>
          <a:noFill/>
        </p:spPr>
      </p:pic>
      <p:sp>
        <p:nvSpPr>
          <p:cNvPr id="2" name="pole tekstowe 1">
            <a:extLst>
              <a:ext uri="{FF2B5EF4-FFF2-40B4-BE49-F238E27FC236}">
                <a16:creationId xmlns:a16="http://schemas.microsoft.com/office/drawing/2014/main" id="{BB3F13B4-83CC-937E-469F-9B7D1D9C8153}"/>
              </a:ext>
            </a:extLst>
          </p:cNvPr>
          <p:cNvSpPr txBox="1"/>
          <p:nvPr/>
        </p:nvSpPr>
        <p:spPr>
          <a:xfrm>
            <a:off x="5364480" y="1645920"/>
            <a:ext cx="6390640" cy="4693920"/>
          </a:xfrm>
          <a:prstGeom prst="rect">
            <a:avLst/>
          </a:prstGeom>
        </p:spPr>
        <p:txBody>
          <a:bodyPr vert="horz" lIns="91440" tIns="45720" rIns="91440" bIns="45720" rtlCol="0">
            <a:normAutofit lnSpcReduction="10000"/>
          </a:bodyPr>
          <a:lstStyle/>
          <a:p>
            <a:pPr indent="-182880">
              <a:lnSpc>
                <a:spcPct val="90000"/>
              </a:lnSpc>
              <a:spcAft>
                <a:spcPts val="600"/>
              </a:spcAft>
              <a:buClr>
                <a:schemeClr val="tx1">
                  <a:lumMod val="85000"/>
                  <a:lumOff val="15000"/>
                </a:schemeClr>
              </a:buClr>
              <a:buFont typeface="Garamond" pitchFamily="18" charset="0"/>
              <a:buChar char="◦"/>
            </a:pPr>
            <a:endParaRPr lang="pl-PL" sz="1300" dirty="0"/>
          </a:p>
          <a:p>
            <a:pPr>
              <a:lnSpc>
                <a:spcPct val="90000"/>
              </a:lnSpc>
              <a:spcAft>
                <a:spcPts val="600"/>
              </a:spcAft>
              <a:buClr>
                <a:schemeClr val="tx1">
                  <a:lumMod val="85000"/>
                  <a:lumOff val="15000"/>
                </a:schemeClr>
              </a:buClr>
            </a:pPr>
            <a:r>
              <a:rPr lang="pl-PL" sz="2000" b="1" dirty="0"/>
              <a:t>Ust. 1</a:t>
            </a:r>
          </a:p>
          <a:p>
            <a:pPr>
              <a:lnSpc>
                <a:spcPct val="90000"/>
              </a:lnSpc>
              <a:spcAft>
                <a:spcPts val="600"/>
              </a:spcAft>
              <a:buClr>
                <a:schemeClr val="tx1">
                  <a:lumMod val="85000"/>
                  <a:lumOff val="15000"/>
                </a:schemeClr>
              </a:buClr>
            </a:pPr>
            <a:r>
              <a:rPr lang="pl-PL" sz="2000" dirty="0"/>
              <a:t>Jeżeli przedsiębiorca kontaktuje się z konsumentem przez telefon w celu zawarcia umowy na odległość, ma obowiązek na początku rozmowy poinformować konsumenta o tym celu, </a:t>
            </a:r>
            <a:br>
              <a:rPr lang="pl-PL" sz="2000" dirty="0"/>
            </a:br>
            <a:r>
              <a:rPr lang="pl-PL" sz="2000" dirty="0"/>
              <a:t>a ponadto podać identyfikujące go dane oraz dane identyfikujące osobę, w imieniu której telefonuje.</a:t>
            </a:r>
          </a:p>
          <a:p>
            <a:pPr indent="-182880">
              <a:lnSpc>
                <a:spcPct val="90000"/>
              </a:lnSpc>
              <a:spcAft>
                <a:spcPts val="600"/>
              </a:spcAft>
              <a:buClr>
                <a:schemeClr val="tx1">
                  <a:lumMod val="85000"/>
                  <a:lumOff val="15000"/>
                </a:schemeClr>
              </a:buClr>
              <a:buFont typeface="Garamond" pitchFamily="18" charset="0"/>
              <a:buChar char="◦"/>
            </a:pPr>
            <a:endParaRPr lang="pl-PL" sz="2000" dirty="0"/>
          </a:p>
          <a:p>
            <a:pPr>
              <a:lnSpc>
                <a:spcPct val="90000"/>
              </a:lnSpc>
              <a:spcAft>
                <a:spcPts val="600"/>
              </a:spcAft>
              <a:buClr>
                <a:schemeClr val="tx1">
                  <a:lumMod val="85000"/>
                  <a:lumOff val="15000"/>
                </a:schemeClr>
              </a:buClr>
            </a:pPr>
            <a:r>
              <a:rPr lang="pl-PL" sz="2000" b="1" dirty="0"/>
              <a:t>Ust. 2</a:t>
            </a:r>
          </a:p>
          <a:p>
            <a:pPr>
              <a:lnSpc>
                <a:spcPct val="90000"/>
              </a:lnSpc>
              <a:spcAft>
                <a:spcPts val="600"/>
              </a:spcAft>
              <a:buClr>
                <a:schemeClr val="tx1">
                  <a:lumMod val="85000"/>
                  <a:lumOff val="15000"/>
                </a:schemeClr>
              </a:buClr>
            </a:pPr>
            <a:r>
              <a:rPr lang="pl-PL" sz="2000" dirty="0"/>
              <a:t>Jeżeli przedsiębiorca proponuje konsumentowi zawarcie umowy przez telefon, ma obowiązek potwierdzić treść proponowanej umowy utrwaloną na papierze lub innym trwałym nośniku. Oświadczenie konsumenta o zawarciu umowy jest skuteczne, jeżeli zostało utrwalone na papierze lub innym trwałym nośniku po otrzymaniu potwierdzenia od przedsiębiorcy.</a:t>
            </a:r>
          </a:p>
        </p:txBody>
      </p:sp>
    </p:spTree>
    <p:extLst>
      <p:ext uri="{BB962C8B-B14F-4D97-AF65-F5344CB8AC3E}">
        <p14:creationId xmlns:p14="http://schemas.microsoft.com/office/powerpoint/2010/main" val="13750816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2">
            <a:extLst>
              <a:ext uri="{FF2B5EF4-FFF2-40B4-BE49-F238E27FC236}">
                <a16:creationId xmlns:a16="http://schemas.microsoft.com/office/drawing/2014/main" id="{F779AB92-0C39-8B61-DB86-51292E42268B}"/>
              </a:ext>
            </a:extLst>
          </p:cNvPr>
          <p:cNvSpPr txBox="1">
            <a:spLocks/>
          </p:cNvSpPr>
          <p:nvPr/>
        </p:nvSpPr>
        <p:spPr>
          <a:xfrm>
            <a:off x="1713384" y="392728"/>
            <a:ext cx="8460431" cy="639668"/>
          </a:xfrm>
          <a:prstGeom prst="rect">
            <a:avLst/>
          </a:prstGeom>
        </p:spPr>
        <p:txBody>
          <a:bodyPr rtlCol="0"/>
          <a:lstStyle>
            <a:lvl1pPr algn="l" defTabSz="914400" rtl="0" eaLnBrk="1" latinLnBrk="0" hangingPunct="1">
              <a:lnSpc>
                <a:spcPct val="90000"/>
              </a:lnSpc>
              <a:spcBef>
                <a:spcPct val="0"/>
              </a:spcBef>
              <a:buNone/>
              <a:defRPr lang="pl-PL" sz="4800" kern="1200" cap="none" spc="0" baseline="0" dirty="0">
                <a:solidFill>
                  <a:schemeClr val="tx1">
                    <a:lumMod val="85000"/>
                    <a:lumOff val="15000"/>
                  </a:schemeClr>
                </a:solidFill>
                <a:effectLst/>
                <a:latin typeface="+mj-lt"/>
                <a:ea typeface="+mn-ea"/>
                <a:cs typeface="+mn-cs"/>
              </a:defRPr>
            </a:lvl1pPr>
          </a:lstStyle>
          <a:p>
            <a:pPr algn="ctr"/>
            <a:r>
              <a:rPr lang="pl-PL" b="1" u="sng" dirty="0"/>
              <a:t>Ustawy związane z prawem konsumenta</a:t>
            </a:r>
          </a:p>
        </p:txBody>
      </p:sp>
      <p:sp>
        <p:nvSpPr>
          <p:cNvPr id="3" name="Symbol zastępczy zawartości 2">
            <a:extLst>
              <a:ext uri="{FF2B5EF4-FFF2-40B4-BE49-F238E27FC236}">
                <a16:creationId xmlns:a16="http://schemas.microsoft.com/office/drawing/2014/main" id="{4104DF29-FAA3-745D-B862-DD36428D4F34}"/>
              </a:ext>
            </a:extLst>
          </p:cNvPr>
          <p:cNvSpPr txBox="1">
            <a:spLocks/>
          </p:cNvSpPr>
          <p:nvPr/>
        </p:nvSpPr>
        <p:spPr>
          <a:xfrm>
            <a:off x="934362" y="1913241"/>
            <a:ext cx="10323275" cy="4552031"/>
          </a:xfrm>
          <a:prstGeom prst="rect">
            <a:avLst/>
          </a:prstGeom>
        </p:spPr>
        <p:txBody>
          <a:bodyPr>
            <a:normAutofit fontScale="925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lang="pl-PL"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9pPr>
          </a:lstStyle>
          <a:p>
            <a:pPr algn="just"/>
            <a:r>
              <a:rPr lang="pl-PL" sz="3800" dirty="0"/>
              <a:t> Ustawa z dnia 23 kwietnia 1964 r. </a:t>
            </a:r>
            <a:r>
              <a:rPr lang="pl-PL" sz="3800" b="1" dirty="0"/>
              <a:t>Kodeks Cywilny </a:t>
            </a:r>
            <a:br>
              <a:rPr lang="pl-PL" sz="3800" b="1" dirty="0"/>
            </a:br>
            <a:r>
              <a:rPr lang="pl-PL" sz="3800" dirty="0"/>
              <a:t>(Dz. U. z 2022 r. poz. 1360 ze zm.) – dalej k.c.</a:t>
            </a:r>
          </a:p>
          <a:p>
            <a:pPr algn="just"/>
            <a:r>
              <a:rPr lang="pl-PL" sz="3800" dirty="0"/>
              <a:t> Ustawa z dnia 30 maja 2014 r. </a:t>
            </a:r>
            <a:r>
              <a:rPr lang="pl-PL" sz="3800" b="1" dirty="0"/>
              <a:t>o prawach konsumenta </a:t>
            </a:r>
            <a:r>
              <a:rPr lang="pl-PL" sz="3800" dirty="0"/>
              <a:t>(Dz. U. z 2020 r. poz. 287 ze zm.) – dalej </a:t>
            </a:r>
            <a:r>
              <a:rPr lang="pl-PL" sz="3800" dirty="0" err="1"/>
              <a:t>p.k</a:t>
            </a:r>
            <a:r>
              <a:rPr lang="pl-PL" sz="3800" dirty="0"/>
              <a:t>.</a:t>
            </a:r>
          </a:p>
          <a:p>
            <a:pPr algn="just"/>
            <a:r>
              <a:rPr lang="pl-PL" sz="3800" dirty="0"/>
              <a:t> Ustawa z dnia 23 sierpnia 2007 r. </a:t>
            </a:r>
            <a:r>
              <a:rPr lang="pl-PL" sz="3800" b="1" dirty="0"/>
              <a:t>o przeciwdziałaniu nieuczciwym praktykom rynkowym</a:t>
            </a:r>
            <a:r>
              <a:rPr lang="pl-PL" sz="3800" dirty="0"/>
              <a:t> (Dz. U. z 2017 r. poz. 2070 ze zm.) – dalej </a:t>
            </a:r>
            <a:r>
              <a:rPr lang="pl-PL" sz="3800" dirty="0" err="1"/>
              <a:t>p.n.p.r</a:t>
            </a:r>
            <a:r>
              <a:rPr lang="pl-PL" sz="3800" dirty="0"/>
              <a:t>.</a:t>
            </a:r>
          </a:p>
        </p:txBody>
      </p:sp>
    </p:spTree>
    <p:extLst>
      <p:ext uri="{BB962C8B-B14F-4D97-AF65-F5344CB8AC3E}">
        <p14:creationId xmlns:p14="http://schemas.microsoft.com/office/powerpoint/2010/main" val="36690304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3B3C89F-53BB-21AA-E209-3207FC1CD06D}"/>
              </a:ext>
            </a:extLst>
          </p:cNvPr>
          <p:cNvSpPr txBox="1"/>
          <p:nvPr/>
        </p:nvSpPr>
        <p:spPr>
          <a:xfrm>
            <a:off x="508000" y="333137"/>
            <a:ext cx="11176000" cy="6555641"/>
          </a:xfrm>
          <a:prstGeom prst="rect">
            <a:avLst/>
          </a:prstGeom>
          <a:noFill/>
        </p:spPr>
        <p:txBody>
          <a:bodyPr wrap="square" rtlCol="0">
            <a:spAutoFit/>
          </a:bodyPr>
          <a:lstStyle/>
          <a:p>
            <a:pPr algn="ctr"/>
            <a:r>
              <a:rPr lang="pl-PL" sz="2400" b="1" dirty="0"/>
              <a:t>Potwierdzenie zawarcia umowy przez telefon, obowiązki informacyjne</a:t>
            </a:r>
          </a:p>
          <a:p>
            <a:pPr algn="ctr"/>
            <a:endParaRPr lang="pl-PL" sz="2200" dirty="0"/>
          </a:p>
          <a:p>
            <a:pPr algn="ctr"/>
            <a:r>
              <a:rPr lang="pl-PL" sz="2200" b="1" dirty="0"/>
              <a:t>Art. 21 ust. 1 </a:t>
            </a:r>
            <a:r>
              <a:rPr lang="pl-PL" sz="2200" b="1" dirty="0" err="1"/>
              <a:t>p.k</a:t>
            </a:r>
            <a:r>
              <a:rPr lang="pl-PL" sz="2200" b="1" dirty="0"/>
              <a:t>.</a:t>
            </a:r>
          </a:p>
          <a:p>
            <a:pPr algn="ctr"/>
            <a:r>
              <a:rPr lang="pl-PL" sz="2200" dirty="0"/>
              <a:t>Przedsiębiorca ma obowiązek przekazać konsumentowi potwierdzenie zawarcia umowy na odległość na trwałym nośniku w rozsądnym czasie po jej zawarciu, najpóźniej w chwili dostarczenia towaru lub przed rozpoczęciem świadczenia usługi.</a:t>
            </a:r>
          </a:p>
          <a:p>
            <a:pPr algn="ctr"/>
            <a:endParaRPr lang="pl-PL" sz="2200" dirty="0"/>
          </a:p>
          <a:p>
            <a:pPr algn="ctr"/>
            <a:r>
              <a:rPr lang="pl-PL" sz="2200" u="sng" dirty="0"/>
              <a:t>Ponadto przedsiębiorca ma obowiązek dostarczyć do konsumenta na trwałym nośniku informacje przekazywane przed zawarciem umowy na odległość, które były omawiane wcześniej.</a:t>
            </a:r>
          </a:p>
          <a:p>
            <a:pPr algn="just"/>
            <a:endParaRPr lang="pl-PL" sz="2200" dirty="0"/>
          </a:p>
          <a:p>
            <a:pPr algn="ctr"/>
            <a:r>
              <a:rPr lang="pl-PL" sz="2200" b="1" dirty="0"/>
              <a:t>Art. 14 ust. 2 </a:t>
            </a:r>
            <a:r>
              <a:rPr lang="pl-PL" sz="2200" b="1" dirty="0" err="1"/>
              <a:t>p.k</a:t>
            </a:r>
            <a:r>
              <a:rPr lang="pl-PL" sz="2200" b="1" dirty="0"/>
              <a:t>.</a:t>
            </a:r>
          </a:p>
          <a:p>
            <a:pPr algn="ctr"/>
            <a:r>
              <a:rPr lang="pl-PL" sz="2200" dirty="0"/>
              <a:t>W przypadku umów zawieranych na odległość przedsiębiorca ma obowiązek udzielić informacji, </a:t>
            </a:r>
            <a:br>
              <a:rPr lang="pl-PL" sz="2200" dirty="0"/>
            </a:br>
            <a:r>
              <a:rPr lang="pl-PL" sz="2200" dirty="0"/>
              <a:t>o których mowa w art. 12, w sposób odpowiadający rodzajowi użytego środka porozumiewania się na odległość, w sposób czytelny i wyrażonych prostym językiem.</a:t>
            </a:r>
          </a:p>
          <a:p>
            <a:pPr algn="ctr"/>
            <a:endParaRPr lang="pl-PL" sz="2200" b="1" dirty="0"/>
          </a:p>
          <a:p>
            <a:pPr algn="ctr"/>
            <a:r>
              <a:rPr lang="pl-PL" sz="2200" b="1" dirty="0"/>
              <a:t>Art. 24 </a:t>
            </a:r>
            <a:r>
              <a:rPr lang="pl-PL" sz="2200" b="1" dirty="0" err="1"/>
              <a:t>p.k</a:t>
            </a:r>
            <a:r>
              <a:rPr lang="pl-PL" sz="2200" b="1" dirty="0"/>
              <a:t>.</a:t>
            </a:r>
          </a:p>
          <a:p>
            <a:pPr algn="ctr"/>
            <a:r>
              <a:rPr lang="pl-PL" sz="2200" dirty="0"/>
              <a:t>Ciężar dowodu spełnienia obowiązków informacyjnych określonych w art. 12 spoczywa na przedsiębiorcy.</a:t>
            </a:r>
          </a:p>
          <a:p>
            <a:pPr algn="ctr"/>
            <a:endParaRPr lang="pl-PL" sz="2200" dirty="0"/>
          </a:p>
        </p:txBody>
      </p:sp>
    </p:spTree>
    <p:extLst>
      <p:ext uri="{BB962C8B-B14F-4D97-AF65-F5344CB8AC3E}">
        <p14:creationId xmlns:p14="http://schemas.microsoft.com/office/powerpoint/2010/main" val="414373567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305DFC-BFD4-00F0-126F-2B2BC039518E}"/>
              </a:ext>
            </a:extLst>
          </p:cNvPr>
          <p:cNvSpPr>
            <a:spLocks noGrp="1"/>
          </p:cNvSpPr>
          <p:nvPr>
            <p:ph type="title"/>
          </p:nvPr>
        </p:nvSpPr>
        <p:spPr>
          <a:xfrm>
            <a:off x="1066800" y="642594"/>
            <a:ext cx="10058400" cy="818344"/>
          </a:xfrm>
        </p:spPr>
        <p:txBody>
          <a:bodyPr anchor="ctr">
            <a:normAutofit/>
          </a:bodyPr>
          <a:lstStyle/>
          <a:p>
            <a:pPr algn="ctr"/>
            <a:r>
              <a:rPr lang="pl-PL" b="1" dirty="0"/>
              <a:t>Zakupy przez internet</a:t>
            </a:r>
          </a:p>
        </p:txBody>
      </p:sp>
      <p:sp>
        <p:nvSpPr>
          <p:cNvPr id="3" name="Symbol zastępczy zawartości 2">
            <a:extLst>
              <a:ext uri="{FF2B5EF4-FFF2-40B4-BE49-F238E27FC236}">
                <a16:creationId xmlns:a16="http://schemas.microsoft.com/office/drawing/2014/main" id="{346CD038-3278-9848-DD20-E60E90999D48}"/>
              </a:ext>
            </a:extLst>
          </p:cNvPr>
          <p:cNvSpPr>
            <a:spLocks noGrp="1"/>
          </p:cNvSpPr>
          <p:nvPr>
            <p:ph sz="half" idx="1"/>
          </p:nvPr>
        </p:nvSpPr>
        <p:spPr>
          <a:xfrm>
            <a:off x="546538" y="1723697"/>
            <a:ext cx="6435484" cy="4128463"/>
          </a:xfrm>
        </p:spPr>
        <p:txBody>
          <a:bodyPr>
            <a:normAutofit fontScale="92500" lnSpcReduction="10000"/>
          </a:bodyPr>
          <a:lstStyle/>
          <a:p>
            <a:pPr>
              <a:buFont typeface="Arial" panose="020B0604020202020204" pitchFamily="34" charset="0"/>
              <a:buChar char="•"/>
            </a:pPr>
            <a:r>
              <a:rPr lang="pl-PL" sz="2500" dirty="0"/>
              <a:t>Aktualnie najbardziej popularna, a zarazem wygodna forma dokonywania zakupów,</a:t>
            </a:r>
          </a:p>
          <a:p>
            <a:pPr>
              <a:buFont typeface="Arial" panose="020B0604020202020204" pitchFamily="34" charset="0"/>
              <a:buChar char="•"/>
            </a:pPr>
            <a:r>
              <a:rPr lang="pl-PL" sz="2500" dirty="0"/>
              <a:t> Nie ma potrzeby rozmowy z przedsiębiorcą, wystarczy chwila spędzona przed komputerem,</a:t>
            </a:r>
          </a:p>
          <a:p>
            <a:pPr>
              <a:buFont typeface="Arial" panose="020B0604020202020204" pitchFamily="34" charset="0"/>
              <a:buChar char="•"/>
            </a:pPr>
            <a:r>
              <a:rPr lang="pl-PL" sz="2500" dirty="0"/>
              <a:t> Z uwagi na brak możliwości obejrzenia towaru można go zwrócić bez podania przyczyny, tzw. „prawo do namysłu”,</a:t>
            </a:r>
          </a:p>
          <a:p>
            <a:pPr>
              <a:buFont typeface="Arial" panose="020B0604020202020204" pitchFamily="34" charset="0"/>
              <a:buChar char="•"/>
            </a:pPr>
            <a:r>
              <a:rPr lang="pl-PL" sz="2500" dirty="0"/>
              <a:t> Warto monitorować przesyłkę i w razie potrzeby szybko interweniować,</a:t>
            </a:r>
          </a:p>
          <a:p>
            <a:pPr>
              <a:buFont typeface="Arial" panose="020B0604020202020204" pitchFamily="34" charset="0"/>
              <a:buChar char="•"/>
            </a:pPr>
            <a:r>
              <a:rPr lang="pl-PL" sz="2500" dirty="0"/>
              <a:t> Przed zakupem warto zapoznać się z opiniami innych konsumentów.</a:t>
            </a:r>
          </a:p>
        </p:txBody>
      </p:sp>
      <p:pic>
        <p:nvPicPr>
          <p:cNvPr id="5" name="Obraz 4" descr="Obraz zawierający diagram&#10;&#10;Opis wygenerowany automatycznie">
            <a:extLst>
              <a:ext uri="{FF2B5EF4-FFF2-40B4-BE49-F238E27FC236}">
                <a16:creationId xmlns:a16="http://schemas.microsoft.com/office/drawing/2014/main" id="{54F817D1-93D3-7274-DB37-FDFE8551C4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82022" y="2120698"/>
            <a:ext cx="4663440" cy="3544214"/>
          </a:xfrm>
          <a:prstGeom prst="rect">
            <a:avLst/>
          </a:prstGeom>
          <a:noFill/>
        </p:spPr>
      </p:pic>
    </p:spTree>
    <p:extLst>
      <p:ext uri="{BB962C8B-B14F-4D97-AF65-F5344CB8AC3E}">
        <p14:creationId xmlns:p14="http://schemas.microsoft.com/office/powerpoint/2010/main" val="255805394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ekst, stacjonarny&#10;&#10;Opis wygenerowany automatycznie">
            <a:extLst>
              <a:ext uri="{FF2B5EF4-FFF2-40B4-BE49-F238E27FC236}">
                <a16:creationId xmlns:a16="http://schemas.microsoft.com/office/drawing/2014/main" id="{F27FD27F-D523-74C7-3B90-D1CAC7BED1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5531" y="2289678"/>
            <a:ext cx="2630954" cy="2278643"/>
          </a:xfrm>
          <a:prstGeom prst="rect">
            <a:avLst/>
          </a:prstGeom>
          <a:noFill/>
        </p:spPr>
      </p:pic>
      <p:sp>
        <p:nvSpPr>
          <p:cNvPr id="3" name="pole tekstowe 2">
            <a:extLst>
              <a:ext uri="{FF2B5EF4-FFF2-40B4-BE49-F238E27FC236}">
                <a16:creationId xmlns:a16="http://schemas.microsoft.com/office/drawing/2014/main" id="{25893EE0-3921-8CD3-360C-9AC6C150B661}"/>
              </a:ext>
            </a:extLst>
          </p:cNvPr>
          <p:cNvSpPr txBox="1"/>
          <p:nvPr/>
        </p:nvSpPr>
        <p:spPr>
          <a:xfrm>
            <a:off x="3616960" y="1005840"/>
            <a:ext cx="8138160" cy="5689600"/>
          </a:xfrm>
          <a:prstGeom prst="rect">
            <a:avLst/>
          </a:prstGeom>
        </p:spPr>
        <p:txBody>
          <a:bodyPr vert="horz" lIns="91440" tIns="45720" rIns="91440" bIns="45720" rtlCol="0">
            <a:noAutofit/>
          </a:bodyPr>
          <a:lstStyle/>
          <a:p>
            <a:pPr>
              <a:lnSpc>
                <a:spcPct val="90000"/>
              </a:lnSpc>
              <a:spcAft>
                <a:spcPts val="600"/>
              </a:spcAft>
              <a:buClr>
                <a:schemeClr val="tx1">
                  <a:lumMod val="85000"/>
                  <a:lumOff val="15000"/>
                </a:schemeClr>
              </a:buClr>
            </a:pPr>
            <a:r>
              <a:rPr lang="pl-PL" sz="2200" b="1" dirty="0"/>
              <a:t>Art. 18 </a:t>
            </a:r>
            <a:r>
              <a:rPr lang="pl-PL" sz="2200" b="1" dirty="0" err="1"/>
              <a:t>p.k</a:t>
            </a:r>
            <a:r>
              <a:rPr lang="pl-PL" sz="2200" b="1" dirty="0"/>
              <a:t>. – informowanie o dostawie i płatnościach</a:t>
            </a:r>
          </a:p>
          <a:p>
            <a:pPr>
              <a:lnSpc>
                <a:spcPct val="90000"/>
              </a:lnSpc>
              <a:spcAft>
                <a:spcPts val="600"/>
              </a:spcAft>
              <a:buClr>
                <a:schemeClr val="tx1">
                  <a:lumMod val="85000"/>
                  <a:lumOff val="15000"/>
                </a:schemeClr>
              </a:buClr>
            </a:pPr>
            <a:r>
              <a:rPr lang="pl-PL" sz="2200" dirty="0"/>
              <a:t>Na stronach internetowych służących do prowadzenia handlu elektronicznego wskazuje się w sposób wyraźny, najpóźniej na początku składania zamówienia, jasne i czytelne informacje o ograniczeniach dotyczących dostarczania oraz akceptowanych sposobach płatności.</a:t>
            </a:r>
          </a:p>
          <a:p>
            <a:pPr indent="-182880">
              <a:lnSpc>
                <a:spcPct val="90000"/>
              </a:lnSpc>
              <a:spcAft>
                <a:spcPts val="600"/>
              </a:spcAft>
              <a:buClr>
                <a:schemeClr val="tx1">
                  <a:lumMod val="85000"/>
                  <a:lumOff val="15000"/>
                </a:schemeClr>
              </a:buClr>
              <a:buFont typeface="Garamond" pitchFamily="18" charset="0"/>
              <a:buChar char="◦"/>
            </a:pPr>
            <a:endParaRPr lang="pl-PL" sz="2200" dirty="0"/>
          </a:p>
          <a:p>
            <a:pPr>
              <a:lnSpc>
                <a:spcPct val="90000"/>
              </a:lnSpc>
              <a:spcAft>
                <a:spcPts val="600"/>
              </a:spcAft>
              <a:buClr>
                <a:schemeClr val="tx1">
                  <a:lumMod val="85000"/>
                  <a:lumOff val="15000"/>
                </a:schemeClr>
              </a:buClr>
            </a:pPr>
            <a:r>
              <a:rPr lang="pl-PL" sz="2200" b="1" dirty="0"/>
              <a:t>Art. 19 </a:t>
            </a:r>
            <a:r>
              <a:rPr lang="pl-PL" sz="2200" b="1" dirty="0" err="1"/>
              <a:t>p.k</a:t>
            </a:r>
            <a:r>
              <a:rPr lang="pl-PL" sz="2200" b="1" dirty="0"/>
              <a:t>. – minimum informacyjne</a:t>
            </a:r>
          </a:p>
          <a:p>
            <a:pPr>
              <a:lnSpc>
                <a:spcPct val="90000"/>
              </a:lnSpc>
              <a:spcAft>
                <a:spcPts val="600"/>
              </a:spcAft>
              <a:buClr>
                <a:schemeClr val="tx1">
                  <a:lumMod val="85000"/>
                  <a:lumOff val="15000"/>
                </a:schemeClr>
              </a:buClr>
            </a:pPr>
            <a:r>
              <a:rPr lang="pl-PL" sz="2200" dirty="0"/>
              <a:t>Jeżeli właściwości techniczne użytego środka porozumiewania się na odległość ograniczają rozmiar możliwych do przekazania informacji lub czas na ich przedstawienie, przedsiębiorca ma obowiązek przekazać konsumentowi przed zawarciem umowy co najmniej informacje dotyczące głównych cech świadczenia przedsiębiorcy, oznaczenia przedsiębiorcy, łącznej ceny lub wynagrodzenia, prawa odstąpienia od umowy, czasu trwania umowy, a w przypadku zawarcia umowy na czas nieoznaczony - sposobu i przesłanek jej wypowiedzenia</a:t>
            </a:r>
            <a:r>
              <a:rPr lang="pl-PL" sz="2400" dirty="0"/>
              <a:t>.</a:t>
            </a:r>
          </a:p>
        </p:txBody>
      </p:sp>
    </p:spTree>
    <p:extLst>
      <p:ext uri="{BB962C8B-B14F-4D97-AF65-F5344CB8AC3E}">
        <p14:creationId xmlns:p14="http://schemas.microsoft.com/office/powerpoint/2010/main" val="410100969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CBDD0E0-5005-E112-8F11-20B1AA5926A4}"/>
              </a:ext>
            </a:extLst>
          </p:cNvPr>
          <p:cNvSpPr>
            <a:spLocks noGrp="1"/>
          </p:cNvSpPr>
          <p:nvPr>
            <p:ph type="title"/>
          </p:nvPr>
        </p:nvSpPr>
        <p:spPr>
          <a:xfrm>
            <a:off x="365760" y="595173"/>
            <a:ext cx="11882295" cy="1036320"/>
          </a:xfrm>
        </p:spPr>
        <p:txBody>
          <a:bodyPr>
            <a:normAutofit/>
          </a:bodyPr>
          <a:lstStyle/>
          <a:p>
            <a:r>
              <a:rPr lang="pl-PL" sz="2900" b="1" dirty="0"/>
              <a:t>Potwierdzenie zawarcia umowy przez internet, obowiązek informacyjny</a:t>
            </a:r>
            <a:br>
              <a:rPr lang="pl-PL" sz="2900" b="1" dirty="0"/>
            </a:br>
            <a:endParaRPr lang="en-US" sz="2900" dirty="0"/>
          </a:p>
        </p:txBody>
      </p:sp>
      <p:pic>
        <p:nvPicPr>
          <p:cNvPr id="4" name="Obraz 3">
            <a:extLst>
              <a:ext uri="{FF2B5EF4-FFF2-40B4-BE49-F238E27FC236}">
                <a16:creationId xmlns:a16="http://schemas.microsoft.com/office/drawing/2014/main" id="{D0E202A2-3356-E189-92CE-0496D7BD39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8160" y="1834693"/>
            <a:ext cx="4663440" cy="3544214"/>
          </a:xfrm>
          <a:prstGeom prst="rect">
            <a:avLst/>
          </a:prstGeom>
          <a:noFill/>
        </p:spPr>
      </p:pic>
      <p:sp>
        <p:nvSpPr>
          <p:cNvPr id="2" name="pole tekstowe 1">
            <a:extLst>
              <a:ext uri="{FF2B5EF4-FFF2-40B4-BE49-F238E27FC236}">
                <a16:creationId xmlns:a16="http://schemas.microsoft.com/office/drawing/2014/main" id="{C3B3C89F-53BB-21AA-E209-3207FC1CD06D}"/>
              </a:ext>
            </a:extLst>
          </p:cNvPr>
          <p:cNvSpPr txBox="1"/>
          <p:nvPr/>
        </p:nvSpPr>
        <p:spPr>
          <a:xfrm>
            <a:off x="5334000" y="1209040"/>
            <a:ext cx="6492240" cy="5384800"/>
          </a:xfrm>
          <a:prstGeom prst="rect">
            <a:avLst/>
          </a:prstGeom>
        </p:spPr>
        <p:txBody>
          <a:bodyPr vert="horz" lIns="91440" tIns="45720" rIns="91440" bIns="45720" rtlCol="0">
            <a:normAutofit fontScale="92500" lnSpcReduction="10000"/>
          </a:bodyPr>
          <a:lstStyle/>
          <a:p>
            <a:pPr indent="-182880">
              <a:lnSpc>
                <a:spcPct val="90000"/>
              </a:lnSpc>
              <a:spcAft>
                <a:spcPts val="600"/>
              </a:spcAft>
              <a:buClr>
                <a:schemeClr val="tx1">
                  <a:lumMod val="85000"/>
                  <a:lumOff val="15000"/>
                </a:schemeClr>
              </a:buClr>
              <a:buFont typeface="Garamond" pitchFamily="18" charset="0"/>
              <a:buChar char="◦"/>
            </a:pPr>
            <a:endParaRPr lang="pl-PL" sz="1000" dirty="0"/>
          </a:p>
          <a:p>
            <a:pPr>
              <a:lnSpc>
                <a:spcPct val="90000"/>
              </a:lnSpc>
              <a:spcAft>
                <a:spcPts val="600"/>
              </a:spcAft>
              <a:buClr>
                <a:schemeClr val="tx1">
                  <a:lumMod val="85000"/>
                  <a:lumOff val="15000"/>
                </a:schemeClr>
              </a:buClr>
            </a:pPr>
            <a:r>
              <a:rPr lang="pl-PL" sz="1900" b="1" dirty="0"/>
              <a:t>Art. 21 ust. 1 </a:t>
            </a:r>
            <a:r>
              <a:rPr lang="pl-PL" sz="1900" b="1" dirty="0" err="1"/>
              <a:t>p.k</a:t>
            </a:r>
            <a:r>
              <a:rPr lang="pl-PL" sz="1900" b="1" dirty="0"/>
              <a:t>.</a:t>
            </a:r>
          </a:p>
          <a:p>
            <a:pPr>
              <a:lnSpc>
                <a:spcPct val="90000"/>
              </a:lnSpc>
              <a:spcAft>
                <a:spcPts val="600"/>
              </a:spcAft>
              <a:buClr>
                <a:schemeClr val="tx1">
                  <a:lumMod val="85000"/>
                  <a:lumOff val="15000"/>
                </a:schemeClr>
              </a:buClr>
            </a:pPr>
            <a:r>
              <a:rPr lang="pl-PL" sz="1900" dirty="0"/>
              <a:t>Przedsiębiorca ma obowiązek przekazać konsumentowi potwierdzenie zawarcia umowy na odległość na trwałym nośniku w rozsądnym czasie po jej zawarciu, najpóźniej w chwili dostarczenia towaru lub przed rozpoczęciem świadczenia usługi.</a:t>
            </a:r>
          </a:p>
          <a:p>
            <a:pPr indent="-182880">
              <a:lnSpc>
                <a:spcPct val="90000"/>
              </a:lnSpc>
              <a:spcAft>
                <a:spcPts val="600"/>
              </a:spcAft>
              <a:buClr>
                <a:schemeClr val="tx1">
                  <a:lumMod val="85000"/>
                  <a:lumOff val="15000"/>
                </a:schemeClr>
              </a:buClr>
              <a:buFont typeface="Garamond" pitchFamily="18" charset="0"/>
              <a:buChar char="◦"/>
            </a:pPr>
            <a:endParaRPr lang="pl-PL" sz="1900" dirty="0"/>
          </a:p>
          <a:p>
            <a:pPr>
              <a:lnSpc>
                <a:spcPct val="90000"/>
              </a:lnSpc>
              <a:spcAft>
                <a:spcPts val="600"/>
              </a:spcAft>
              <a:buClr>
                <a:schemeClr val="tx1">
                  <a:lumMod val="85000"/>
                  <a:lumOff val="15000"/>
                </a:schemeClr>
              </a:buClr>
            </a:pPr>
            <a:r>
              <a:rPr lang="pl-PL" sz="1900" b="1" dirty="0"/>
              <a:t>Ponadto</a:t>
            </a:r>
            <a:r>
              <a:rPr lang="pl-PL" sz="1900" dirty="0"/>
              <a:t> przedsiębiorca ma obowiązek dostarczyć do konsumenta na trwałym nośniku informacje przekazywane przed zawarciem umowy na odległość, które były omawiane wcześniej.</a:t>
            </a:r>
          </a:p>
          <a:p>
            <a:pPr indent="-182880">
              <a:lnSpc>
                <a:spcPct val="90000"/>
              </a:lnSpc>
              <a:spcAft>
                <a:spcPts val="600"/>
              </a:spcAft>
              <a:buClr>
                <a:schemeClr val="tx1">
                  <a:lumMod val="85000"/>
                  <a:lumOff val="15000"/>
                </a:schemeClr>
              </a:buClr>
              <a:buFont typeface="Garamond" pitchFamily="18" charset="0"/>
              <a:buChar char="◦"/>
            </a:pPr>
            <a:endParaRPr lang="pl-PL" sz="1900" dirty="0"/>
          </a:p>
          <a:p>
            <a:pPr>
              <a:lnSpc>
                <a:spcPct val="90000"/>
              </a:lnSpc>
              <a:spcAft>
                <a:spcPts val="600"/>
              </a:spcAft>
              <a:buClr>
                <a:schemeClr val="tx1">
                  <a:lumMod val="85000"/>
                  <a:lumOff val="15000"/>
                </a:schemeClr>
              </a:buClr>
            </a:pPr>
            <a:r>
              <a:rPr lang="pl-PL" sz="1900" b="1" dirty="0"/>
              <a:t>Art. 14 ust. 2 </a:t>
            </a:r>
            <a:r>
              <a:rPr lang="pl-PL" sz="1900" b="1" dirty="0" err="1"/>
              <a:t>p.k</a:t>
            </a:r>
            <a:r>
              <a:rPr lang="pl-PL" sz="1900" b="1" dirty="0"/>
              <a:t>.</a:t>
            </a:r>
          </a:p>
          <a:p>
            <a:pPr>
              <a:lnSpc>
                <a:spcPct val="90000"/>
              </a:lnSpc>
              <a:spcAft>
                <a:spcPts val="600"/>
              </a:spcAft>
              <a:buClr>
                <a:schemeClr val="tx1">
                  <a:lumMod val="85000"/>
                  <a:lumOff val="15000"/>
                </a:schemeClr>
              </a:buClr>
            </a:pPr>
            <a:r>
              <a:rPr lang="pl-PL" sz="1900" dirty="0"/>
              <a:t>W przypadku umów zawieranych na odległość przedsiębiorca ma obowiązek udzielić informacji, o których mowa w art. 12, w sposób odpowiadający rodzajowi użytego środka porozumiewania się na odległość, w sposób czytelny i wyrażonych prostym językiem.</a:t>
            </a:r>
          </a:p>
          <a:p>
            <a:pPr indent="-182880">
              <a:lnSpc>
                <a:spcPct val="90000"/>
              </a:lnSpc>
              <a:spcAft>
                <a:spcPts val="600"/>
              </a:spcAft>
              <a:buClr>
                <a:schemeClr val="tx1">
                  <a:lumMod val="85000"/>
                  <a:lumOff val="15000"/>
                </a:schemeClr>
              </a:buClr>
              <a:buFont typeface="Garamond" pitchFamily="18" charset="0"/>
              <a:buChar char="◦"/>
            </a:pPr>
            <a:endParaRPr lang="pl-PL" sz="1900" b="1" dirty="0"/>
          </a:p>
          <a:p>
            <a:pPr>
              <a:lnSpc>
                <a:spcPct val="90000"/>
              </a:lnSpc>
              <a:spcAft>
                <a:spcPts val="600"/>
              </a:spcAft>
              <a:buClr>
                <a:schemeClr val="tx1">
                  <a:lumMod val="85000"/>
                  <a:lumOff val="15000"/>
                </a:schemeClr>
              </a:buClr>
            </a:pPr>
            <a:r>
              <a:rPr lang="pl-PL" sz="1900" b="1" dirty="0"/>
              <a:t>Art. 24 </a:t>
            </a:r>
            <a:r>
              <a:rPr lang="pl-PL" sz="1900" b="1" dirty="0" err="1"/>
              <a:t>p.k</a:t>
            </a:r>
            <a:r>
              <a:rPr lang="pl-PL" sz="1900" b="1" dirty="0"/>
              <a:t>.</a:t>
            </a:r>
          </a:p>
          <a:p>
            <a:pPr>
              <a:lnSpc>
                <a:spcPct val="90000"/>
              </a:lnSpc>
              <a:spcAft>
                <a:spcPts val="600"/>
              </a:spcAft>
              <a:buClr>
                <a:schemeClr val="tx1">
                  <a:lumMod val="85000"/>
                  <a:lumOff val="15000"/>
                </a:schemeClr>
              </a:buClr>
            </a:pPr>
            <a:r>
              <a:rPr lang="pl-PL" sz="1900" dirty="0"/>
              <a:t>Ciężar dowodu spełnienia obowiązków informacyjnych określonych </a:t>
            </a:r>
            <a:br>
              <a:rPr lang="pl-PL" sz="1900" dirty="0"/>
            </a:br>
            <a:r>
              <a:rPr lang="pl-PL" sz="1900" dirty="0"/>
              <a:t>w art. 12 spoczywa na przedsiębiorcy.</a:t>
            </a:r>
          </a:p>
          <a:p>
            <a:pPr indent="-182880">
              <a:lnSpc>
                <a:spcPct val="90000"/>
              </a:lnSpc>
              <a:spcAft>
                <a:spcPts val="600"/>
              </a:spcAft>
              <a:buClr>
                <a:schemeClr val="tx1">
                  <a:lumMod val="85000"/>
                  <a:lumOff val="15000"/>
                </a:schemeClr>
              </a:buClr>
              <a:buFont typeface="Garamond" pitchFamily="18" charset="0"/>
              <a:buChar char="◦"/>
            </a:pPr>
            <a:endParaRPr lang="pl-PL" sz="1000" dirty="0"/>
          </a:p>
        </p:txBody>
      </p:sp>
    </p:spTree>
    <p:extLst>
      <p:ext uri="{BB962C8B-B14F-4D97-AF65-F5344CB8AC3E}">
        <p14:creationId xmlns:p14="http://schemas.microsoft.com/office/powerpoint/2010/main" val="328067465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73EE8A-5BC3-2E88-DA31-DBD2E4C74F2E}"/>
              </a:ext>
            </a:extLst>
          </p:cNvPr>
          <p:cNvSpPr>
            <a:spLocks noGrp="1"/>
          </p:cNvSpPr>
          <p:nvPr>
            <p:ph type="title"/>
          </p:nvPr>
        </p:nvSpPr>
        <p:spPr>
          <a:xfrm>
            <a:off x="1066800" y="642594"/>
            <a:ext cx="10058400" cy="729006"/>
          </a:xfrm>
        </p:spPr>
        <p:txBody>
          <a:bodyPr>
            <a:normAutofit fontScale="90000"/>
          </a:bodyPr>
          <a:lstStyle/>
          <a:p>
            <a:pPr algn="ctr"/>
            <a:r>
              <a:rPr lang="pl-PL" b="1" dirty="0"/>
              <a:t>Rękojmia a gwarancja</a:t>
            </a:r>
          </a:p>
        </p:txBody>
      </p:sp>
      <p:sp>
        <p:nvSpPr>
          <p:cNvPr id="3" name="Symbol zastępczy tekstu 2">
            <a:extLst>
              <a:ext uri="{FF2B5EF4-FFF2-40B4-BE49-F238E27FC236}">
                <a16:creationId xmlns:a16="http://schemas.microsoft.com/office/drawing/2014/main" id="{1D77230E-4B7B-4918-E371-8A71B5ED6983}"/>
              </a:ext>
            </a:extLst>
          </p:cNvPr>
          <p:cNvSpPr>
            <a:spLocks noGrp="1"/>
          </p:cNvSpPr>
          <p:nvPr>
            <p:ph type="body" idx="1"/>
          </p:nvPr>
        </p:nvSpPr>
        <p:spPr/>
        <p:txBody>
          <a:bodyPr>
            <a:normAutofit/>
          </a:bodyPr>
          <a:lstStyle/>
          <a:p>
            <a:pPr algn="ctr"/>
            <a:r>
              <a:rPr lang="pl-PL" sz="3600" dirty="0">
                <a:solidFill>
                  <a:srgbClr val="FF0000"/>
                </a:solidFill>
              </a:rPr>
              <a:t>Rękojmia</a:t>
            </a:r>
          </a:p>
        </p:txBody>
      </p:sp>
      <p:sp>
        <p:nvSpPr>
          <p:cNvPr id="4" name="Symbol zastępczy zawartości 3">
            <a:extLst>
              <a:ext uri="{FF2B5EF4-FFF2-40B4-BE49-F238E27FC236}">
                <a16:creationId xmlns:a16="http://schemas.microsoft.com/office/drawing/2014/main" id="{E1005DC6-28D0-B013-2438-9B381EBB0DE0}"/>
              </a:ext>
            </a:extLst>
          </p:cNvPr>
          <p:cNvSpPr>
            <a:spLocks noGrp="1"/>
          </p:cNvSpPr>
          <p:nvPr>
            <p:ph sz="half" idx="2"/>
          </p:nvPr>
        </p:nvSpPr>
        <p:spPr>
          <a:xfrm>
            <a:off x="650240" y="2792472"/>
            <a:ext cx="5083048" cy="3163825"/>
          </a:xfrm>
        </p:spPr>
        <p:txBody>
          <a:bodyPr/>
          <a:lstStyle/>
          <a:p>
            <a:pPr>
              <a:buFont typeface="Arial" panose="020B0604020202020204" pitchFamily="34" charset="0"/>
              <a:buChar char="•"/>
            </a:pPr>
            <a:r>
              <a:rPr lang="pl-PL" dirty="0"/>
              <a:t> </a:t>
            </a:r>
            <a:r>
              <a:rPr lang="pl-PL" sz="2000" dirty="0"/>
              <a:t>Jest obowiązkowa, dotyczy każdego produktu,</a:t>
            </a:r>
          </a:p>
          <a:p>
            <a:pPr>
              <a:buFont typeface="Arial" panose="020B0604020202020204" pitchFamily="34" charset="0"/>
              <a:buChar char="•"/>
            </a:pPr>
            <a:r>
              <a:rPr lang="pl-PL" sz="2000" dirty="0"/>
              <a:t> Sprzedawca jest odpowiedzialny za niezgodność towaru z umową,</a:t>
            </a:r>
          </a:p>
          <a:p>
            <a:pPr>
              <a:buFont typeface="Arial" panose="020B0604020202020204" pitchFamily="34" charset="0"/>
              <a:buChar char="•"/>
            </a:pPr>
            <a:r>
              <a:rPr lang="pl-PL" sz="2000" dirty="0"/>
              <a:t> Trwa dwa lata od daty zakupu,</a:t>
            </a:r>
          </a:p>
          <a:p>
            <a:pPr>
              <a:buFont typeface="Arial" panose="020B0604020202020204" pitchFamily="34" charset="0"/>
              <a:buChar char="•"/>
            </a:pPr>
            <a:r>
              <a:rPr lang="pl-PL" sz="2000" dirty="0"/>
              <a:t> Rękojmia nie wyłącza uprawnień z gwarancji.</a:t>
            </a:r>
          </a:p>
        </p:txBody>
      </p:sp>
      <p:sp>
        <p:nvSpPr>
          <p:cNvPr id="5" name="Symbol zastępczy tekstu 4">
            <a:extLst>
              <a:ext uri="{FF2B5EF4-FFF2-40B4-BE49-F238E27FC236}">
                <a16:creationId xmlns:a16="http://schemas.microsoft.com/office/drawing/2014/main" id="{0A719EB6-1F79-15F4-23DD-C1F37CBE3430}"/>
              </a:ext>
            </a:extLst>
          </p:cNvPr>
          <p:cNvSpPr>
            <a:spLocks noGrp="1"/>
          </p:cNvSpPr>
          <p:nvPr>
            <p:ph type="body" sz="quarter" idx="3"/>
          </p:nvPr>
        </p:nvSpPr>
        <p:spPr/>
        <p:txBody>
          <a:bodyPr>
            <a:normAutofit/>
          </a:bodyPr>
          <a:lstStyle/>
          <a:p>
            <a:pPr algn="ctr"/>
            <a:r>
              <a:rPr lang="pl-PL" sz="3600" dirty="0">
                <a:solidFill>
                  <a:srgbClr val="FF0000"/>
                </a:solidFill>
              </a:rPr>
              <a:t>Gwarancja</a:t>
            </a:r>
          </a:p>
        </p:txBody>
      </p:sp>
      <p:sp>
        <p:nvSpPr>
          <p:cNvPr id="6" name="Symbol zastępczy zawartości 5">
            <a:extLst>
              <a:ext uri="{FF2B5EF4-FFF2-40B4-BE49-F238E27FC236}">
                <a16:creationId xmlns:a16="http://schemas.microsoft.com/office/drawing/2014/main" id="{DDAFB19E-C470-D6BE-78A4-76EF95DA50E5}"/>
              </a:ext>
            </a:extLst>
          </p:cNvPr>
          <p:cNvSpPr>
            <a:spLocks noGrp="1"/>
          </p:cNvSpPr>
          <p:nvPr>
            <p:ph sz="quarter" idx="4"/>
          </p:nvPr>
        </p:nvSpPr>
        <p:spPr>
          <a:xfrm>
            <a:off x="5953760" y="2792471"/>
            <a:ext cx="5588000" cy="3164509"/>
          </a:xfrm>
        </p:spPr>
        <p:txBody>
          <a:bodyPr>
            <a:noAutofit/>
          </a:bodyPr>
          <a:lstStyle/>
          <a:p>
            <a:pPr>
              <a:buFont typeface="Arial" panose="020B0604020202020204" pitchFamily="34" charset="0"/>
              <a:buChar char="•"/>
            </a:pPr>
            <a:r>
              <a:rPr lang="pl-PL" sz="2000" dirty="0"/>
              <a:t> Jest dobrowolna, sprzedawca nie musi jej udzielać,</a:t>
            </a:r>
          </a:p>
          <a:p>
            <a:pPr>
              <a:buFont typeface="Arial" panose="020B0604020202020204" pitchFamily="34" charset="0"/>
              <a:buChar char="•"/>
            </a:pPr>
            <a:r>
              <a:rPr lang="pl-PL" sz="2000" dirty="0"/>
              <a:t> Gwarant jest odpowiedzialny za niezgodność towaru z umową (najczęściej producent),</a:t>
            </a:r>
          </a:p>
          <a:p>
            <a:pPr>
              <a:buFont typeface="Arial" panose="020B0604020202020204" pitchFamily="34" charset="0"/>
              <a:buChar char="•"/>
            </a:pPr>
            <a:r>
              <a:rPr lang="pl-PL" sz="2000" dirty="0"/>
              <a:t> Gwarant określa termin gwarancji, a jeżeli tego nie zrobi to wynosi dwa lata,</a:t>
            </a:r>
          </a:p>
          <a:p>
            <a:pPr>
              <a:buFont typeface="Arial" panose="020B0604020202020204" pitchFamily="34" charset="0"/>
              <a:buChar char="•"/>
            </a:pPr>
            <a:r>
              <a:rPr lang="pl-PL" sz="2000" dirty="0"/>
              <a:t> Gwarancja nie wyłącza uprawnień z tytułu rękojmi.</a:t>
            </a:r>
          </a:p>
        </p:txBody>
      </p:sp>
    </p:spTree>
    <p:extLst>
      <p:ext uri="{BB962C8B-B14F-4D97-AF65-F5344CB8AC3E}">
        <p14:creationId xmlns:p14="http://schemas.microsoft.com/office/powerpoint/2010/main" val="29816608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5C2ED3-5F03-B689-5DB7-EC9E20E7C56B}"/>
              </a:ext>
            </a:extLst>
          </p:cNvPr>
          <p:cNvSpPr>
            <a:spLocks noGrp="1"/>
          </p:cNvSpPr>
          <p:nvPr>
            <p:ph type="title"/>
          </p:nvPr>
        </p:nvSpPr>
        <p:spPr>
          <a:xfrm>
            <a:off x="1066800" y="386080"/>
            <a:ext cx="10058400" cy="812800"/>
          </a:xfrm>
        </p:spPr>
        <p:txBody>
          <a:bodyPr anchor="ctr">
            <a:normAutofit/>
          </a:bodyPr>
          <a:lstStyle/>
          <a:p>
            <a:pPr algn="ctr"/>
            <a:r>
              <a:rPr lang="pl-PL" b="1" dirty="0"/>
              <a:t>Rękojmia</a:t>
            </a:r>
          </a:p>
        </p:txBody>
      </p:sp>
      <p:pic>
        <p:nvPicPr>
          <p:cNvPr id="5" name="Obraz 4" descr="Obraz zawierający tekst, rękawiczki&#10;&#10;Opis wygenerowany automatycznie">
            <a:extLst>
              <a:ext uri="{FF2B5EF4-FFF2-40B4-BE49-F238E27FC236}">
                <a16:creationId xmlns:a16="http://schemas.microsoft.com/office/drawing/2014/main" id="{46407FC5-4955-BAD0-89FA-2B387B931A9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3400" y="1740513"/>
            <a:ext cx="2652445" cy="3749040"/>
          </a:xfrm>
          <a:prstGeom prst="rect">
            <a:avLst/>
          </a:prstGeom>
          <a:noFill/>
        </p:spPr>
      </p:pic>
      <p:sp>
        <p:nvSpPr>
          <p:cNvPr id="3" name="Symbol zastępczy zawartości 2">
            <a:extLst>
              <a:ext uri="{FF2B5EF4-FFF2-40B4-BE49-F238E27FC236}">
                <a16:creationId xmlns:a16="http://schemas.microsoft.com/office/drawing/2014/main" id="{07B7B767-F291-D1B1-D56F-D55BB3D858F2}"/>
              </a:ext>
            </a:extLst>
          </p:cNvPr>
          <p:cNvSpPr>
            <a:spLocks noGrp="1"/>
          </p:cNvSpPr>
          <p:nvPr>
            <p:ph sz="half" idx="2"/>
          </p:nvPr>
        </p:nvSpPr>
        <p:spPr>
          <a:xfrm>
            <a:off x="3677920" y="1460938"/>
            <a:ext cx="7860680" cy="4919542"/>
          </a:xfrm>
        </p:spPr>
        <p:txBody>
          <a:bodyPr>
            <a:noAutofit/>
          </a:bodyPr>
          <a:lstStyle/>
          <a:p>
            <a:pPr marL="0" indent="0">
              <a:lnSpc>
                <a:spcPct val="90000"/>
              </a:lnSpc>
              <a:buNone/>
            </a:pPr>
            <a:r>
              <a:rPr lang="pl-PL" b="1" dirty="0"/>
              <a:t>Rękojmia jest uregulowana w kodeksie cywilnym, jednakże w przypadku zakupów dokonywanych przez konsumenta część zapisów dotycząca umów przenoszących własność na konsumenta została zastąpiona przepisami szczególnymi, czyli zapisami ustawy o prawach konsumenta.</a:t>
            </a:r>
          </a:p>
          <a:p>
            <a:pPr marL="0" indent="0">
              <a:lnSpc>
                <a:spcPct val="90000"/>
              </a:lnSpc>
              <a:buNone/>
            </a:pPr>
            <a:endParaRPr lang="pl-PL" b="1" dirty="0"/>
          </a:p>
          <a:p>
            <a:pPr marL="0" indent="0">
              <a:lnSpc>
                <a:spcPct val="90000"/>
              </a:lnSpc>
              <a:buNone/>
            </a:pPr>
            <a:r>
              <a:rPr lang="pl-PL" b="1" dirty="0"/>
              <a:t>Art. 556 k.c.</a:t>
            </a:r>
          </a:p>
          <a:p>
            <a:pPr marL="0" indent="0">
              <a:lnSpc>
                <a:spcPct val="90000"/>
              </a:lnSpc>
              <a:buNone/>
            </a:pPr>
            <a:r>
              <a:rPr lang="pl-PL" b="1" dirty="0"/>
              <a:t>Sprzedawca jest odpowiedzialny względem kupującego, jeżeli rzecz sprzedana ma wadę (rękojmia).</a:t>
            </a:r>
          </a:p>
          <a:p>
            <a:pPr marL="0" indent="0">
              <a:lnSpc>
                <a:spcPct val="90000"/>
              </a:lnSpc>
              <a:buNone/>
            </a:pPr>
            <a:endParaRPr lang="pl-PL" b="1" dirty="0"/>
          </a:p>
          <a:p>
            <a:pPr marL="0" indent="0">
              <a:lnSpc>
                <a:spcPct val="90000"/>
              </a:lnSpc>
              <a:buNone/>
            </a:pPr>
            <a:r>
              <a:rPr lang="pl-PL" b="1" dirty="0"/>
              <a:t>Art. 43a ust. 1 </a:t>
            </a:r>
            <a:r>
              <a:rPr lang="pl-PL" b="1" dirty="0" err="1"/>
              <a:t>p.k</a:t>
            </a:r>
            <a:r>
              <a:rPr lang="pl-PL" b="1" dirty="0"/>
              <a:t>.</a:t>
            </a:r>
          </a:p>
          <a:p>
            <a:pPr marL="0" indent="0">
              <a:lnSpc>
                <a:spcPct val="90000"/>
              </a:lnSpc>
              <a:buNone/>
            </a:pPr>
            <a:r>
              <a:rPr lang="pl-PL" b="1" dirty="0"/>
              <a:t>W razie braku zgodności towaru z umową konsumentowi przysługują uprawnienia określone w niniejszym rozdziale. Do umów zobowiązujących do przeniesienia własności towaru na konsumenta, w tym w szczególności umów sprzedaży, umów dostawy oraz umów o dzieło będące towarem, nie stosuje się przepisów księgi trzeciej tytułu XI działu II ustawy z dnia 23 kwietnia 1964 r. </a:t>
            </a:r>
            <a:br>
              <a:rPr lang="pl-PL" b="1" dirty="0"/>
            </a:br>
            <a:r>
              <a:rPr lang="pl-PL" b="1" dirty="0"/>
              <a:t>- Kodeks cywilny.</a:t>
            </a:r>
          </a:p>
        </p:txBody>
      </p:sp>
    </p:spTree>
    <p:extLst>
      <p:ext uri="{BB962C8B-B14F-4D97-AF65-F5344CB8AC3E}">
        <p14:creationId xmlns:p14="http://schemas.microsoft.com/office/powerpoint/2010/main" val="41169739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10;&#10;Opis wygenerowany automatycznie">
            <a:extLst>
              <a:ext uri="{FF2B5EF4-FFF2-40B4-BE49-F238E27FC236}">
                <a16:creationId xmlns:a16="http://schemas.microsoft.com/office/drawing/2014/main" id="{4D1C19AD-E0A2-7E31-40F0-833518B019B0}"/>
              </a:ext>
            </a:extLst>
          </p:cNvPr>
          <p:cNvPicPr>
            <a:picLocks noChangeAspect="1"/>
          </p:cNvPicPr>
          <p:nvPr/>
        </p:nvPicPr>
        <p:blipFill>
          <a:blip r:embed="rId2"/>
          <a:stretch>
            <a:fillRect/>
          </a:stretch>
        </p:blipFill>
        <p:spPr>
          <a:xfrm>
            <a:off x="1847932" y="121920"/>
            <a:ext cx="4989747" cy="6736080"/>
          </a:xfrm>
          <a:prstGeom prst="rect">
            <a:avLst/>
          </a:prstGeom>
          <a:noFill/>
          <a:ln>
            <a:noFill/>
          </a:ln>
        </p:spPr>
      </p:pic>
      <p:sp>
        <p:nvSpPr>
          <p:cNvPr id="8" name="Title 2">
            <a:extLst>
              <a:ext uri="{FF2B5EF4-FFF2-40B4-BE49-F238E27FC236}">
                <a16:creationId xmlns:a16="http://schemas.microsoft.com/office/drawing/2014/main" id="{2F441557-4704-F433-827A-BAEF8A20E92C}"/>
              </a:ext>
            </a:extLst>
          </p:cNvPr>
          <p:cNvSpPr>
            <a:spLocks noGrp="1"/>
          </p:cNvSpPr>
          <p:nvPr>
            <p:ph type="title"/>
          </p:nvPr>
        </p:nvSpPr>
        <p:spPr>
          <a:xfrm>
            <a:off x="8270240" y="603504"/>
            <a:ext cx="3351784" cy="3684016"/>
          </a:xfrm>
        </p:spPr>
        <p:txBody>
          <a:bodyPr/>
          <a:lstStyle/>
          <a:p>
            <a:r>
              <a:rPr lang="pl-PL" dirty="0"/>
              <a:t>Przykład reklamacji towaru wadliwego </a:t>
            </a:r>
            <a:br>
              <a:rPr lang="pl-PL" dirty="0"/>
            </a:br>
            <a:r>
              <a:rPr lang="pl-PL" dirty="0"/>
              <a:t>w ramach rękojmi </a:t>
            </a:r>
            <a:endParaRPr lang="en-US" dirty="0"/>
          </a:p>
        </p:txBody>
      </p:sp>
    </p:spTree>
    <p:extLst>
      <p:ext uri="{BB962C8B-B14F-4D97-AF65-F5344CB8AC3E}">
        <p14:creationId xmlns:p14="http://schemas.microsoft.com/office/powerpoint/2010/main" val="31895764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57E1A5-CF1E-C745-DA6B-E7484686C187}"/>
              </a:ext>
            </a:extLst>
          </p:cNvPr>
          <p:cNvSpPr>
            <a:spLocks noGrp="1"/>
          </p:cNvSpPr>
          <p:nvPr>
            <p:ph type="title"/>
          </p:nvPr>
        </p:nvSpPr>
        <p:spPr>
          <a:xfrm>
            <a:off x="1066800" y="673074"/>
            <a:ext cx="10058400" cy="678206"/>
          </a:xfrm>
        </p:spPr>
        <p:txBody>
          <a:bodyPr anchor="ctr">
            <a:normAutofit fontScale="90000"/>
          </a:bodyPr>
          <a:lstStyle/>
          <a:p>
            <a:r>
              <a:rPr lang="pl-PL" sz="4400" b="1" dirty="0"/>
              <a:t>Zgodność towaru z umową (art. 43b </a:t>
            </a:r>
            <a:r>
              <a:rPr lang="pl-PL" sz="4400" b="1" dirty="0" err="1"/>
              <a:t>p.k</a:t>
            </a:r>
            <a:r>
              <a:rPr lang="pl-PL" sz="4400" b="1" dirty="0"/>
              <a:t>.)</a:t>
            </a:r>
          </a:p>
        </p:txBody>
      </p:sp>
      <p:sp>
        <p:nvSpPr>
          <p:cNvPr id="3" name="Symbol zastępczy zawartości 2">
            <a:extLst>
              <a:ext uri="{FF2B5EF4-FFF2-40B4-BE49-F238E27FC236}">
                <a16:creationId xmlns:a16="http://schemas.microsoft.com/office/drawing/2014/main" id="{B0815C98-1E61-B36B-13BA-5F6888CDE7CA}"/>
              </a:ext>
            </a:extLst>
          </p:cNvPr>
          <p:cNvSpPr>
            <a:spLocks noGrp="1"/>
          </p:cNvSpPr>
          <p:nvPr>
            <p:ph sz="half" idx="1"/>
          </p:nvPr>
        </p:nvSpPr>
        <p:spPr>
          <a:xfrm>
            <a:off x="548639" y="1656080"/>
            <a:ext cx="6410961" cy="4795520"/>
          </a:xfrm>
        </p:spPr>
        <p:txBody>
          <a:bodyPr>
            <a:normAutofit/>
          </a:bodyPr>
          <a:lstStyle/>
          <a:p>
            <a:pPr marL="0" indent="0">
              <a:lnSpc>
                <a:spcPct val="90000"/>
              </a:lnSpc>
              <a:buNone/>
            </a:pPr>
            <a:r>
              <a:rPr lang="pl-PL" sz="2400" b="1" dirty="0"/>
              <a:t>Towar jest zgodny z umową, jeżeli zgodne </a:t>
            </a:r>
            <a:br>
              <a:rPr lang="pl-PL" sz="2400" b="1" dirty="0"/>
            </a:br>
            <a:r>
              <a:rPr lang="pl-PL" sz="2400" b="1" dirty="0"/>
              <a:t>z umową pozostają </a:t>
            </a:r>
            <a:r>
              <a:rPr lang="pl-PL" sz="2400" b="1" u="sng" dirty="0"/>
              <a:t>w szczególności</a:t>
            </a:r>
            <a:r>
              <a:rPr lang="pl-PL" sz="2400" b="1" dirty="0"/>
              <a:t> jego:</a:t>
            </a:r>
          </a:p>
          <a:p>
            <a:pPr marL="342900" indent="-342900">
              <a:lnSpc>
                <a:spcPct val="90000"/>
              </a:lnSpc>
              <a:buFont typeface="+mj-lt"/>
              <a:buAutoNum type="arabicPeriod"/>
            </a:pPr>
            <a:r>
              <a:rPr lang="pl-PL" sz="2400" dirty="0"/>
              <a:t>opis, rodzaj, ilość, jakość, kompletność </a:t>
            </a:r>
            <a:br>
              <a:rPr lang="pl-PL" sz="2400" dirty="0"/>
            </a:br>
            <a:r>
              <a:rPr lang="pl-PL" sz="2400" dirty="0"/>
              <a:t>i funkcjonalność, a w odniesieniu do towarów </a:t>
            </a:r>
            <a:br>
              <a:rPr lang="pl-PL" sz="2400" dirty="0"/>
            </a:br>
            <a:r>
              <a:rPr lang="pl-PL" sz="2400" dirty="0"/>
              <a:t>z elementami cyfrowymi – również kompatybilność, interoperacyjność i dostępność aktualizacji;</a:t>
            </a:r>
          </a:p>
          <a:p>
            <a:pPr marL="342900" indent="-342900">
              <a:lnSpc>
                <a:spcPct val="90000"/>
              </a:lnSpc>
              <a:buFont typeface="+mj-lt"/>
              <a:buAutoNum type="arabicPeriod"/>
            </a:pPr>
            <a:r>
              <a:rPr lang="pl-PL" sz="2400" dirty="0"/>
              <a:t>przydatność do szczególnego celu, do którego jest potrzebny konsumentowi, o którym konsument powiadomił przedsiębiorcę najpóźniej w chwili zawarcia umowy i który przedsiębiorca zaakceptował.</a:t>
            </a:r>
          </a:p>
          <a:p>
            <a:pPr marL="0" indent="0">
              <a:lnSpc>
                <a:spcPct val="90000"/>
              </a:lnSpc>
              <a:buNone/>
            </a:pPr>
            <a:endParaRPr lang="pl-PL" dirty="0"/>
          </a:p>
        </p:txBody>
      </p:sp>
      <p:pic>
        <p:nvPicPr>
          <p:cNvPr id="5" name="Obraz 4">
            <a:extLst>
              <a:ext uri="{FF2B5EF4-FFF2-40B4-BE49-F238E27FC236}">
                <a16:creationId xmlns:a16="http://schemas.microsoft.com/office/drawing/2014/main" id="{A7BA4817-A627-67E2-7EBD-57C3696910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51401" y="2001520"/>
            <a:ext cx="4239197" cy="3749040"/>
          </a:xfrm>
          <a:prstGeom prst="rect">
            <a:avLst/>
          </a:prstGeom>
          <a:noFill/>
        </p:spPr>
      </p:pic>
    </p:spTree>
    <p:extLst>
      <p:ext uri="{BB962C8B-B14F-4D97-AF65-F5344CB8AC3E}">
        <p14:creationId xmlns:p14="http://schemas.microsoft.com/office/powerpoint/2010/main" val="38528562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61619FB-5F00-8E68-4C83-896C33954FF1}"/>
              </a:ext>
            </a:extLst>
          </p:cNvPr>
          <p:cNvSpPr txBox="1"/>
          <p:nvPr/>
        </p:nvSpPr>
        <p:spPr>
          <a:xfrm>
            <a:off x="467360" y="689788"/>
            <a:ext cx="11257280" cy="5478423"/>
          </a:xfrm>
          <a:prstGeom prst="rect">
            <a:avLst/>
          </a:prstGeom>
          <a:noFill/>
        </p:spPr>
        <p:txBody>
          <a:bodyPr wrap="square" rtlCol="0">
            <a:spAutoFit/>
          </a:bodyPr>
          <a:lstStyle/>
          <a:p>
            <a:r>
              <a:rPr lang="pl-PL" sz="2400" b="1" dirty="0"/>
              <a:t>Ponadto (dodatkowe wymogi) towar, aby został uznany za zgodny z umową, musi:</a:t>
            </a:r>
          </a:p>
          <a:p>
            <a:endParaRPr lang="pl-PL" dirty="0"/>
          </a:p>
          <a:p>
            <a:pPr marL="342900" indent="-342900" algn="just">
              <a:buFont typeface="+mj-lt"/>
              <a:buAutoNum type="arabicPeriod"/>
            </a:pPr>
            <a:r>
              <a:rPr lang="pl-PL" sz="2200" dirty="0"/>
              <a:t>nadawać się do celów, do których zazwyczaj używa się towaru tego rodzaju, z uwzględnieniem obowiązujących przepisów prawa, norm technicznych lub dobrych praktyk;</a:t>
            </a:r>
          </a:p>
          <a:p>
            <a:pPr marL="342900" indent="-342900">
              <a:buFont typeface="+mj-lt"/>
              <a:buAutoNum type="arabicPeriod"/>
            </a:pPr>
            <a:endParaRPr lang="pl-PL" sz="2200" dirty="0"/>
          </a:p>
          <a:p>
            <a:pPr marL="342900" indent="-342900" algn="just">
              <a:buFont typeface="+mj-lt"/>
              <a:buAutoNum type="arabicPeriod"/>
            </a:pPr>
            <a:r>
              <a:rPr lang="pl-PL" sz="2200" dirty="0"/>
              <a:t>występować w takiej ilości i mieć takie cechy, w tym trwałość i bezpieczeństwo, a w odniesieniu do towarów z elementami cyfrowymi - również funkcjonalność i kompatybilność, jakie są typowe dla towaru tego rodzaju i których konsument może rozsądnie oczekiwać, biorąc pod uwagę charakter towaru </a:t>
            </a:r>
            <a:r>
              <a:rPr lang="pl-PL" sz="2200" b="1" u="sng" dirty="0"/>
              <a:t>oraz</a:t>
            </a:r>
            <a:r>
              <a:rPr lang="pl-PL" sz="2200" dirty="0"/>
              <a:t> </a:t>
            </a:r>
            <a:r>
              <a:rPr lang="pl-PL" sz="2200" b="1" dirty="0"/>
              <a:t>publiczne zapewnienie</a:t>
            </a:r>
            <a:r>
              <a:rPr lang="pl-PL" sz="2200" dirty="0"/>
              <a:t> złożone przez przedsiębiorcę, jego poprzedników prawnych lub osoby działające w ich imieniu, w szczególności w reklamie lub na etykiecie.</a:t>
            </a:r>
          </a:p>
          <a:p>
            <a:pPr algn="just"/>
            <a:endParaRPr lang="pl-PL" sz="2200" dirty="0"/>
          </a:p>
          <a:p>
            <a:pPr marL="342900" indent="-342900">
              <a:buFont typeface="+mj-lt"/>
              <a:buAutoNum type="arabicPeriod" startAt="3"/>
            </a:pPr>
            <a:r>
              <a:rPr lang="pl-PL" sz="2200" dirty="0"/>
              <a:t>być dostarczany z opakowaniem, akcesoriami i instrukcjami, których dostarczenia konsument może rozsądnie oczekiwać;</a:t>
            </a:r>
          </a:p>
          <a:p>
            <a:endParaRPr lang="pl-PL" sz="2200" dirty="0"/>
          </a:p>
          <a:p>
            <a:pPr marL="457200" indent="-457200">
              <a:buFont typeface="+mj-lt"/>
              <a:buAutoNum type="arabicPeriod" startAt="4"/>
            </a:pPr>
            <a:r>
              <a:rPr lang="pl-PL" sz="2200" dirty="0"/>
              <a:t>być takiej samej jakości jak próbka lub wzór, które przedsiębiorca udostępnił konsumentowi przed zawarciem umowy, i odpowiadać opisowi takiej próbki lub takiego wzoru.</a:t>
            </a:r>
          </a:p>
        </p:txBody>
      </p:sp>
    </p:spTree>
    <p:extLst>
      <p:ext uri="{BB962C8B-B14F-4D97-AF65-F5344CB8AC3E}">
        <p14:creationId xmlns:p14="http://schemas.microsoft.com/office/powerpoint/2010/main" val="193128867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diagram&#10;&#10;Opis wygenerowany automatycznie">
            <a:extLst>
              <a:ext uri="{FF2B5EF4-FFF2-40B4-BE49-F238E27FC236}">
                <a16:creationId xmlns:a16="http://schemas.microsoft.com/office/drawing/2014/main" id="{672B133D-E21E-2535-C99B-5EDAD1D0D422}"/>
              </a:ext>
            </a:extLst>
          </p:cNvPr>
          <p:cNvPicPr>
            <a:picLocks noChangeAspect="1"/>
          </p:cNvPicPr>
          <p:nvPr/>
        </p:nvPicPr>
        <p:blipFill>
          <a:blip r:embed="rId2"/>
          <a:stretch>
            <a:fillRect/>
          </a:stretch>
        </p:blipFill>
        <p:spPr>
          <a:xfrm>
            <a:off x="885443" y="237744"/>
            <a:ext cx="6382512" cy="6382512"/>
          </a:xfrm>
          <a:prstGeom prst="rect">
            <a:avLst/>
          </a:prstGeom>
          <a:noFill/>
          <a:ln>
            <a:noFill/>
          </a:ln>
        </p:spPr>
      </p:pic>
      <p:sp>
        <p:nvSpPr>
          <p:cNvPr id="9" name="Title 2">
            <a:extLst>
              <a:ext uri="{FF2B5EF4-FFF2-40B4-BE49-F238E27FC236}">
                <a16:creationId xmlns:a16="http://schemas.microsoft.com/office/drawing/2014/main" id="{CABCEA97-285A-A0EE-B50A-21ACADFBC248}"/>
              </a:ext>
            </a:extLst>
          </p:cNvPr>
          <p:cNvSpPr>
            <a:spLocks noGrp="1"/>
          </p:cNvSpPr>
          <p:nvPr>
            <p:ph type="title"/>
          </p:nvPr>
        </p:nvSpPr>
        <p:spPr>
          <a:xfrm>
            <a:off x="8477250" y="603504"/>
            <a:ext cx="3144774" cy="1645920"/>
          </a:xfrm>
        </p:spPr>
        <p:txBody>
          <a:bodyPr/>
          <a:lstStyle/>
          <a:p>
            <a:r>
              <a:rPr lang="pl-PL" sz="2000" b="1" kern="1200" dirty="0">
                <a:latin typeface="+mn-lt"/>
                <a:ea typeface="+mn-ea"/>
                <a:cs typeface="+mn-cs"/>
              </a:rPr>
              <a:t>Przedsiębiorca może uchylić się od przesłanki publicznego zapewnienia, jeżeli wykaże, że:</a:t>
            </a:r>
            <a:br>
              <a:rPr lang="pl-PL" sz="2000" b="1" kern="1200" dirty="0">
                <a:latin typeface="+mn-lt"/>
                <a:ea typeface="+mn-ea"/>
                <a:cs typeface="+mn-cs"/>
              </a:rPr>
            </a:br>
            <a:endParaRPr lang="en-US" sz="2000" dirty="0"/>
          </a:p>
        </p:txBody>
      </p:sp>
      <p:sp>
        <p:nvSpPr>
          <p:cNvPr id="2" name="pole tekstowe 1">
            <a:extLst>
              <a:ext uri="{FF2B5EF4-FFF2-40B4-BE49-F238E27FC236}">
                <a16:creationId xmlns:a16="http://schemas.microsoft.com/office/drawing/2014/main" id="{061619FB-5F00-8E68-4C83-896C33954FF1}"/>
              </a:ext>
            </a:extLst>
          </p:cNvPr>
          <p:cNvSpPr txBox="1"/>
          <p:nvPr/>
        </p:nvSpPr>
        <p:spPr>
          <a:xfrm>
            <a:off x="8310880" y="1838960"/>
            <a:ext cx="3545840" cy="4781296"/>
          </a:xfrm>
          <a:prstGeom prst="rect">
            <a:avLst/>
          </a:prstGeom>
        </p:spPr>
        <p:txBody>
          <a:bodyPr vert="horz" lIns="91440" tIns="45720" rIns="91440" bIns="45720" rtlCol="0">
            <a:normAutofit/>
          </a:bodyPr>
          <a:lstStyle/>
          <a:p>
            <a:pPr>
              <a:spcBef>
                <a:spcPts val="800"/>
              </a:spcBef>
              <a:buClr>
                <a:schemeClr val="tx1">
                  <a:lumMod val="85000"/>
                  <a:lumOff val="15000"/>
                </a:schemeClr>
              </a:buClr>
            </a:pPr>
            <a:endParaRPr lang="pl-PL" sz="1000" b="1" kern="1200" dirty="0">
              <a:latin typeface="+mn-lt"/>
              <a:ea typeface="+mn-ea"/>
              <a:cs typeface="+mn-cs"/>
            </a:endParaRPr>
          </a:p>
          <a:p>
            <a:pPr>
              <a:spcBef>
                <a:spcPts val="800"/>
              </a:spcBef>
              <a:buClr>
                <a:schemeClr val="tx1">
                  <a:lumMod val="85000"/>
                  <a:lumOff val="15000"/>
                </a:schemeClr>
              </a:buClr>
            </a:pPr>
            <a:r>
              <a:rPr lang="pl-PL" sz="1600" b="1" kern="1200" dirty="0">
                <a:latin typeface="+mn-lt"/>
                <a:ea typeface="+mn-ea"/>
                <a:cs typeface="+mn-cs"/>
              </a:rPr>
              <a:t>a</a:t>
            </a:r>
            <a:r>
              <a:rPr lang="pl-PL" b="1" kern="1200" dirty="0">
                <a:latin typeface="+mn-lt"/>
                <a:ea typeface="+mn-ea"/>
                <a:cs typeface="+mn-cs"/>
              </a:rPr>
              <a:t>) nie wiedział o danym publicznym zapewnieniu </a:t>
            </a:r>
            <a:br>
              <a:rPr lang="pl-PL" b="1" kern="1200" dirty="0">
                <a:latin typeface="+mn-lt"/>
                <a:ea typeface="+mn-ea"/>
                <a:cs typeface="+mn-cs"/>
              </a:rPr>
            </a:br>
            <a:r>
              <a:rPr lang="pl-PL" b="1" kern="1200" dirty="0">
                <a:latin typeface="+mn-lt"/>
                <a:ea typeface="+mn-ea"/>
                <a:cs typeface="+mn-cs"/>
              </a:rPr>
              <a:t>i oceniając rozsądnie, nie mógł </a:t>
            </a:r>
            <a:br>
              <a:rPr lang="pl-PL" b="1" kern="1200" dirty="0">
                <a:latin typeface="+mn-lt"/>
                <a:ea typeface="+mn-ea"/>
                <a:cs typeface="+mn-cs"/>
              </a:rPr>
            </a:br>
            <a:r>
              <a:rPr lang="pl-PL" b="1" kern="1200" dirty="0">
                <a:latin typeface="+mn-lt"/>
                <a:ea typeface="+mn-ea"/>
                <a:cs typeface="+mn-cs"/>
              </a:rPr>
              <a:t>o nim wiedzieć,</a:t>
            </a:r>
          </a:p>
          <a:p>
            <a:pPr>
              <a:spcBef>
                <a:spcPts val="800"/>
              </a:spcBef>
              <a:buClr>
                <a:schemeClr val="tx1">
                  <a:lumMod val="85000"/>
                  <a:lumOff val="15000"/>
                </a:schemeClr>
              </a:buClr>
            </a:pPr>
            <a:r>
              <a:rPr lang="pl-PL" b="1" kern="1200" dirty="0">
                <a:latin typeface="+mn-lt"/>
                <a:ea typeface="+mn-ea"/>
                <a:cs typeface="+mn-cs"/>
              </a:rPr>
              <a:t>b) przed zawarciem umowy publiczne zapewnienie zostało sprostowane z zachowaniem warunków  i formy, w jakich publiczne zapewnienie zostało złożone, lub w porównywalny sposób,</a:t>
            </a:r>
          </a:p>
          <a:p>
            <a:pPr>
              <a:spcBef>
                <a:spcPts val="800"/>
              </a:spcBef>
              <a:buClr>
                <a:schemeClr val="tx1">
                  <a:lumMod val="85000"/>
                  <a:lumOff val="15000"/>
                </a:schemeClr>
              </a:buClr>
            </a:pPr>
            <a:r>
              <a:rPr lang="pl-PL" b="1" kern="1200" dirty="0">
                <a:latin typeface="+mn-lt"/>
                <a:ea typeface="+mn-ea"/>
                <a:cs typeface="+mn-cs"/>
              </a:rPr>
              <a:t>c) publiczne zapewnienie nie miało wpływu na decyzję konsumenta o zawarciu umowy;</a:t>
            </a:r>
          </a:p>
          <a:p>
            <a:pPr>
              <a:spcBef>
                <a:spcPts val="800"/>
              </a:spcBef>
              <a:buClr>
                <a:schemeClr val="tx1">
                  <a:lumMod val="85000"/>
                  <a:lumOff val="15000"/>
                </a:schemeClr>
              </a:buClr>
            </a:pPr>
            <a:endParaRPr lang="pl-PL" sz="1000" kern="1200" dirty="0">
              <a:latin typeface="+mn-lt"/>
              <a:ea typeface="+mn-ea"/>
              <a:cs typeface="+mn-cs"/>
            </a:endParaRPr>
          </a:p>
        </p:txBody>
      </p:sp>
    </p:spTree>
    <p:extLst>
      <p:ext uri="{BB962C8B-B14F-4D97-AF65-F5344CB8AC3E}">
        <p14:creationId xmlns:p14="http://schemas.microsoft.com/office/powerpoint/2010/main" val="404224960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2">
            <a:extLst>
              <a:ext uri="{FF2B5EF4-FFF2-40B4-BE49-F238E27FC236}">
                <a16:creationId xmlns:a16="http://schemas.microsoft.com/office/drawing/2014/main" id="{E04F478C-4411-0AB6-7D69-053E74257BCA}"/>
              </a:ext>
            </a:extLst>
          </p:cNvPr>
          <p:cNvSpPr txBox="1">
            <a:spLocks/>
          </p:cNvSpPr>
          <p:nvPr/>
        </p:nvSpPr>
        <p:spPr>
          <a:xfrm>
            <a:off x="1445033" y="447040"/>
            <a:ext cx="9298755" cy="706771"/>
          </a:xfrm>
          <a:prstGeom prst="rect">
            <a:avLst/>
          </a:prstGeom>
        </p:spPr>
        <p:txBody>
          <a:bodyPr rtlCol="0"/>
          <a:lstStyle>
            <a:lvl1pPr algn="l" defTabSz="914400" rtl="0" eaLnBrk="1" latinLnBrk="0" hangingPunct="1">
              <a:lnSpc>
                <a:spcPct val="90000"/>
              </a:lnSpc>
              <a:spcBef>
                <a:spcPct val="0"/>
              </a:spcBef>
              <a:buNone/>
              <a:defRPr lang="pl-PL" sz="4800" kern="1200" cap="none" spc="0" baseline="0" dirty="0">
                <a:solidFill>
                  <a:schemeClr val="tx1">
                    <a:lumMod val="85000"/>
                    <a:lumOff val="15000"/>
                  </a:schemeClr>
                </a:solidFill>
                <a:effectLst/>
                <a:latin typeface="+mj-lt"/>
                <a:ea typeface="+mn-ea"/>
                <a:cs typeface="+mn-cs"/>
              </a:defRPr>
            </a:lvl1pPr>
          </a:lstStyle>
          <a:p>
            <a:r>
              <a:rPr lang="pl-PL" sz="4000" b="1" u="sng" dirty="0"/>
              <a:t>Ustawy związane z prawem konsumenta</a:t>
            </a:r>
          </a:p>
        </p:txBody>
      </p:sp>
      <p:sp>
        <p:nvSpPr>
          <p:cNvPr id="3" name="Symbol zastępczy zawartości 2">
            <a:extLst>
              <a:ext uri="{FF2B5EF4-FFF2-40B4-BE49-F238E27FC236}">
                <a16:creationId xmlns:a16="http://schemas.microsoft.com/office/drawing/2014/main" id="{81AEA156-47D1-C9FC-978E-78594EC794C9}"/>
              </a:ext>
            </a:extLst>
          </p:cNvPr>
          <p:cNvSpPr txBox="1">
            <a:spLocks/>
          </p:cNvSpPr>
          <p:nvPr/>
        </p:nvSpPr>
        <p:spPr>
          <a:xfrm>
            <a:off x="995681" y="1381409"/>
            <a:ext cx="10007600" cy="5029551"/>
          </a:xfrm>
          <a:prstGeom prst="rect">
            <a:avLst/>
          </a:prstGeom>
        </p:spPr>
        <p:txBody>
          <a:bodyPr>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lang="pl-PL"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9pPr>
          </a:lstStyle>
          <a:p>
            <a:pPr algn="just"/>
            <a:r>
              <a:rPr lang="pl-PL" sz="3800" dirty="0"/>
              <a:t> Ustawa z dnia 16 lutego 2007 r. </a:t>
            </a:r>
            <a:r>
              <a:rPr lang="pl-PL" sz="3800" b="1" dirty="0"/>
              <a:t>o ochronie konkurencji i konsumentów</a:t>
            </a:r>
            <a:r>
              <a:rPr lang="pl-PL" sz="3800" dirty="0"/>
              <a:t> (Dz. U. z 2021 r. </a:t>
            </a:r>
            <a:br>
              <a:rPr lang="pl-PL" sz="3800" dirty="0"/>
            </a:br>
            <a:r>
              <a:rPr lang="pl-PL" sz="3800" dirty="0"/>
              <a:t>poz. 275 ze zm.) – dalej </a:t>
            </a:r>
            <a:r>
              <a:rPr lang="pl-PL" sz="3800" dirty="0" err="1"/>
              <a:t>o.k.k</a:t>
            </a:r>
            <a:r>
              <a:rPr lang="pl-PL" sz="3800" dirty="0"/>
              <a:t>.</a:t>
            </a:r>
          </a:p>
          <a:p>
            <a:pPr algn="just"/>
            <a:r>
              <a:rPr lang="pl-PL" sz="3800" dirty="0"/>
              <a:t> Ustawa z dnia 9 maja 2014 r. </a:t>
            </a:r>
            <a:r>
              <a:rPr lang="pl-PL" sz="3800" b="1" dirty="0"/>
              <a:t>o informowaniu </a:t>
            </a:r>
            <a:br>
              <a:rPr lang="pl-PL" sz="3800" b="1" dirty="0"/>
            </a:br>
            <a:r>
              <a:rPr lang="pl-PL" sz="3800" b="1" dirty="0"/>
              <a:t>o cenach towarów i usług</a:t>
            </a:r>
            <a:r>
              <a:rPr lang="pl-PL" sz="3800" dirty="0"/>
              <a:t> (Dz. U. z 2023 r. poz. 168 ze zm.) – dalej </a:t>
            </a:r>
            <a:r>
              <a:rPr lang="pl-PL" sz="3800" dirty="0" err="1"/>
              <a:t>i.c.t.u</a:t>
            </a:r>
            <a:r>
              <a:rPr lang="pl-PL" sz="3800" dirty="0"/>
              <a:t>.</a:t>
            </a:r>
          </a:p>
          <a:p>
            <a:pPr algn="just"/>
            <a:r>
              <a:rPr lang="pl-PL" sz="3800" dirty="0"/>
              <a:t> Ustawa z dnia 23 września 2016 r. </a:t>
            </a:r>
            <a:r>
              <a:rPr lang="pl-PL" sz="3800" b="1" dirty="0"/>
              <a:t>o pozasądowym rozwiązywaniu sporów konsumenckich</a:t>
            </a:r>
            <a:r>
              <a:rPr lang="pl-PL" sz="3800" dirty="0"/>
              <a:t> (Dz. U. </a:t>
            </a:r>
            <a:br>
              <a:rPr lang="pl-PL" sz="3800" dirty="0"/>
            </a:br>
            <a:r>
              <a:rPr lang="pl-PL" sz="3800" dirty="0"/>
              <a:t>z 2016 r. poz. 1823 ze zm.) – dalej </a:t>
            </a:r>
            <a:r>
              <a:rPr lang="pl-PL" sz="3800" dirty="0" err="1"/>
              <a:t>p.r.s.k</a:t>
            </a:r>
            <a:r>
              <a:rPr lang="pl-PL" sz="3800" dirty="0"/>
              <a:t>.</a:t>
            </a:r>
          </a:p>
        </p:txBody>
      </p:sp>
    </p:spTree>
    <p:extLst>
      <p:ext uri="{BB962C8B-B14F-4D97-AF65-F5344CB8AC3E}">
        <p14:creationId xmlns:p14="http://schemas.microsoft.com/office/powerpoint/2010/main" val="25609838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3849643-EA0E-A4E3-755C-407EE2FBD2AF}"/>
              </a:ext>
            </a:extLst>
          </p:cNvPr>
          <p:cNvSpPr>
            <a:spLocks noGrp="1"/>
          </p:cNvSpPr>
          <p:nvPr>
            <p:ph type="title"/>
          </p:nvPr>
        </p:nvSpPr>
        <p:spPr>
          <a:xfrm>
            <a:off x="1066800" y="121920"/>
            <a:ext cx="10058400" cy="1544320"/>
          </a:xfrm>
        </p:spPr>
        <p:txBody>
          <a:bodyPr>
            <a:noAutofit/>
          </a:bodyPr>
          <a:lstStyle/>
          <a:p>
            <a:r>
              <a:rPr lang="pl-PL" sz="2400" b="1" dirty="0">
                <a:solidFill>
                  <a:srgbClr val="FF0000"/>
                </a:solidFill>
              </a:rPr>
              <a:t>Ważne! </a:t>
            </a:r>
            <a:r>
              <a:rPr lang="pl-PL" sz="2400" dirty="0">
                <a:solidFill>
                  <a:srgbClr val="FF0000"/>
                </a:solidFill>
              </a:rPr>
              <a:t>Istnieje wyjątek od dodatkowych wymogów zgodności towaru z umową:</a:t>
            </a:r>
            <a:br>
              <a:rPr lang="pl-PL" sz="2400" dirty="0"/>
            </a:br>
            <a:endParaRPr lang="en-US" sz="2400" dirty="0"/>
          </a:p>
        </p:txBody>
      </p:sp>
      <p:sp>
        <p:nvSpPr>
          <p:cNvPr id="11" name="Text Placeholder 2">
            <a:extLst>
              <a:ext uri="{FF2B5EF4-FFF2-40B4-BE49-F238E27FC236}">
                <a16:creationId xmlns:a16="http://schemas.microsoft.com/office/drawing/2014/main" id="{CACF142E-56D3-F811-2691-084B44EC7F2A}"/>
              </a:ext>
            </a:extLst>
          </p:cNvPr>
          <p:cNvSpPr>
            <a:spLocks noGrp="1"/>
          </p:cNvSpPr>
          <p:nvPr>
            <p:ph type="body" idx="1"/>
          </p:nvPr>
        </p:nvSpPr>
        <p:spPr>
          <a:xfrm>
            <a:off x="1066800" y="901704"/>
            <a:ext cx="10281920" cy="1890768"/>
          </a:xfrm>
        </p:spPr>
        <p:txBody>
          <a:bodyPr>
            <a:normAutofit/>
          </a:bodyPr>
          <a:lstStyle/>
          <a:p>
            <a:r>
              <a:rPr lang="pl-PL" sz="2000" dirty="0"/>
              <a:t>Przedsiębiorca nie ponosi odpowiedzialności za brak zgodności towaru z umową w zakresie dodatkowych wymogów, jeżeli konsument, najpóźniej w chwili zawarcia umowy, został wyraźnie poinformowany, że konkretna cecha towaru odbiega od dodatkowych wymogów zgodności z umową, oraz </a:t>
            </a:r>
            <a:r>
              <a:rPr lang="pl-PL" sz="2000" b="1" u="sng" dirty="0"/>
              <a:t>wyraźnie i odrębnie zaakceptował brak konkretnej cechy towaru</a:t>
            </a:r>
            <a:r>
              <a:rPr lang="pl-PL" sz="2000" dirty="0"/>
              <a:t>.</a:t>
            </a:r>
          </a:p>
          <a:p>
            <a:endParaRPr lang="en-US" dirty="0"/>
          </a:p>
        </p:txBody>
      </p:sp>
      <p:sp>
        <p:nvSpPr>
          <p:cNvPr id="3" name="pole tekstowe 2">
            <a:extLst>
              <a:ext uri="{FF2B5EF4-FFF2-40B4-BE49-F238E27FC236}">
                <a16:creationId xmlns:a16="http://schemas.microsoft.com/office/drawing/2014/main" id="{250CDBF4-CE55-D056-76AC-8AD983B4A670}"/>
              </a:ext>
            </a:extLst>
          </p:cNvPr>
          <p:cNvSpPr txBox="1"/>
          <p:nvPr/>
        </p:nvSpPr>
        <p:spPr>
          <a:xfrm>
            <a:off x="447040" y="1991360"/>
            <a:ext cx="6560312" cy="4988560"/>
          </a:xfrm>
          <a:prstGeom prst="rect">
            <a:avLst/>
          </a:prstGeom>
        </p:spPr>
        <p:txBody>
          <a:bodyPr vert="horz" lIns="91440" tIns="45720" rIns="91440" bIns="45720" rtlCol="0">
            <a:normAutofit/>
          </a:bodyPr>
          <a:lstStyle/>
          <a:p>
            <a:pPr indent="-182880">
              <a:lnSpc>
                <a:spcPct val="90000"/>
              </a:lnSpc>
              <a:spcAft>
                <a:spcPts val="600"/>
              </a:spcAft>
              <a:buClr>
                <a:schemeClr val="tx1">
                  <a:lumMod val="85000"/>
                  <a:lumOff val="15000"/>
                </a:schemeClr>
              </a:buClr>
              <a:buFont typeface="Garamond" pitchFamily="18" charset="0"/>
              <a:buChar char="◦"/>
            </a:pPr>
            <a:endParaRPr lang="pl-PL" sz="1000" dirty="0"/>
          </a:p>
          <a:p>
            <a:pPr indent="-182880">
              <a:lnSpc>
                <a:spcPct val="90000"/>
              </a:lnSpc>
              <a:spcAft>
                <a:spcPts val="600"/>
              </a:spcAft>
              <a:buClr>
                <a:schemeClr val="tx1">
                  <a:lumMod val="85000"/>
                  <a:lumOff val="15000"/>
                </a:schemeClr>
              </a:buClr>
              <a:buFont typeface="Garamond" pitchFamily="18" charset="0"/>
              <a:buChar char="◦"/>
            </a:pPr>
            <a:endParaRPr lang="pl-PL" sz="1000" dirty="0"/>
          </a:p>
          <a:p>
            <a:pPr indent="-182880">
              <a:lnSpc>
                <a:spcPct val="90000"/>
              </a:lnSpc>
              <a:spcAft>
                <a:spcPts val="600"/>
              </a:spcAft>
              <a:buClr>
                <a:schemeClr val="tx1">
                  <a:lumMod val="85000"/>
                  <a:lumOff val="15000"/>
                </a:schemeClr>
              </a:buClr>
              <a:buFont typeface="Garamond" pitchFamily="18" charset="0"/>
              <a:buChar char="◦"/>
            </a:pPr>
            <a:endParaRPr lang="pl-PL" sz="1000" dirty="0"/>
          </a:p>
          <a:p>
            <a:pPr>
              <a:lnSpc>
                <a:spcPct val="90000"/>
              </a:lnSpc>
              <a:spcAft>
                <a:spcPts val="600"/>
              </a:spcAft>
              <a:buClr>
                <a:schemeClr val="tx1">
                  <a:lumMod val="85000"/>
                  <a:lumOff val="15000"/>
                </a:schemeClr>
              </a:buClr>
            </a:pPr>
            <a:r>
              <a:rPr lang="pl-PL" sz="2000" b="1" dirty="0"/>
              <a:t>Przedsiębiorca odpowiada również za wadliwy montaż towaru!</a:t>
            </a:r>
          </a:p>
          <a:p>
            <a:pPr indent="-182880">
              <a:lnSpc>
                <a:spcPct val="90000"/>
              </a:lnSpc>
              <a:spcAft>
                <a:spcPts val="600"/>
              </a:spcAft>
              <a:buClr>
                <a:schemeClr val="tx1">
                  <a:lumMod val="85000"/>
                  <a:lumOff val="15000"/>
                </a:schemeClr>
              </a:buClr>
              <a:buFont typeface="Garamond" pitchFamily="18" charset="0"/>
              <a:buChar char="◦"/>
            </a:pPr>
            <a:endParaRPr lang="pl-PL" sz="2000" b="1" dirty="0"/>
          </a:p>
          <a:p>
            <a:pPr>
              <a:lnSpc>
                <a:spcPct val="90000"/>
              </a:lnSpc>
              <a:spcAft>
                <a:spcPts val="600"/>
              </a:spcAft>
              <a:buClr>
                <a:schemeClr val="tx1">
                  <a:lumMod val="85000"/>
                  <a:lumOff val="15000"/>
                </a:schemeClr>
              </a:buClr>
            </a:pPr>
            <a:r>
              <a:rPr lang="pl-PL" sz="2000" dirty="0"/>
              <a:t>Przedsiębiorca ponosi odpowiedzialność za brak zgodności towaru z umową wynikający z niewłaściwego zamontowania towaru, jeżeli:</a:t>
            </a:r>
          </a:p>
          <a:p>
            <a:pPr marL="342900" indent="-182880">
              <a:lnSpc>
                <a:spcPct val="90000"/>
              </a:lnSpc>
              <a:spcAft>
                <a:spcPts val="600"/>
              </a:spcAft>
              <a:buClr>
                <a:schemeClr val="tx1">
                  <a:lumMod val="85000"/>
                  <a:lumOff val="15000"/>
                </a:schemeClr>
              </a:buClr>
              <a:buFont typeface="Garamond" pitchFamily="18" charset="0"/>
              <a:buChar char="◦"/>
            </a:pPr>
            <a:r>
              <a:rPr lang="pl-PL" sz="2000" dirty="0"/>
              <a:t>zostało ono przeprowadzone przez przedsiębiorcę lub na jego odpowiedzialność;</a:t>
            </a:r>
          </a:p>
          <a:p>
            <a:pPr marL="342900" indent="-182880">
              <a:lnSpc>
                <a:spcPct val="90000"/>
              </a:lnSpc>
              <a:spcAft>
                <a:spcPts val="600"/>
              </a:spcAft>
              <a:buClr>
                <a:schemeClr val="tx1">
                  <a:lumMod val="85000"/>
                  <a:lumOff val="15000"/>
                </a:schemeClr>
              </a:buClr>
              <a:buFont typeface="Garamond" pitchFamily="18" charset="0"/>
              <a:buChar char="◦"/>
            </a:pPr>
            <a:r>
              <a:rPr lang="pl-PL" sz="2000" dirty="0"/>
              <a:t>niewłaściwe zamontowanie przeprowadzone przez konsumenta wynikało z błędów w instrukcji dostarczonej przez przedsiębiorcę lub osobę trzecią.</a:t>
            </a:r>
          </a:p>
        </p:txBody>
      </p:sp>
      <p:pic>
        <p:nvPicPr>
          <p:cNvPr id="4" name="Obraz 3" descr="Obraz zawierający strzała/wskazówka&#10;&#10;Opis wygenerowany automatycznie">
            <a:extLst>
              <a:ext uri="{FF2B5EF4-FFF2-40B4-BE49-F238E27FC236}">
                <a16:creationId xmlns:a16="http://schemas.microsoft.com/office/drawing/2014/main" id="{7A0985B9-791A-81F3-825B-14ED1DAB8E1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640" r="3" b="20504"/>
          <a:stretch/>
        </p:blipFill>
        <p:spPr>
          <a:xfrm>
            <a:off x="7007352" y="3168391"/>
            <a:ext cx="4663440" cy="3164509"/>
          </a:xfrm>
          <a:prstGeom prst="rect">
            <a:avLst/>
          </a:prstGeom>
          <a:noFill/>
        </p:spPr>
      </p:pic>
    </p:spTree>
    <p:extLst>
      <p:ext uri="{BB962C8B-B14F-4D97-AF65-F5344CB8AC3E}">
        <p14:creationId xmlns:p14="http://schemas.microsoft.com/office/powerpoint/2010/main" val="264070173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3F1593-1FAF-44BC-53B5-4DF73AA33170}"/>
              </a:ext>
            </a:extLst>
          </p:cNvPr>
          <p:cNvSpPr>
            <a:spLocks noGrp="1"/>
          </p:cNvSpPr>
          <p:nvPr>
            <p:ph type="title"/>
          </p:nvPr>
        </p:nvSpPr>
        <p:spPr>
          <a:xfrm>
            <a:off x="619760" y="642594"/>
            <a:ext cx="10962640" cy="1371600"/>
          </a:xfrm>
        </p:spPr>
        <p:txBody>
          <a:bodyPr>
            <a:normAutofit fontScale="90000"/>
          </a:bodyPr>
          <a:lstStyle/>
          <a:p>
            <a:pPr algn="ctr"/>
            <a:r>
              <a:rPr lang="pl-PL" b="1" dirty="0"/>
              <a:t>Art. 43c </a:t>
            </a:r>
            <a:r>
              <a:rPr lang="pl-PL" b="1" dirty="0" err="1"/>
              <a:t>p.k</a:t>
            </a:r>
            <a:r>
              <a:rPr lang="pl-PL" b="1" dirty="0"/>
              <a:t>. – czas trwania odpowiedzialności przedsiębiorcy za zgodność towaru z umową </a:t>
            </a:r>
          </a:p>
        </p:txBody>
      </p:sp>
      <p:sp>
        <p:nvSpPr>
          <p:cNvPr id="3" name="Symbol zastępczy zawartości 2">
            <a:extLst>
              <a:ext uri="{FF2B5EF4-FFF2-40B4-BE49-F238E27FC236}">
                <a16:creationId xmlns:a16="http://schemas.microsoft.com/office/drawing/2014/main" id="{E551613A-BFAD-0BCE-E8EF-75696D2DABA0}"/>
              </a:ext>
            </a:extLst>
          </p:cNvPr>
          <p:cNvSpPr>
            <a:spLocks noGrp="1"/>
          </p:cNvSpPr>
          <p:nvPr>
            <p:ph idx="1"/>
          </p:nvPr>
        </p:nvSpPr>
        <p:spPr>
          <a:xfrm>
            <a:off x="457200" y="2103120"/>
            <a:ext cx="11247120" cy="4328160"/>
          </a:xfrm>
        </p:spPr>
        <p:txBody>
          <a:bodyPr>
            <a:normAutofit lnSpcReduction="10000"/>
          </a:bodyPr>
          <a:lstStyle/>
          <a:p>
            <a:pPr marL="0" indent="0" algn="ctr">
              <a:buNone/>
            </a:pPr>
            <a:r>
              <a:rPr lang="pl-PL" dirty="0"/>
              <a:t>	</a:t>
            </a:r>
            <a:r>
              <a:rPr lang="pl-PL" sz="3200" dirty="0"/>
              <a:t>Przedsiębiorca ponosi odpowiedzialność za brak zgodności towaru z umową istniejący w chwili jego dostarczenia i ujawniony </a:t>
            </a:r>
            <a:br>
              <a:rPr lang="pl-PL" sz="3200" dirty="0"/>
            </a:br>
            <a:r>
              <a:rPr lang="pl-PL" sz="3200" dirty="0"/>
              <a:t>w ciągu </a:t>
            </a:r>
            <a:r>
              <a:rPr lang="pl-PL" sz="3200" b="1" u="sng" dirty="0"/>
              <a:t>dwóch lat</a:t>
            </a:r>
            <a:r>
              <a:rPr lang="pl-PL" sz="3200" dirty="0"/>
              <a:t> od tej chwili, chyba że termin przydatności towaru do użycia, określony przez przedsiębiorcę, jego poprzedników prawnych lub osoby działające w ich imieniu, jest dłuższy.</a:t>
            </a:r>
          </a:p>
          <a:p>
            <a:pPr marL="0" indent="0" algn="ctr">
              <a:buNone/>
            </a:pPr>
            <a:endParaRPr lang="pl-PL" sz="3200" dirty="0"/>
          </a:p>
          <a:p>
            <a:pPr marL="0" indent="0" algn="ctr">
              <a:buNone/>
            </a:pPr>
            <a:r>
              <a:rPr lang="pl-PL" sz="3200" dirty="0"/>
              <a:t>Przedsiębiorca nie może powoływać się na upływ powyższego terminu do stwierdzenia braku zgodności towaru z umową, jeżeli brak ten podstępnie zataił.</a:t>
            </a:r>
          </a:p>
        </p:txBody>
      </p:sp>
    </p:spTree>
    <p:extLst>
      <p:ext uri="{BB962C8B-B14F-4D97-AF65-F5344CB8AC3E}">
        <p14:creationId xmlns:p14="http://schemas.microsoft.com/office/powerpoint/2010/main" val="40081611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BCD5E5-B6E8-DC2B-C395-DC0C6AA4C30B}"/>
              </a:ext>
            </a:extLst>
          </p:cNvPr>
          <p:cNvSpPr>
            <a:spLocks noGrp="1"/>
          </p:cNvSpPr>
          <p:nvPr>
            <p:ph type="title"/>
          </p:nvPr>
        </p:nvSpPr>
        <p:spPr>
          <a:xfrm>
            <a:off x="599090" y="642594"/>
            <a:ext cx="10878207" cy="769646"/>
          </a:xfrm>
        </p:spPr>
        <p:txBody>
          <a:bodyPr anchor="ctr">
            <a:normAutofit fontScale="90000"/>
          </a:bodyPr>
          <a:lstStyle/>
          <a:p>
            <a:pPr algn="ctr"/>
            <a:r>
              <a:rPr lang="pl-PL" sz="3600" b="1" dirty="0"/>
              <a:t>Art. 43d </a:t>
            </a:r>
            <a:r>
              <a:rPr lang="pl-PL" sz="3600" b="1" dirty="0" err="1"/>
              <a:t>p.k</a:t>
            </a:r>
            <a:r>
              <a:rPr lang="pl-PL" sz="3600" b="1" dirty="0"/>
              <a:t>. - co w przypadku, gdy towar okaże się niezgodny z umową?</a:t>
            </a:r>
          </a:p>
        </p:txBody>
      </p:sp>
      <p:pic>
        <p:nvPicPr>
          <p:cNvPr id="5" name="Obraz 4">
            <a:extLst>
              <a:ext uri="{FF2B5EF4-FFF2-40B4-BE49-F238E27FC236}">
                <a16:creationId xmlns:a16="http://schemas.microsoft.com/office/drawing/2014/main" id="{479F0A30-0A17-A2E7-1A50-71BE970757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9090" y="2202206"/>
            <a:ext cx="3749040" cy="3749040"/>
          </a:xfrm>
          <a:prstGeom prst="rect">
            <a:avLst/>
          </a:prstGeom>
          <a:noFill/>
        </p:spPr>
      </p:pic>
      <p:sp>
        <p:nvSpPr>
          <p:cNvPr id="3" name="Symbol zastępczy zawartości 2">
            <a:extLst>
              <a:ext uri="{FF2B5EF4-FFF2-40B4-BE49-F238E27FC236}">
                <a16:creationId xmlns:a16="http://schemas.microsoft.com/office/drawing/2014/main" id="{D69095B1-B7E0-75AD-9C39-0CA55BB28782}"/>
              </a:ext>
            </a:extLst>
          </p:cNvPr>
          <p:cNvSpPr>
            <a:spLocks noGrp="1"/>
          </p:cNvSpPr>
          <p:nvPr>
            <p:ph sz="half" idx="2"/>
          </p:nvPr>
        </p:nvSpPr>
        <p:spPr>
          <a:xfrm>
            <a:off x="4551680" y="1656080"/>
            <a:ext cx="7172960" cy="4795520"/>
          </a:xfrm>
        </p:spPr>
        <p:txBody>
          <a:bodyPr>
            <a:normAutofit/>
          </a:bodyPr>
          <a:lstStyle/>
          <a:p>
            <a:pPr>
              <a:lnSpc>
                <a:spcPct val="90000"/>
              </a:lnSpc>
              <a:buFont typeface="Arial" panose="020B0604020202020204" pitchFamily="34" charset="0"/>
              <a:buChar char="•"/>
            </a:pPr>
            <a:r>
              <a:rPr lang="pl-PL" sz="2600" dirty="0"/>
              <a:t>Jeżeli towar jest niezgodny z umową, konsument może żądać jego naprawy lub wymiany.</a:t>
            </a:r>
          </a:p>
          <a:p>
            <a:pPr>
              <a:lnSpc>
                <a:spcPct val="90000"/>
              </a:lnSpc>
              <a:buFont typeface="Arial" panose="020B0604020202020204" pitchFamily="34" charset="0"/>
              <a:buChar char="•"/>
            </a:pPr>
            <a:r>
              <a:rPr lang="pl-PL" sz="2600" dirty="0"/>
              <a:t> Przedsiębiorca może dokonać wymiany, gdy konsument żąda naprawy, lub przedsiębiorca może dokonać naprawy, gdy konsument żąda wymiany, jeżeli doprowadzenie do zgodności towaru z umową w sposób wybrany przez konsumenta jest niemożliwe albo wymagałoby nadmiernych kosztów dla przedsiębiorcy. Jeżeli naprawa i wymiana są niemożliwe lub wymagałyby nadmiernych kosztów dla przedsiębiorcy, może on odmówić doprowadzenia towaru do zgodności z umową.</a:t>
            </a:r>
          </a:p>
          <a:p>
            <a:pPr marL="0" indent="0">
              <a:lnSpc>
                <a:spcPct val="90000"/>
              </a:lnSpc>
              <a:buNone/>
            </a:pPr>
            <a:endParaRPr lang="pl-PL" sz="2000" dirty="0"/>
          </a:p>
        </p:txBody>
      </p:sp>
    </p:spTree>
    <p:extLst>
      <p:ext uri="{BB962C8B-B14F-4D97-AF65-F5344CB8AC3E}">
        <p14:creationId xmlns:p14="http://schemas.microsoft.com/office/powerpoint/2010/main" val="183003715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69095B1-B7E0-75AD-9C39-0CA55BB28782}"/>
              </a:ext>
            </a:extLst>
          </p:cNvPr>
          <p:cNvSpPr>
            <a:spLocks noGrp="1"/>
          </p:cNvSpPr>
          <p:nvPr>
            <p:ph sz="half" idx="2"/>
          </p:nvPr>
        </p:nvSpPr>
        <p:spPr>
          <a:xfrm>
            <a:off x="562304" y="751840"/>
            <a:ext cx="11067392" cy="5143497"/>
          </a:xfrm>
        </p:spPr>
        <p:txBody>
          <a:bodyPr>
            <a:normAutofit/>
          </a:bodyPr>
          <a:lstStyle/>
          <a:p>
            <a:pPr>
              <a:lnSpc>
                <a:spcPct val="90000"/>
              </a:lnSpc>
              <a:buFont typeface="Arial" panose="020B0604020202020204" pitchFamily="34" charset="0"/>
              <a:buChar char="•"/>
            </a:pPr>
            <a:r>
              <a:rPr lang="pl-PL" sz="2000" dirty="0"/>
              <a:t> Przy ocenie nadmierności kosztów dla przedsiębiorcy uwzględnia się wszelkie okoliczności sprawy, </a:t>
            </a:r>
            <a:br>
              <a:rPr lang="pl-PL" sz="2000" dirty="0"/>
            </a:br>
            <a:r>
              <a:rPr lang="pl-PL" sz="2000" dirty="0"/>
              <a:t>w szczególności znaczenie braku zgodności towaru z umową, wartość towaru zgodnego z umową oraz nadmierne niedogodności dla konsumenta powstałe wskutek zmiany sposobu doprowadzenia towaru do zgodności z umową.</a:t>
            </a:r>
          </a:p>
          <a:p>
            <a:pPr>
              <a:lnSpc>
                <a:spcPct val="90000"/>
              </a:lnSpc>
              <a:buFont typeface="Arial" panose="020B0604020202020204" pitchFamily="34" charset="0"/>
              <a:buChar char="•"/>
            </a:pPr>
            <a:r>
              <a:rPr lang="pl-PL" sz="2000" dirty="0"/>
              <a:t> Konsument udostępnia przedsiębiorcy towar podlegający naprawie lub wymianie. Przedsiębiorca odbiera od konsumenta towar na swój koszt.</a:t>
            </a:r>
          </a:p>
          <a:p>
            <a:pPr>
              <a:lnSpc>
                <a:spcPct val="90000"/>
              </a:lnSpc>
              <a:buFont typeface="Arial" panose="020B0604020202020204" pitchFamily="34" charset="0"/>
              <a:buChar char="•"/>
            </a:pPr>
            <a:r>
              <a:rPr lang="pl-PL" sz="2000" dirty="0"/>
              <a:t> Jeżeli towar został zamontowany przed ujawnieniem się braku zgodności towaru z umową, przedsiębiorca demontuje towar oraz montuje go ponownie po dokonaniu naprawy lub wymiany albo zleca wykonanie tych czynności na swój koszt.</a:t>
            </a:r>
          </a:p>
          <a:p>
            <a:pPr>
              <a:lnSpc>
                <a:spcPct val="90000"/>
              </a:lnSpc>
              <a:buFont typeface="Arial" panose="020B0604020202020204" pitchFamily="34" charset="0"/>
              <a:buChar char="•"/>
            </a:pPr>
            <a:r>
              <a:rPr lang="pl-PL" sz="2000" dirty="0"/>
              <a:t> Konsument nie jest zobowiązany do zapłaty za zwykłe korzystanie z towaru, który następnie został wymieniony.</a:t>
            </a:r>
          </a:p>
        </p:txBody>
      </p:sp>
      <p:pic>
        <p:nvPicPr>
          <p:cNvPr id="6" name="Obraz 5" descr="Obraz zawierający Prostokąt&#10;&#10;Opis wygenerowany automatycznie">
            <a:extLst>
              <a:ext uri="{FF2B5EF4-FFF2-40B4-BE49-F238E27FC236}">
                <a16:creationId xmlns:a16="http://schemas.microsoft.com/office/drawing/2014/main" id="{6698D4E5-47E4-AA4A-6C43-D8E31F32F12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90160" y="4033519"/>
            <a:ext cx="3373120" cy="2364083"/>
          </a:xfrm>
          <a:prstGeom prst="rect">
            <a:avLst/>
          </a:prstGeom>
          <a:noFill/>
        </p:spPr>
      </p:pic>
    </p:spTree>
    <p:extLst>
      <p:ext uri="{BB962C8B-B14F-4D97-AF65-F5344CB8AC3E}">
        <p14:creationId xmlns:p14="http://schemas.microsoft.com/office/powerpoint/2010/main" val="41148406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6507AE-A8D6-C995-4581-B50F2AC9D889}"/>
              </a:ext>
            </a:extLst>
          </p:cNvPr>
          <p:cNvSpPr>
            <a:spLocks noGrp="1"/>
          </p:cNvSpPr>
          <p:nvPr>
            <p:ph type="title"/>
          </p:nvPr>
        </p:nvSpPr>
        <p:spPr>
          <a:xfrm>
            <a:off x="1066800" y="642594"/>
            <a:ext cx="10058400" cy="1371600"/>
          </a:xfrm>
        </p:spPr>
        <p:txBody>
          <a:bodyPr anchor="ctr">
            <a:normAutofit/>
          </a:bodyPr>
          <a:lstStyle/>
          <a:p>
            <a:r>
              <a:rPr lang="pl-PL" sz="4400" b="1" dirty="0"/>
              <a:t>Art. 43e </a:t>
            </a:r>
            <a:r>
              <a:rPr lang="pl-PL" sz="4400" b="1" dirty="0" err="1"/>
              <a:t>p.k</a:t>
            </a:r>
            <a:r>
              <a:rPr lang="pl-PL" sz="4400" b="1" dirty="0"/>
              <a:t>. – kiedy możemy żądać obniżenia ceny lub odstąpić od umowy?</a:t>
            </a:r>
          </a:p>
        </p:txBody>
      </p:sp>
      <p:sp>
        <p:nvSpPr>
          <p:cNvPr id="3" name="Symbol zastępczy zawartości 2">
            <a:extLst>
              <a:ext uri="{FF2B5EF4-FFF2-40B4-BE49-F238E27FC236}">
                <a16:creationId xmlns:a16="http://schemas.microsoft.com/office/drawing/2014/main" id="{2AD74606-4C7E-29C6-79A3-D72270EC790E}"/>
              </a:ext>
            </a:extLst>
          </p:cNvPr>
          <p:cNvSpPr>
            <a:spLocks noGrp="1"/>
          </p:cNvSpPr>
          <p:nvPr>
            <p:ph sz="half" idx="1"/>
          </p:nvPr>
        </p:nvSpPr>
        <p:spPr>
          <a:xfrm>
            <a:off x="662152" y="2364828"/>
            <a:ext cx="7336220" cy="3941378"/>
          </a:xfrm>
        </p:spPr>
        <p:txBody>
          <a:bodyPr>
            <a:normAutofit/>
          </a:bodyPr>
          <a:lstStyle/>
          <a:p>
            <a:pPr marL="0" indent="0">
              <a:lnSpc>
                <a:spcPct val="90000"/>
              </a:lnSpc>
              <a:buNone/>
            </a:pPr>
            <a:r>
              <a:rPr lang="pl-PL" sz="2000" b="1" dirty="0"/>
              <a:t>Jeżeli towar jest niezgodny z umową, konsument może złożyć oświadczenie o obniżeniu ceny albo odstąpieniu od umowy, gdy:</a:t>
            </a:r>
          </a:p>
          <a:p>
            <a:pPr marL="342900" indent="-342900">
              <a:lnSpc>
                <a:spcPct val="90000"/>
              </a:lnSpc>
              <a:buFont typeface="+mj-lt"/>
              <a:buAutoNum type="arabicPeriod"/>
            </a:pPr>
            <a:r>
              <a:rPr lang="pl-PL" sz="2000" dirty="0"/>
              <a:t>przedsiębiorca odmówił doprowadzenia towaru do zgodności </a:t>
            </a:r>
            <a:br>
              <a:rPr lang="pl-PL" sz="2000" dirty="0"/>
            </a:br>
            <a:r>
              <a:rPr lang="pl-PL" sz="2000" dirty="0"/>
              <a:t>z umową,</a:t>
            </a:r>
          </a:p>
          <a:p>
            <a:pPr marL="342900" indent="-342900">
              <a:lnSpc>
                <a:spcPct val="90000"/>
              </a:lnSpc>
              <a:buFont typeface="+mj-lt"/>
              <a:buAutoNum type="arabicPeriod"/>
            </a:pPr>
            <a:r>
              <a:rPr lang="pl-PL" sz="2000" dirty="0"/>
              <a:t>przedsiębiorca nie wymienił lub nie naprawił towaru,</a:t>
            </a:r>
          </a:p>
          <a:p>
            <a:pPr marL="342900" indent="-342900">
              <a:lnSpc>
                <a:spcPct val="90000"/>
              </a:lnSpc>
              <a:buFont typeface="+mj-lt"/>
              <a:buAutoNum type="arabicPeriod"/>
            </a:pPr>
            <a:r>
              <a:rPr lang="pl-PL" sz="2000" dirty="0"/>
              <a:t>brak zgodności towaru z umową występuje nadal, mimo że przedsiębiorca próbował doprowadzić towar do zgodności z umową;</a:t>
            </a:r>
          </a:p>
          <a:p>
            <a:pPr marL="342900" indent="-342900">
              <a:lnSpc>
                <a:spcPct val="90000"/>
              </a:lnSpc>
              <a:buFont typeface="+mj-lt"/>
              <a:buAutoNum type="arabicPeriod"/>
            </a:pPr>
            <a:r>
              <a:rPr lang="pl-PL" sz="2000" dirty="0"/>
              <a:t>brak zgodności towaru z umową jest bardzo istotny,</a:t>
            </a:r>
          </a:p>
          <a:p>
            <a:pPr marL="342900" indent="-342900">
              <a:lnSpc>
                <a:spcPct val="90000"/>
              </a:lnSpc>
              <a:buFont typeface="+mj-lt"/>
              <a:buAutoNum type="arabicPeriod"/>
            </a:pPr>
            <a:r>
              <a:rPr lang="pl-PL" sz="2000" dirty="0"/>
              <a:t>z oświadczenia przedsiębiorcy lub okoliczności wyraźnie wynika, że nie doprowadzi on towaru do zgodności z umową w rozsądnym czasie lub bez nadmiernych niedogodności dla konsumenta.</a:t>
            </a:r>
          </a:p>
        </p:txBody>
      </p:sp>
      <p:pic>
        <p:nvPicPr>
          <p:cNvPr id="5" name="Obraz 4">
            <a:extLst>
              <a:ext uri="{FF2B5EF4-FFF2-40B4-BE49-F238E27FC236}">
                <a16:creationId xmlns:a16="http://schemas.microsoft.com/office/drawing/2014/main" id="{6BF53B97-C8DE-CC54-F7B1-BC06946347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48351" y="2250264"/>
            <a:ext cx="3368727" cy="3267666"/>
          </a:xfrm>
          <a:prstGeom prst="rect">
            <a:avLst/>
          </a:prstGeom>
          <a:noFill/>
        </p:spPr>
      </p:pic>
    </p:spTree>
    <p:extLst>
      <p:ext uri="{BB962C8B-B14F-4D97-AF65-F5344CB8AC3E}">
        <p14:creationId xmlns:p14="http://schemas.microsoft.com/office/powerpoint/2010/main" val="154110187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6507AE-A8D6-C995-4581-B50F2AC9D889}"/>
              </a:ext>
            </a:extLst>
          </p:cNvPr>
          <p:cNvSpPr>
            <a:spLocks noGrp="1"/>
          </p:cNvSpPr>
          <p:nvPr>
            <p:ph type="title"/>
          </p:nvPr>
        </p:nvSpPr>
        <p:spPr>
          <a:xfrm>
            <a:off x="1066800" y="642594"/>
            <a:ext cx="10058400" cy="1371600"/>
          </a:xfrm>
        </p:spPr>
        <p:txBody>
          <a:bodyPr anchor="ctr">
            <a:normAutofit/>
          </a:bodyPr>
          <a:lstStyle/>
          <a:p>
            <a:r>
              <a:rPr lang="pl-PL" sz="4100" b="1"/>
              <a:t>Art. 43e </a:t>
            </a:r>
            <a:r>
              <a:rPr lang="pl-PL" sz="4100" b="1" err="1"/>
              <a:t>p.k</a:t>
            </a:r>
            <a:r>
              <a:rPr lang="pl-PL" sz="4100" b="1"/>
              <a:t>. – obowiązki stron w przypadku odstąpienia od umowy lub obniżenia ceny</a:t>
            </a:r>
          </a:p>
        </p:txBody>
      </p:sp>
      <p:graphicFrame>
        <p:nvGraphicFramePr>
          <p:cNvPr id="5" name="Symbol zastępczy zawartości 2">
            <a:extLst>
              <a:ext uri="{FF2B5EF4-FFF2-40B4-BE49-F238E27FC236}">
                <a16:creationId xmlns:a16="http://schemas.microsoft.com/office/drawing/2014/main" id="{03BE1327-8BEF-3B30-69C0-0873F6DBDD20}"/>
              </a:ext>
            </a:extLst>
          </p:cNvPr>
          <p:cNvGraphicFramePr>
            <a:graphicFrameLocks noGrp="1"/>
          </p:cNvGraphicFramePr>
          <p:nvPr>
            <p:ph idx="1"/>
            <p:extLst>
              <p:ext uri="{D42A27DB-BD31-4B8C-83A1-F6EECF244321}">
                <p14:modId xmlns:p14="http://schemas.microsoft.com/office/powerpoint/2010/main" val="2378678387"/>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74622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6507AE-A8D6-C995-4581-B50F2AC9D889}"/>
              </a:ext>
            </a:extLst>
          </p:cNvPr>
          <p:cNvSpPr>
            <a:spLocks noGrp="1"/>
          </p:cNvSpPr>
          <p:nvPr>
            <p:ph type="title"/>
          </p:nvPr>
        </p:nvSpPr>
        <p:spPr>
          <a:xfrm>
            <a:off x="1066800" y="642594"/>
            <a:ext cx="10058400" cy="839365"/>
          </a:xfrm>
        </p:spPr>
        <p:txBody>
          <a:bodyPr anchor="ctr">
            <a:normAutofit fontScale="90000"/>
          </a:bodyPr>
          <a:lstStyle/>
          <a:p>
            <a:pPr algn="ctr"/>
            <a:r>
              <a:rPr lang="pl-PL" sz="4400" b="1" dirty="0"/>
              <a:t>Art. 43e </a:t>
            </a:r>
            <a:r>
              <a:rPr lang="pl-PL" sz="4400" b="1" dirty="0" err="1"/>
              <a:t>p.k</a:t>
            </a:r>
            <a:r>
              <a:rPr lang="pl-PL" sz="4400" b="1" dirty="0"/>
              <a:t>. – zwrot ceny, niemożność odstąpienia od umowy</a:t>
            </a:r>
          </a:p>
        </p:txBody>
      </p:sp>
      <p:pic>
        <p:nvPicPr>
          <p:cNvPr id="5" name="Obraz 4">
            <a:extLst>
              <a:ext uri="{FF2B5EF4-FFF2-40B4-BE49-F238E27FC236}">
                <a16:creationId xmlns:a16="http://schemas.microsoft.com/office/drawing/2014/main" id="{70303DCA-9762-2443-774A-1E77AD74D64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531" r="11498" b="-2"/>
          <a:stretch/>
        </p:blipFill>
        <p:spPr>
          <a:xfrm>
            <a:off x="657597" y="2131086"/>
            <a:ext cx="4663440" cy="3749040"/>
          </a:xfrm>
          <a:prstGeom prst="rect">
            <a:avLst/>
          </a:prstGeom>
          <a:noFill/>
        </p:spPr>
      </p:pic>
      <p:sp>
        <p:nvSpPr>
          <p:cNvPr id="3" name="Symbol zastępczy zawartości 2">
            <a:extLst>
              <a:ext uri="{FF2B5EF4-FFF2-40B4-BE49-F238E27FC236}">
                <a16:creationId xmlns:a16="http://schemas.microsoft.com/office/drawing/2014/main" id="{2AD74606-4C7E-29C6-79A3-D72270EC790E}"/>
              </a:ext>
            </a:extLst>
          </p:cNvPr>
          <p:cNvSpPr>
            <a:spLocks noGrp="1"/>
          </p:cNvSpPr>
          <p:nvPr>
            <p:ph sz="half" idx="2"/>
          </p:nvPr>
        </p:nvSpPr>
        <p:spPr>
          <a:xfrm>
            <a:off x="5539302" y="2028847"/>
            <a:ext cx="6264166" cy="5733393"/>
          </a:xfrm>
        </p:spPr>
        <p:txBody>
          <a:bodyPr>
            <a:noAutofit/>
          </a:bodyPr>
          <a:lstStyle/>
          <a:p>
            <a:pPr marL="0" indent="0">
              <a:lnSpc>
                <a:spcPct val="90000"/>
              </a:lnSpc>
              <a:buNone/>
            </a:pPr>
            <a:r>
              <a:rPr lang="pl-PL" sz="2200" dirty="0"/>
              <a:t>Przedsiębiorca dokonuje zwrotu ceny przy użyciu takiego samego sposobu zapłaty, jakiego użył konsument, chyba że konsument wyraźnie zgodził się na inny sposób zwrotu, który nie wiąże się dla niego </a:t>
            </a:r>
            <a:br>
              <a:rPr lang="pl-PL" sz="2200" dirty="0"/>
            </a:br>
            <a:r>
              <a:rPr lang="pl-PL" sz="2200" dirty="0"/>
              <a:t>z żadnymi kosztami.</a:t>
            </a:r>
          </a:p>
          <a:p>
            <a:pPr marL="0" indent="0">
              <a:lnSpc>
                <a:spcPct val="90000"/>
              </a:lnSpc>
              <a:buNone/>
            </a:pPr>
            <a:r>
              <a:rPr lang="pl-PL" sz="2200" dirty="0"/>
              <a:t>Konsument nie może odstąpić od umowy, jeżeli brak zgodności towaru z umową jest nieistotny. Domniemywa się, że brak zgodności towaru z umową jest istotny.</a:t>
            </a:r>
          </a:p>
          <a:p>
            <a:pPr marL="0" indent="0">
              <a:lnSpc>
                <a:spcPct val="90000"/>
              </a:lnSpc>
              <a:buNone/>
            </a:pPr>
            <a:r>
              <a:rPr lang="pl-PL" sz="2200" b="1" dirty="0"/>
              <a:t>Art. 43f </a:t>
            </a:r>
            <a:r>
              <a:rPr lang="pl-PL" sz="2200" b="1" dirty="0" err="1"/>
              <a:t>p.k</a:t>
            </a:r>
            <a:r>
              <a:rPr lang="pl-PL" sz="2200" b="1" dirty="0"/>
              <a:t>. </a:t>
            </a:r>
            <a:r>
              <a:rPr lang="pl-PL" sz="2200" dirty="0"/>
              <a:t>Konsument może powstrzymać się </a:t>
            </a:r>
            <a:br>
              <a:rPr lang="pl-PL" sz="2200" dirty="0"/>
            </a:br>
            <a:r>
              <a:rPr lang="pl-PL" sz="2200" dirty="0"/>
              <a:t>z zapłatą ceny do chwili wykonania przez przedsiębiorcę obowiązków wskazywanych wcześniej.</a:t>
            </a:r>
          </a:p>
        </p:txBody>
      </p:sp>
    </p:spTree>
    <p:extLst>
      <p:ext uri="{BB962C8B-B14F-4D97-AF65-F5344CB8AC3E}">
        <p14:creationId xmlns:p14="http://schemas.microsoft.com/office/powerpoint/2010/main" val="354812982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20F38A-4683-2E95-797C-1846AD98A170}"/>
              </a:ext>
            </a:extLst>
          </p:cNvPr>
          <p:cNvSpPr>
            <a:spLocks noGrp="1"/>
          </p:cNvSpPr>
          <p:nvPr>
            <p:ph type="title"/>
          </p:nvPr>
        </p:nvSpPr>
        <p:spPr>
          <a:xfrm>
            <a:off x="1066800" y="642594"/>
            <a:ext cx="10058400" cy="566446"/>
          </a:xfrm>
        </p:spPr>
        <p:txBody>
          <a:bodyPr>
            <a:normAutofit fontScale="90000"/>
          </a:bodyPr>
          <a:lstStyle/>
          <a:p>
            <a:pPr algn="ctr"/>
            <a:r>
              <a:rPr lang="pl-PL" b="1" dirty="0"/>
              <a:t>Gwarancja</a:t>
            </a:r>
          </a:p>
        </p:txBody>
      </p:sp>
      <p:sp>
        <p:nvSpPr>
          <p:cNvPr id="3" name="Symbol zastępczy zawartości 2">
            <a:extLst>
              <a:ext uri="{FF2B5EF4-FFF2-40B4-BE49-F238E27FC236}">
                <a16:creationId xmlns:a16="http://schemas.microsoft.com/office/drawing/2014/main" id="{675FCA56-1187-1D98-2D5A-A193279A1BF5}"/>
              </a:ext>
            </a:extLst>
          </p:cNvPr>
          <p:cNvSpPr>
            <a:spLocks noGrp="1"/>
          </p:cNvSpPr>
          <p:nvPr>
            <p:ph idx="1"/>
          </p:nvPr>
        </p:nvSpPr>
        <p:spPr>
          <a:xfrm>
            <a:off x="497840" y="1310640"/>
            <a:ext cx="11196320" cy="5069840"/>
          </a:xfrm>
        </p:spPr>
        <p:txBody>
          <a:bodyPr>
            <a:normAutofit/>
          </a:bodyPr>
          <a:lstStyle/>
          <a:p>
            <a:pPr marL="0" indent="0">
              <a:buNone/>
            </a:pPr>
            <a:r>
              <a:rPr lang="pl-PL" sz="2400" b="1" dirty="0"/>
              <a:t>Gwarancja</a:t>
            </a:r>
            <a:r>
              <a:rPr lang="pl-PL" sz="2400" dirty="0"/>
              <a:t> to  obok rękojmi  jedna z podstaw złożenia reklamacji. Jest to dobrowolne oświadczenie dotyczące jakości towaru złożone przez przedsiębiorcę, czyli gwaranta.</a:t>
            </a:r>
          </a:p>
          <a:p>
            <a:pPr marL="0" indent="0">
              <a:buNone/>
            </a:pPr>
            <a:r>
              <a:rPr lang="pl-PL" sz="2400" b="1" dirty="0"/>
              <a:t>Gwarant </a:t>
            </a:r>
            <a:r>
              <a:rPr lang="pl-PL" sz="2400" dirty="0"/>
              <a:t>- odpowiedzialny względem konsumenta, może nim być producent, importer, dystrybutor lub sprzedawca. Zakres odpowiedzialności gwaranta powinien być określony </a:t>
            </a:r>
            <a:br>
              <a:rPr lang="pl-PL" sz="2400" dirty="0"/>
            </a:br>
            <a:r>
              <a:rPr lang="pl-PL" sz="2400" dirty="0"/>
              <a:t>w dokumencie gwarancyjnym.</a:t>
            </a:r>
          </a:p>
          <a:p>
            <a:pPr marL="0" indent="0">
              <a:buNone/>
            </a:pPr>
            <a:r>
              <a:rPr lang="pl-PL" sz="2400" b="1" dirty="0"/>
              <a:t>Oświadczenie gwarancyjne</a:t>
            </a:r>
            <a:r>
              <a:rPr lang="pl-PL" sz="2400" dirty="0"/>
              <a:t> - oświadczenie może być złożone w dowolnej formie. Konsument ma prawo żądać wydania dokumentu gwarancyjnego na trwałym nośniku (np. na papierze). Jest to dowód na posiadanie przez konsumenta uprawnień z tytułu gwarancji. Jego brak nie oznacza utracenie przez konsumenta tych uprawnień, może jednak utrudnić dochodzenie roszczeń. </a:t>
            </a:r>
          </a:p>
        </p:txBody>
      </p:sp>
    </p:spTree>
    <p:extLst>
      <p:ext uri="{BB962C8B-B14F-4D97-AF65-F5344CB8AC3E}">
        <p14:creationId xmlns:p14="http://schemas.microsoft.com/office/powerpoint/2010/main" val="29581831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D5FFD10-6194-7796-DFF1-233170B6E11C}"/>
              </a:ext>
            </a:extLst>
          </p:cNvPr>
          <p:cNvSpPr>
            <a:spLocks noGrp="1"/>
          </p:cNvSpPr>
          <p:nvPr>
            <p:ph type="title"/>
          </p:nvPr>
        </p:nvSpPr>
        <p:spPr>
          <a:xfrm>
            <a:off x="670560" y="642594"/>
            <a:ext cx="10454640" cy="1371600"/>
          </a:xfrm>
        </p:spPr>
        <p:txBody>
          <a:bodyPr>
            <a:normAutofit/>
          </a:bodyPr>
          <a:lstStyle/>
          <a:p>
            <a:r>
              <a:rPr lang="pl-PL" sz="3200" b="1" dirty="0"/>
              <a:t>Oświadczenie gwarancyjne powinno zawierać co najmniej:</a:t>
            </a:r>
            <a:endParaRPr lang="en-US" sz="3200" dirty="0"/>
          </a:p>
        </p:txBody>
      </p:sp>
      <p:sp>
        <p:nvSpPr>
          <p:cNvPr id="3" name="Symbol zastępczy zawartości 2">
            <a:extLst>
              <a:ext uri="{FF2B5EF4-FFF2-40B4-BE49-F238E27FC236}">
                <a16:creationId xmlns:a16="http://schemas.microsoft.com/office/drawing/2014/main" id="{675FCA56-1187-1D98-2D5A-A193279A1BF5}"/>
              </a:ext>
            </a:extLst>
          </p:cNvPr>
          <p:cNvSpPr>
            <a:spLocks noGrp="1"/>
          </p:cNvSpPr>
          <p:nvPr>
            <p:ph sz="half" idx="1"/>
          </p:nvPr>
        </p:nvSpPr>
        <p:spPr>
          <a:xfrm>
            <a:off x="571621" y="2014194"/>
            <a:ext cx="6238240" cy="3749040"/>
          </a:xfrm>
        </p:spPr>
        <p:txBody>
          <a:bodyPr>
            <a:normAutofit/>
          </a:bodyPr>
          <a:lstStyle/>
          <a:p>
            <a:pPr marL="0" indent="0">
              <a:buNone/>
            </a:pPr>
            <a:br>
              <a:rPr lang="pl-PL" dirty="0"/>
            </a:br>
            <a:r>
              <a:rPr lang="pl-PL" sz="2400" dirty="0"/>
              <a:t>– nazwę oraz adres gwaranta </a:t>
            </a:r>
            <a:br>
              <a:rPr lang="pl-PL" sz="2400" dirty="0"/>
            </a:br>
            <a:r>
              <a:rPr lang="pl-PL" sz="2400" dirty="0"/>
              <a:t>– zakres terytorialny </a:t>
            </a:r>
            <a:br>
              <a:rPr lang="pl-PL" sz="2400" dirty="0"/>
            </a:br>
            <a:r>
              <a:rPr lang="pl-PL" sz="2400" dirty="0"/>
              <a:t>– czas trwania gwarancji </a:t>
            </a:r>
            <a:br>
              <a:rPr lang="pl-PL" sz="2400" dirty="0"/>
            </a:br>
            <a:r>
              <a:rPr lang="pl-PL" sz="2400" dirty="0"/>
              <a:t>– pozostałe podstawowe dane potrzebne do dochodzenia roszczeń z gwarancji</a:t>
            </a:r>
          </a:p>
        </p:txBody>
      </p:sp>
      <p:pic>
        <p:nvPicPr>
          <p:cNvPr id="7" name="Obraz 6">
            <a:extLst>
              <a:ext uri="{FF2B5EF4-FFF2-40B4-BE49-F238E27FC236}">
                <a16:creationId xmlns:a16="http://schemas.microsoft.com/office/drawing/2014/main" id="{DE230090-1219-C82B-A7BE-BE189FA9BE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09861" y="2103120"/>
            <a:ext cx="3967237" cy="3749040"/>
          </a:xfrm>
          <a:prstGeom prst="rect">
            <a:avLst/>
          </a:prstGeom>
          <a:noFill/>
        </p:spPr>
      </p:pic>
    </p:spTree>
    <p:extLst>
      <p:ext uri="{BB962C8B-B14F-4D97-AF65-F5344CB8AC3E}">
        <p14:creationId xmlns:p14="http://schemas.microsoft.com/office/powerpoint/2010/main" val="39244597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359FA4-8E7E-9979-6F9A-6A8D6E085691}"/>
              </a:ext>
            </a:extLst>
          </p:cNvPr>
          <p:cNvSpPr>
            <a:spLocks noGrp="1"/>
          </p:cNvSpPr>
          <p:nvPr>
            <p:ph type="title"/>
          </p:nvPr>
        </p:nvSpPr>
        <p:spPr>
          <a:xfrm>
            <a:off x="914400" y="1473200"/>
            <a:ext cx="10759440" cy="233680"/>
          </a:xfrm>
        </p:spPr>
        <p:txBody>
          <a:bodyPr>
            <a:noAutofit/>
          </a:bodyPr>
          <a:lstStyle/>
          <a:p>
            <a:r>
              <a:rPr lang="pl-PL" sz="2000" dirty="0"/>
              <a:t>Czas gwarancji może być różny – zależy od woli gwaranta. Oznacza to, że może wynosić rok, 7 lat, </a:t>
            </a:r>
            <a:br>
              <a:rPr lang="pl-PL" sz="2000" dirty="0"/>
            </a:br>
            <a:r>
              <a:rPr lang="pl-PL" sz="2000" dirty="0"/>
              <a:t>a nawet obowiązywać dożywotnio. Informację nt. okresu trwania gwarancji powinny się znajdować </a:t>
            </a:r>
            <a:br>
              <a:rPr lang="pl-PL" sz="2000" dirty="0"/>
            </a:br>
            <a:r>
              <a:rPr lang="pl-PL" sz="2000" dirty="0"/>
              <a:t>w karcie gwarancyjnej. Jeżeli nie określono czasu obowiązywania gwarancji, termin ten wynosi 2 lata </a:t>
            </a:r>
            <a:br>
              <a:rPr lang="pl-PL" sz="2000" dirty="0"/>
            </a:br>
            <a:r>
              <a:rPr lang="pl-PL" sz="2000" dirty="0"/>
              <a:t>od dnia wydania rzeczy kupującemu.</a:t>
            </a:r>
            <a:br>
              <a:rPr lang="pl-PL" sz="2000" dirty="0"/>
            </a:br>
            <a:endParaRPr lang="en-US" sz="2000" dirty="0"/>
          </a:p>
        </p:txBody>
      </p:sp>
      <p:sp>
        <p:nvSpPr>
          <p:cNvPr id="2" name="pole tekstowe 1">
            <a:extLst>
              <a:ext uri="{FF2B5EF4-FFF2-40B4-BE49-F238E27FC236}">
                <a16:creationId xmlns:a16="http://schemas.microsoft.com/office/drawing/2014/main" id="{D2563831-F7D4-DDBC-4A8B-682169F8FDCB}"/>
              </a:ext>
            </a:extLst>
          </p:cNvPr>
          <p:cNvSpPr txBox="1"/>
          <p:nvPr/>
        </p:nvSpPr>
        <p:spPr>
          <a:xfrm>
            <a:off x="518160" y="2489200"/>
            <a:ext cx="6339840" cy="4368800"/>
          </a:xfrm>
          <a:prstGeom prst="rect">
            <a:avLst/>
          </a:prstGeom>
        </p:spPr>
        <p:txBody>
          <a:bodyPr vert="horz" lIns="91440" tIns="45720" rIns="91440" bIns="45720" rtlCol="0">
            <a:normAutofit/>
          </a:bodyPr>
          <a:lstStyle/>
          <a:p>
            <a:pPr>
              <a:lnSpc>
                <a:spcPct val="90000"/>
              </a:lnSpc>
              <a:spcAft>
                <a:spcPts val="600"/>
              </a:spcAft>
              <a:buClr>
                <a:schemeClr val="tx1">
                  <a:lumMod val="85000"/>
                  <a:lumOff val="15000"/>
                </a:schemeClr>
              </a:buClr>
            </a:pPr>
            <a:endParaRPr lang="pl-PL" sz="1100" dirty="0"/>
          </a:p>
          <a:p>
            <a:pPr>
              <a:lnSpc>
                <a:spcPct val="90000"/>
              </a:lnSpc>
              <a:spcAft>
                <a:spcPts val="600"/>
              </a:spcAft>
              <a:buClr>
                <a:schemeClr val="tx1">
                  <a:lumMod val="85000"/>
                  <a:lumOff val="15000"/>
                </a:schemeClr>
              </a:buClr>
            </a:pPr>
            <a:r>
              <a:rPr lang="pl-PL" sz="2000" dirty="0"/>
              <a:t>Jeżeli w wyniku reklamacji z tytułu gwarancji, gwarant zwrócił rzecz wolną od wad, albo dokonał istotnych napraw </a:t>
            </a:r>
            <a:br>
              <a:rPr lang="pl-PL" sz="2000" dirty="0"/>
            </a:br>
            <a:r>
              <a:rPr lang="pl-PL" sz="2000" dirty="0"/>
              <a:t>w reklamowanej rzeczy, termin gwarancji liczony jest na nowo od momentu dostarczenia rzeczy kupującemu. Jeżeli w wyniku reklamacji gwarant wymienił części w reklamowanej rzeczy, wówczas termin gwarancji biegnie na nowo dla wymienionych części. W pozostałych przypadkach termin gwarancji wydłuża się o czas, w którym osoba uprawniona nie mogła korzystać </a:t>
            </a:r>
            <a:br>
              <a:rPr lang="pl-PL" sz="2000" dirty="0"/>
            </a:br>
            <a:r>
              <a:rPr lang="pl-PL" sz="2000" dirty="0"/>
              <a:t>z rzeczy z powodu jej wady.</a:t>
            </a:r>
          </a:p>
          <a:p>
            <a:pPr indent="-182880">
              <a:lnSpc>
                <a:spcPct val="90000"/>
              </a:lnSpc>
              <a:spcAft>
                <a:spcPts val="600"/>
              </a:spcAft>
              <a:buClr>
                <a:schemeClr val="tx1">
                  <a:lumMod val="85000"/>
                  <a:lumOff val="15000"/>
                </a:schemeClr>
              </a:buClr>
              <a:buFont typeface="Garamond" pitchFamily="18" charset="0"/>
              <a:buChar char="◦"/>
            </a:pPr>
            <a:endParaRPr lang="pl-PL" sz="2000" dirty="0"/>
          </a:p>
        </p:txBody>
      </p:sp>
      <p:pic>
        <p:nvPicPr>
          <p:cNvPr id="4" name="Obraz 3">
            <a:extLst>
              <a:ext uri="{FF2B5EF4-FFF2-40B4-BE49-F238E27FC236}">
                <a16:creationId xmlns:a16="http://schemas.microsoft.com/office/drawing/2014/main" id="{A9BCB4AC-D4D0-C43F-C44E-095D83CF1B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10400" y="2560460"/>
            <a:ext cx="4663440" cy="3159480"/>
          </a:xfrm>
          <a:prstGeom prst="rect">
            <a:avLst/>
          </a:prstGeom>
          <a:noFill/>
        </p:spPr>
      </p:pic>
    </p:spTree>
    <p:extLst>
      <p:ext uri="{BB962C8B-B14F-4D97-AF65-F5344CB8AC3E}">
        <p14:creationId xmlns:p14="http://schemas.microsoft.com/office/powerpoint/2010/main" val="65494606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 — symbol zastępczy 3">
            <a:extLst>
              <a:ext uri="{FF2B5EF4-FFF2-40B4-BE49-F238E27FC236}">
                <a16:creationId xmlns:a16="http://schemas.microsoft.com/office/drawing/2014/main" id="{5ECC3DCE-4CD8-4370-8B3F-47DEAB635ED9}"/>
              </a:ext>
            </a:extLst>
          </p:cNvPr>
          <p:cNvSpPr>
            <a:spLocks noGrp="1"/>
          </p:cNvSpPr>
          <p:nvPr>
            <p:ph type="title"/>
          </p:nvPr>
        </p:nvSpPr>
        <p:spPr>
          <a:xfrm>
            <a:off x="1036320" y="642594"/>
            <a:ext cx="10607040" cy="1371600"/>
          </a:xfrm>
        </p:spPr>
        <p:txBody>
          <a:bodyPr rtlCol="0" anchor="ctr">
            <a:normAutofit/>
          </a:bodyPr>
          <a:lstStyle>
            <a:defPPr>
              <a:defRPr lang="pl-PL"/>
            </a:defPPr>
          </a:lstStyle>
          <a:p>
            <a:pPr marL="0" indent="0" algn="just" rtl="0">
              <a:spcBef>
                <a:spcPts val="900"/>
              </a:spcBef>
              <a:buClr>
                <a:schemeClr val="accent1"/>
              </a:buClr>
              <a:buNone/>
            </a:pPr>
            <a:r>
              <a:rPr lang="pl-PL" sz="2300" dirty="0"/>
              <a:t>Wszyscy jesteśmy konsumentami, jednak nie oznacza to, że występujemy w tej roli </a:t>
            </a:r>
            <a:br>
              <a:rPr lang="pl-PL" sz="2300" dirty="0"/>
            </a:br>
            <a:r>
              <a:rPr lang="pl-PL" sz="2300" dirty="0"/>
              <a:t>w przypadku każdej zawieranej umowy. Konsument to osoba fizyczna, która kupuje od przedsiębiorcy towar lub usługę do </a:t>
            </a:r>
            <a:r>
              <a:rPr lang="pl-PL" sz="2300" b="1" dirty="0"/>
              <a:t>celów prywatnych</a:t>
            </a:r>
            <a:r>
              <a:rPr lang="pl-PL" sz="2300" dirty="0"/>
              <a:t> lub niezwiązanych z prowadzoną działalnością gospodarczą.</a:t>
            </a:r>
          </a:p>
        </p:txBody>
      </p:sp>
      <p:pic>
        <p:nvPicPr>
          <p:cNvPr id="8" name="Symbol zastępczy obrazu 7">
            <a:extLst>
              <a:ext uri="{FF2B5EF4-FFF2-40B4-BE49-F238E27FC236}">
                <a16:creationId xmlns:a16="http://schemas.microsoft.com/office/drawing/2014/main" id="{4CF54F46-D22E-59E6-3D14-C34D913D4890}"/>
              </a:ext>
            </a:extLst>
          </p:cNvPr>
          <p:cNvPicPr>
            <a:picLocks noGrp="1" noChangeAspect="1"/>
          </p:cNvPicPr>
          <p:nvPr>
            <p:ph idx="1"/>
          </p:nvPr>
        </p:nvPicPr>
        <p:blipFill>
          <a:blip r:embed="rId3"/>
          <a:stretch>
            <a:fillRect/>
          </a:stretch>
        </p:blipFill>
        <p:spPr>
          <a:xfrm>
            <a:off x="4171188" y="2103120"/>
            <a:ext cx="3849624" cy="3849624"/>
          </a:xfrm>
          <a:noFill/>
        </p:spPr>
      </p:pic>
    </p:spTree>
    <p:extLst>
      <p:ext uri="{BB962C8B-B14F-4D97-AF65-F5344CB8AC3E}">
        <p14:creationId xmlns:p14="http://schemas.microsoft.com/office/powerpoint/2010/main" val="70723576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tekst, wizytówka, Grafika wektorowa&#10;&#10;Opis wygenerowany automatycznie">
            <a:extLst>
              <a:ext uri="{FF2B5EF4-FFF2-40B4-BE49-F238E27FC236}">
                <a16:creationId xmlns:a16="http://schemas.microsoft.com/office/drawing/2014/main" id="{40A8B9D0-A062-F9E0-9A23-A3B43C48108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8599" y="831532"/>
            <a:ext cx="7696201" cy="5194935"/>
          </a:xfrm>
          <a:prstGeom prst="rect">
            <a:avLst/>
          </a:prstGeom>
          <a:noFill/>
          <a:ln>
            <a:noFill/>
          </a:ln>
        </p:spPr>
      </p:pic>
      <p:sp>
        <p:nvSpPr>
          <p:cNvPr id="9" name="Title 1">
            <a:extLst>
              <a:ext uri="{FF2B5EF4-FFF2-40B4-BE49-F238E27FC236}">
                <a16:creationId xmlns:a16="http://schemas.microsoft.com/office/drawing/2014/main" id="{98359FA4-8E7E-9979-6F9A-6A8D6E085691}"/>
              </a:ext>
            </a:extLst>
          </p:cNvPr>
          <p:cNvSpPr>
            <a:spLocks noGrp="1"/>
          </p:cNvSpPr>
          <p:nvPr>
            <p:ph type="title"/>
          </p:nvPr>
        </p:nvSpPr>
        <p:spPr>
          <a:xfrm>
            <a:off x="8477250" y="603504"/>
            <a:ext cx="3144774" cy="1645920"/>
          </a:xfrm>
        </p:spPr>
        <p:txBody>
          <a:bodyPr vert="horz" lIns="91440" tIns="45720" rIns="91440" bIns="45720" rtlCol="0" anchor="b">
            <a:normAutofit/>
          </a:bodyPr>
          <a:lstStyle/>
          <a:p>
            <a:br>
              <a:rPr lang="pl-PL" b="0" kern="1200" cap="none" spc="0" baseline="0">
                <a:effectLst/>
                <a:latin typeface="+mj-lt"/>
                <a:ea typeface="+mn-ea"/>
                <a:cs typeface="+mn-cs"/>
              </a:rPr>
            </a:br>
            <a:endParaRPr lang="pl-PL" b="0" kern="1200" cap="none" spc="0" baseline="0">
              <a:effectLst/>
              <a:latin typeface="+mj-lt"/>
              <a:ea typeface="+mn-ea"/>
              <a:cs typeface="+mn-cs"/>
            </a:endParaRPr>
          </a:p>
        </p:txBody>
      </p:sp>
      <p:sp>
        <p:nvSpPr>
          <p:cNvPr id="2" name="pole tekstowe 1">
            <a:extLst>
              <a:ext uri="{FF2B5EF4-FFF2-40B4-BE49-F238E27FC236}">
                <a16:creationId xmlns:a16="http://schemas.microsoft.com/office/drawing/2014/main" id="{D2563831-F7D4-DDBC-4A8B-682169F8FDCB}"/>
              </a:ext>
            </a:extLst>
          </p:cNvPr>
          <p:cNvSpPr txBox="1"/>
          <p:nvPr/>
        </p:nvSpPr>
        <p:spPr>
          <a:xfrm>
            <a:off x="8477250" y="831532"/>
            <a:ext cx="3144774" cy="5066348"/>
          </a:xfrm>
          <a:prstGeom prst="rect">
            <a:avLst/>
          </a:prstGeom>
        </p:spPr>
        <p:txBody>
          <a:bodyPr vert="horz" lIns="91440" tIns="45720" rIns="91440" bIns="45720" rtlCol="0">
            <a:normAutofit lnSpcReduction="10000"/>
          </a:bodyPr>
          <a:lstStyle/>
          <a:p>
            <a:pPr>
              <a:spcBef>
                <a:spcPts val="800"/>
              </a:spcBef>
              <a:buClr>
                <a:schemeClr val="tx1">
                  <a:lumMod val="85000"/>
                  <a:lumOff val="15000"/>
                </a:schemeClr>
              </a:buClr>
            </a:pPr>
            <a:endParaRPr lang="pl-PL" sz="1500" kern="1200" dirty="0">
              <a:latin typeface="+mn-lt"/>
              <a:ea typeface="+mn-ea"/>
              <a:cs typeface="+mn-cs"/>
            </a:endParaRPr>
          </a:p>
          <a:p>
            <a:pPr>
              <a:spcBef>
                <a:spcPts val="800"/>
              </a:spcBef>
              <a:buClr>
                <a:schemeClr val="tx1">
                  <a:lumMod val="85000"/>
                  <a:lumOff val="15000"/>
                </a:schemeClr>
              </a:buClr>
            </a:pPr>
            <a:r>
              <a:rPr lang="pl-PL" sz="2000" b="1" kern="1200" dirty="0">
                <a:latin typeface="+mn-lt"/>
                <a:ea typeface="+mn-ea"/>
                <a:cs typeface="+mn-cs"/>
              </a:rPr>
              <a:t>Art. 561(5) k.c. – oświadczenie konsumenta o reklamacji</a:t>
            </a:r>
          </a:p>
          <a:p>
            <a:pPr>
              <a:spcBef>
                <a:spcPts val="800"/>
              </a:spcBef>
              <a:buClr>
                <a:schemeClr val="tx1">
                  <a:lumMod val="85000"/>
                  <a:lumOff val="15000"/>
                </a:schemeClr>
              </a:buClr>
            </a:pPr>
            <a:r>
              <a:rPr lang="pl-PL" sz="2000" kern="1200" dirty="0">
                <a:latin typeface="+mn-lt"/>
                <a:ea typeface="+mn-ea"/>
                <a:cs typeface="+mn-cs"/>
              </a:rPr>
              <a:t>Jeżeli kupujący będący konsumentem zażądał wymiany rzeczy lub usunięcia wady albo złożył oświadczenie o obniżeniu ceny, określając kwotę, </a:t>
            </a:r>
            <a:br>
              <a:rPr lang="pl-PL" sz="2000" kern="1200" dirty="0">
                <a:latin typeface="+mn-lt"/>
                <a:ea typeface="+mn-ea"/>
                <a:cs typeface="+mn-cs"/>
              </a:rPr>
            </a:br>
            <a:r>
              <a:rPr lang="pl-PL" sz="2000" kern="1200" dirty="0">
                <a:latin typeface="+mn-lt"/>
                <a:ea typeface="+mn-ea"/>
                <a:cs typeface="+mn-cs"/>
              </a:rPr>
              <a:t>o którą cena ma być obniżona, a sprzedawca nie ustosunkował się do tego żądania w terminie czternastu dni, uważa się, że żądanie </a:t>
            </a:r>
            <a:br>
              <a:rPr lang="pl-PL" sz="2000" kern="1200" dirty="0">
                <a:latin typeface="+mn-lt"/>
                <a:ea typeface="+mn-ea"/>
                <a:cs typeface="+mn-cs"/>
              </a:rPr>
            </a:br>
            <a:r>
              <a:rPr lang="pl-PL" sz="2000" kern="1200" dirty="0">
                <a:latin typeface="+mn-lt"/>
                <a:ea typeface="+mn-ea"/>
                <a:cs typeface="+mn-cs"/>
              </a:rPr>
              <a:t>to uznał za uzasadnione.</a:t>
            </a:r>
          </a:p>
        </p:txBody>
      </p:sp>
    </p:spTree>
    <p:extLst>
      <p:ext uri="{BB962C8B-B14F-4D97-AF65-F5344CB8AC3E}">
        <p14:creationId xmlns:p14="http://schemas.microsoft.com/office/powerpoint/2010/main" val="16931500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a:extLst>
              <a:ext uri="{FF2B5EF4-FFF2-40B4-BE49-F238E27FC236}">
                <a16:creationId xmlns:a16="http://schemas.microsoft.com/office/drawing/2014/main" id="{769BAC94-6EE6-4C8D-8140-D4B8F6CFD4D4}"/>
              </a:ext>
            </a:extLst>
          </p:cNvPr>
          <p:cNvSpPr>
            <a:spLocks noGrp="1"/>
          </p:cNvSpPr>
          <p:nvPr>
            <p:ph type="title"/>
          </p:nvPr>
        </p:nvSpPr>
        <p:spPr>
          <a:xfrm>
            <a:off x="1066800" y="642594"/>
            <a:ext cx="10058400" cy="210846"/>
          </a:xfrm>
        </p:spPr>
        <p:txBody>
          <a:bodyPr vert="horz" lIns="91440" tIns="45720" rIns="91440" bIns="45720" rtlCol="0" anchor="ctr">
            <a:normAutofit fontScale="90000"/>
          </a:bodyPr>
          <a:lstStyle>
            <a:defPPr>
              <a:defRPr lang="pl-PL"/>
            </a:defPPr>
          </a:lstStyle>
          <a:p>
            <a:pPr algn="ctr" rtl="0"/>
            <a:r>
              <a:rPr lang="pl-PL" b="1" dirty="0"/>
              <a:t>REKLAMACJA</a:t>
            </a:r>
          </a:p>
        </p:txBody>
      </p:sp>
      <p:sp>
        <p:nvSpPr>
          <p:cNvPr id="9" name="Zawartość — symbol zastępczy 8">
            <a:extLst>
              <a:ext uri="{FF2B5EF4-FFF2-40B4-BE49-F238E27FC236}">
                <a16:creationId xmlns:a16="http://schemas.microsoft.com/office/drawing/2014/main" id="{2352AEF0-6B6A-4BB0-A115-57B4A69831F0}"/>
              </a:ext>
            </a:extLst>
          </p:cNvPr>
          <p:cNvSpPr>
            <a:spLocks noGrp="1"/>
          </p:cNvSpPr>
          <p:nvPr>
            <p:ph sz="half" idx="1"/>
          </p:nvPr>
        </p:nvSpPr>
        <p:spPr>
          <a:xfrm>
            <a:off x="386080" y="1148080"/>
            <a:ext cx="7721600" cy="5191760"/>
          </a:xfrm>
        </p:spPr>
        <p:txBody>
          <a:bodyPr vert="horz" lIns="91440" tIns="45720" rIns="91440" bIns="45720" rtlCol="0">
            <a:noAutofit/>
          </a:bodyPr>
          <a:lstStyle>
            <a:defPPr>
              <a:defRPr lang="pl-PL"/>
            </a:defPPr>
          </a:lstStyle>
          <a:p>
            <a:pPr marL="0" indent="0" rtl="0">
              <a:lnSpc>
                <a:spcPct val="90000"/>
              </a:lnSpc>
              <a:buClr>
                <a:schemeClr val="accent1"/>
              </a:buClr>
              <a:buNone/>
            </a:pPr>
            <a:r>
              <a:rPr lang="pl-PL" sz="2000" b="1" dirty="0"/>
              <a:t>To pierwszy krok, od którego powinniśmy zacząć nasze działania, gdy stwierdzimy niezgodność towaru z umową, postępujemy w ten sam sposób, niezależnie od tego czy korzystamy z prawa do rękojmi czy gwarancji. Mimo skomplikowanych przepisów sama procedura reklamowania produktu nie jest aż tak straszna.</a:t>
            </a:r>
          </a:p>
          <a:p>
            <a:pPr marL="0" indent="0" rtl="0">
              <a:lnSpc>
                <a:spcPct val="90000"/>
              </a:lnSpc>
              <a:buClr>
                <a:schemeClr val="accent1"/>
              </a:buClr>
              <a:buNone/>
            </a:pPr>
            <a:r>
              <a:rPr lang="pl-PL" sz="2000" dirty="0"/>
              <a:t> </a:t>
            </a:r>
          </a:p>
          <a:p>
            <a:pPr>
              <a:lnSpc>
                <a:spcPct val="90000"/>
              </a:lnSpc>
              <a:buClr>
                <a:schemeClr val="accent1"/>
              </a:buClr>
              <a:buFont typeface="Arial" panose="020B0604020202020204" pitchFamily="34" charset="0"/>
              <a:buChar char="•"/>
            </a:pPr>
            <a:r>
              <a:rPr lang="pl-PL" sz="2000" dirty="0"/>
              <a:t>W przypadku zakupu </a:t>
            </a:r>
            <a:r>
              <a:rPr lang="pl-PL" sz="2000" b="1" dirty="0"/>
              <a:t>towarów</a:t>
            </a:r>
            <a:r>
              <a:rPr lang="pl-PL" sz="2000" dirty="0"/>
              <a:t> reklamacja dotyczy tego, że kupiona rzecz zepsuła się lub działa niewłaściwie. Z kolei w przypadku </a:t>
            </a:r>
            <a:r>
              <a:rPr lang="pl-PL" sz="2000" b="1" dirty="0"/>
              <a:t>usług</a:t>
            </a:r>
            <a:r>
              <a:rPr lang="pl-PL" sz="2000" dirty="0"/>
              <a:t> reklamacja dotyczy niewłaściwego wykonywania umowy przez przedsiębiorcę.</a:t>
            </a:r>
          </a:p>
          <a:p>
            <a:pPr>
              <a:lnSpc>
                <a:spcPct val="90000"/>
              </a:lnSpc>
              <a:buClr>
                <a:schemeClr val="accent1"/>
              </a:buClr>
              <a:buFont typeface="Arial" panose="020B0604020202020204" pitchFamily="34" charset="0"/>
              <a:buChar char="•"/>
            </a:pPr>
            <a:r>
              <a:rPr lang="pl-PL" sz="2000" dirty="0"/>
              <a:t> W reklamacji dokładnie opiszmy, z jakiego powodu reklamujemy usługę </a:t>
            </a:r>
            <a:br>
              <a:rPr lang="pl-PL" sz="2000" dirty="0"/>
            </a:br>
            <a:r>
              <a:rPr lang="pl-PL" sz="2000" dirty="0"/>
              <a:t>i wskażmy konkretne żądanie. Przedsiębiorca ma 14 dni na odpowiedź dotyczącą reklamacji usługi. Jeżeli przedsiębiorca nie odpowie w ciągu 14 dni to uznajemy, że przedsiębiorca zgadza się z żądaniem. Jeżeli reklamacja zostanie odrzucona, złóżmy odwołanie. Odwołanie od nieuwzględnionego zareklamowania produktu nie wynika wprost z przepisów, jednakże często okazuje się skuteczna, z uwagi na to, że przedsiębiorca chce uniknąć postępowania sądowego.</a:t>
            </a:r>
          </a:p>
        </p:txBody>
      </p:sp>
      <p:pic>
        <p:nvPicPr>
          <p:cNvPr id="3" name="Obraz 2" descr="Obraz zawierający tekst, dokument&#10;&#10;Opis wygenerowany automatycznie">
            <a:extLst>
              <a:ext uri="{FF2B5EF4-FFF2-40B4-BE49-F238E27FC236}">
                <a16:creationId xmlns:a16="http://schemas.microsoft.com/office/drawing/2014/main" id="{F8AF758F-F265-8D3B-DF1B-A51794086A2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281" r="-1" b="-1"/>
          <a:stretch/>
        </p:blipFill>
        <p:spPr>
          <a:xfrm>
            <a:off x="8128000" y="2191390"/>
            <a:ext cx="3474720" cy="2855616"/>
          </a:xfrm>
          <a:prstGeom prst="rect">
            <a:avLst/>
          </a:prstGeom>
          <a:noFill/>
        </p:spPr>
      </p:pic>
    </p:spTree>
    <p:extLst>
      <p:ext uri="{BB962C8B-B14F-4D97-AF65-F5344CB8AC3E}">
        <p14:creationId xmlns:p14="http://schemas.microsoft.com/office/powerpoint/2010/main" val="38224077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B01822-207A-796E-DE85-33829BC50809}"/>
              </a:ext>
            </a:extLst>
          </p:cNvPr>
          <p:cNvSpPr>
            <a:spLocks noGrp="1"/>
          </p:cNvSpPr>
          <p:nvPr>
            <p:ph type="title"/>
          </p:nvPr>
        </p:nvSpPr>
        <p:spPr>
          <a:xfrm>
            <a:off x="1066800" y="642594"/>
            <a:ext cx="10058400" cy="1023646"/>
          </a:xfrm>
        </p:spPr>
        <p:txBody>
          <a:bodyPr>
            <a:normAutofit fontScale="90000"/>
          </a:bodyPr>
          <a:lstStyle/>
          <a:p>
            <a:r>
              <a:rPr lang="pl-PL" sz="4800" b="1" dirty="0"/>
              <a:t>Wskazówki do reklamacji</a:t>
            </a:r>
            <a:br>
              <a:rPr lang="pl-PL" sz="4800" b="1" dirty="0"/>
            </a:br>
            <a:endParaRPr lang="en-US" dirty="0"/>
          </a:p>
        </p:txBody>
      </p:sp>
      <p:sp>
        <p:nvSpPr>
          <p:cNvPr id="2" name="pole tekstowe 1">
            <a:extLst>
              <a:ext uri="{FF2B5EF4-FFF2-40B4-BE49-F238E27FC236}">
                <a16:creationId xmlns:a16="http://schemas.microsoft.com/office/drawing/2014/main" id="{D6295E50-AAB9-61F9-C6B0-74A9F3ABCE25}"/>
              </a:ext>
            </a:extLst>
          </p:cNvPr>
          <p:cNvSpPr txBox="1"/>
          <p:nvPr/>
        </p:nvSpPr>
        <p:spPr>
          <a:xfrm>
            <a:off x="436880" y="1666240"/>
            <a:ext cx="7955280" cy="4663440"/>
          </a:xfrm>
          <a:prstGeom prst="rect">
            <a:avLst/>
          </a:prstGeom>
        </p:spPr>
        <p:txBody>
          <a:bodyPr vert="horz" lIns="91440" tIns="45720" rIns="91440" bIns="45720" rtlCol="0">
            <a:normAutofit/>
          </a:bodyPr>
          <a:lstStyle/>
          <a:p>
            <a:pPr indent="-182880">
              <a:lnSpc>
                <a:spcPct val="90000"/>
              </a:lnSpc>
              <a:spcAft>
                <a:spcPts val="600"/>
              </a:spcAft>
              <a:buClr>
                <a:schemeClr val="tx1">
                  <a:lumMod val="85000"/>
                  <a:lumOff val="15000"/>
                </a:schemeClr>
              </a:buClr>
              <a:buFont typeface="Garamond" pitchFamily="18" charset="0"/>
              <a:buChar char="◦"/>
            </a:pPr>
            <a:endParaRPr lang="pl-PL" sz="1400" b="1" dirty="0"/>
          </a:p>
          <a:p>
            <a:pPr marL="502920" indent="-342900">
              <a:lnSpc>
                <a:spcPct val="90000"/>
              </a:lnSpc>
              <a:spcAft>
                <a:spcPts val="600"/>
              </a:spcAft>
              <a:buClr>
                <a:schemeClr val="tx1">
                  <a:lumMod val="85000"/>
                  <a:lumOff val="15000"/>
                </a:schemeClr>
              </a:buClr>
              <a:buFont typeface="+mj-lt"/>
              <a:buAutoNum type="arabicPeriod"/>
            </a:pPr>
            <a:r>
              <a:rPr lang="pl-PL" sz="2000" dirty="0"/>
              <a:t>Przygotujmy samodzielnie reklamację w domu. W przypadku rękojmi nie musimy składać jej na konkretnym druku przedsiębiorcy. Jeżeli przedsiębiorca wymaga, aby reklamacja była na jego formularzu, dołączmy do niej reklamację przygotowaną w domu lub poprzestańmy </a:t>
            </a:r>
            <a:br>
              <a:rPr lang="pl-PL" sz="2000" dirty="0"/>
            </a:br>
            <a:r>
              <a:rPr lang="pl-PL" sz="2000" dirty="0"/>
              <a:t>na wypełnionym formularzu przedsiębiorcy.</a:t>
            </a:r>
          </a:p>
          <a:p>
            <a:pPr marL="502920" indent="-342900">
              <a:lnSpc>
                <a:spcPct val="90000"/>
              </a:lnSpc>
              <a:spcAft>
                <a:spcPts val="600"/>
              </a:spcAft>
              <a:buClr>
                <a:schemeClr val="tx1">
                  <a:lumMod val="85000"/>
                  <a:lumOff val="15000"/>
                </a:schemeClr>
              </a:buClr>
              <a:buFont typeface="+mj-lt"/>
              <a:buAutoNum type="arabicPeriod"/>
            </a:pPr>
            <a:r>
              <a:rPr lang="pl-PL" sz="2000" dirty="0"/>
              <a:t>Jeżeli to przedsiębiorca wypełnia druk reklamacyjny, dokładnie przeczytajmy dokument przed jego podpisaniem. Sprawdźmy, czy druk został wypełniony prawidłowo. Jeśli reklamacja zawiera błędy poprośmy o zrobienie korekty,</a:t>
            </a:r>
          </a:p>
          <a:p>
            <a:pPr marL="502920" indent="-342900">
              <a:lnSpc>
                <a:spcPct val="90000"/>
              </a:lnSpc>
              <a:spcAft>
                <a:spcPts val="600"/>
              </a:spcAft>
              <a:buClr>
                <a:schemeClr val="tx1">
                  <a:lumMod val="85000"/>
                  <a:lumOff val="15000"/>
                </a:schemeClr>
              </a:buClr>
              <a:buFont typeface="+mj-lt"/>
              <a:buAutoNum type="arabicPeriod"/>
            </a:pPr>
            <a:r>
              <a:rPr lang="pl-PL" sz="2000" dirty="0"/>
              <a:t> Jeżeli przedsiębiorca nie chce przyjąć reklamacji, wyślijmy ją listem poleconym i pamiętajmy o zachowaniu potwierdzenia nadania, </a:t>
            </a:r>
          </a:p>
        </p:txBody>
      </p:sp>
      <p:pic>
        <p:nvPicPr>
          <p:cNvPr id="4" name="Obraz 3" descr="Obraz zawierający tekst&#10;&#10;Opis wygenerowany automatycznie">
            <a:extLst>
              <a:ext uri="{FF2B5EF4-FFF2-40B4-BE49-F238E27FC236}">
                <a16:creationId xmlns:a16="http://schemas.microsoft.com/office/drawing/2014/main" id="{320CF16C-FDF0-3979-0FA8-C3F9A13AD3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17840" y="1666240"/>
            <a:ext cx="3749040" cy="3749040"/>
          </a:xfrm>
          <a:prstGeom prst="rect">
            <a:avLst/>
          </a:prstGeom>
          <a:noFill/>
        </p:spPr>
      </p:pic>
    </p:spTree>
    <p:extLst>
      <p:ext uri="{BB962C8B-B14F-4D97-AF65-F5344CB8AC3E}">
        <p14:creationId xmlns:p14="http://schemas.microsoft.com/office/powerpoint/2010/main" val="373445297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6295E50-AAB9-61F9-C6B0-74A9F3ABCE25}"/>
              </a:ext>
            </a:extLst>
          </p:cNvPr>
          <p:cNvSpPr txBox="1"/>
          <p:nvPr/>
        </p:nvSpPr>
        <p:spPr>
          <a:xfrm>
            <a:off x="508000" y="558800"/>
            <a:ext cx="5709920" cy="5750560"/>
          </a:xfrm>
          <a:prstGeom prst="rect">
            <a:avLst/>
          </a:prstGeom>
        </p:spPr>
        <p:txBody>
          <a:bodyPr vert="horz" lIns="91440" tIns="45720" rIns="91440" bIns="45720" rtlCol="0">
            <a:normAutofit/>
          </a:bodyPr>
          <a:lstStyle/>
          <a:p>
            <a:pPr indent="-182880">
              <a:lnSpc>
                <a:spcPct val="90000"/>
              </a:lnSpc>
              <a:spcAft>
                <a:spcPts val="600"/>
              </a:spcAft>
              <a:buClr>
                <a:schemeClr val="tx1">
                  <a:lumMod val="85000"/>
                  <a:lumOff val="15000"/>
                </a:schemeClr>
              </a:buClr>
              <a:buFont typeface="Garamond" pitchFamily="18" charset="0"/>
              <a:buChar char="◦"/>
            </a:pPr>
            <a:endParaRPr lang="pl-PL" sz="1500" b="1" dirty="0"/>
          </a:p>
          <a:p>
            <a:pPr marL="617220" indent="-342900">
              <a:lnSpc>
                <a:spcPct val="90000"/>
              </a:lnSpc>
              <a:spcAft>
                <a:spcPts val="600"/>
              </a:spcAft>
              <a:buClr>
                <a:schemeClr val="tx1">
                  <a:lumMod val="85000"/>
                  <a:lumOff val="15000"/>
                </a:schemeClr>
              </a:buClr>
              <a:buFont typeface="+mj-lt"/>
              <a:buAutoNum type="arabicPeriod" startAt="4"/>
            </a:pPr>
            <a:r>
              <a:rPr lang="pl-PL" sz="2200" dirty="0"/>
              <a:t>W reklamacjach nie podawajmy swojego numeru telefonu i e-maila, ponieważ wtedy przedsiębiorca musi pisemnie odpowiedzieć na reklamację, co jest trudniejsze niż wysłanie smsa lub e-maila. Jest to szczególnie istotne przy rękojmi,</a:t>
            </a:r>
          </a:p>
          <a:p>
            <a:pPr marL="617220" indent="-342900">
              <a:lnSpc>
                <a:spcPct val="90000"/>
              </a:lnSpc>
              <a:spcAft>
                <a:spcPts val="600"/>
              </a:spcAft>
              <a:buClr>
                <a:schemeClr val="tx1">
                  <a:lumMod val="85000"/>
                  <a:lumOff val="15000"/>
                </a:schemeClr>
              </a:buClr>
              <a:buFont typeface="+mj-lt"/>
              <a:buAutoNum type="arabicPeriod" startAt="5"/>
            </a:pPr>
            <a:r>
              <a:rPr lang="pl-PL" sz="2200" dirty="0"/>
              <a:t>W reklamacji opiszmy dokładnie wadę towaru i wskażmy konkretne żądanie, </a:t>
            </a:r>
          </a:p>
          <a:p>
            <a:pPr marL="617220" indent="-342900">
              <a:lnSpc>
                <a:spcPct val="90000"/>
              </a:lnSpc>
              <a:spcAft>
                <a:spcPts val="600"/>
              </a:spcAft>
              <a:buClr>
                <a:schemeClr val="tx1">
                  <a:lumMod val="85000"/>
                  <a:lumOff val="15000"/>
                </a:schemeClr>
              </a:buClr>
              <a:buFont typeface="+mj-lt"/>
              <a:buAutoNum type="arabicPeriod" startAt="6"/>
            </a:pPr>
            <a:r>
              <a:rPr lang="pl-PL" sz="2200" dirty="0"/>
              <a:t>Jeżeli reklamacja zostanie odrzucona, a my nie zgadzamy się z taką decyzją, złóżmy odwołanie, </a:t>
            </a:r>
          </a:p>
          <a:p>
            <a:pPr marL="617220" indent="-342900">
              <a:lnSpc>
                <a:spcPct val="90000"/>
              </a:lnSpc>
              <a:spcAft>
                <a:spcPts val="600"/>
              </a:spcAft>
              <a:buClr>
                <a:schemeClr val="tx1">
                  <a:lumMod val="85000"/>
                  <a:lumOff val="15000"/>
                </a:schemeClr>
              </a:buClr>
              <a:buFont typeface="+mj-lt"/>
              <a:buAutoNum type="arabicPeriod" startAt="7"/>
            </a:pPr>
            <a:r>
              <a:rPr lang="pl-PL" sz="2200" dirty="0"/>
              <a:t>Dołączajmy do reklamacji wyłącznie kopię dowodu zakupu, ew. pokażmy oryginał. Oryginalne dokumenty stanowią naszą własność i nikt nie może nam ich odbierać.</a:t>
            </a:r>
          </a:p>
          <a:p>
            <a:pPr indent="-182880">
              <a:lnSpc>
                <a:spcPct val="90000"/>
              </a:lnSpc>
              <a:spcAft>
                <a:spcPts val="600"/>
              </a:spcAft>
              <a:buClr>
                <a:schemeClr val="tx1">
                  <a:lumMod val="85000"/>
                  <a:lumOff val="15000"/>
                </a:schemeClr>
              </a:buClr>
              <a:buFont typeface="Garamond" pitchFamily="18" charset="0"/>
              <a:buChar char="◦"/>
            </a:pPr>
            <a:endParaRPr lang="pl-PL" sz="1500" b="1" dirty="0"/>
          </a:p>
        </p:txBody>
      </p:sp>
      <p:pic>
        <p:nvPicPr>
          <p:cNvPr id="4" name="Obraz 3" descr="Obraz zawierający kwadrat&#10;&#10;Opis wygenerowany automatycznie">
            <a:extLst>
              <a:ext uri="{FF2B5EF4-FFF2-40B4-BE49-F238E27FC236}">
                <a16:creationId xmlns:a16="http://schemas.microsoft.com/office/drawing/2014/main" id="{344F108D-9E02-250C-BD1F-F89EF20AAE3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86880" y="1977504"/>
            <a:ext cx="4663440" cy="2902991"/>
          </a:xfrm>
          <a:prstGeom prst="rect">
            <a:avLst/>
          </a:prstGeom>
          <a:noFill/>
        </p:spPr>
      </p:pic>
    </p:spTree>
    <p:extLst>
      <p:ext uri="{BB962C8B-B14F-4D97-AF65-F5344CB8AC3E}">
        <p14:creationId xmlns:p14="http://schemas.microsoft.com/office/powerpoint/2010/main" val="205594057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8A81B4-0E06-95A2-6E58-E8C82F7C8B94}"/>
              </a:ext>
            </a:extLst>
          </p:cNvPr>
          <p:cNvSpPr>
            <a:spLocks noGrp="1"/>
          </p:cNvSpPr>
          <p:nvPr>
            <p:ph type="title"/>
          </p:nvPr>
        </p:nvSpPr>
        <p:spPr>
          <a:xfrm>
            <a:off x="1066800" y="642594"/>
            <a:ext cx="10058400" cy="1371600"/>
          </a:xfrm>
        </p:spPr>
        <p:txBody>
          <a:bodyPr anchor="ctr">
            <a:normAutofit/>
          </a:bodyPr>
          <a:lstStyle/>
          <a:p>
            <a:r>
              <a:rPr lang="pl-PL" sz="3200" b="1" dirty="0"/>
              <a:t>ODWOŁANIE OD ODRZUCONEJ REKLAMACJI</a:t>
            </a:r>
          </a:p>
        </p:txBody>
      </p:sp>
      <p:sp>
        <p:nvSpPr>
          <p:cNvPr id="3" name="Symbol zastępczy zawartości 2">
            <a:extLst>
              <a:ext uri="{FF2B5EF4-FFF2-40B4-BE49-F238E27FC236}">
                <a16:creationId xmlns:a16="http://schemas.microsoft.com/office/drawing/2014/main" id="{5F65A4D2-D04F-4007-462C-6E6F1F0D181E}"/>
              </a:ext>
            </a:extLst>
          </p:cNvPr>
          <p:cNvSpPr>
            <a:spLocks noGrp="1"/>
          </p:cNvSpPr>
          <p:nvPr>
            <p:ph sz="half" idx="1"/>
          </p:nvPr>
        </p:nvSpPr>
        <p:spPr>
          <a:xfrm>
            <a:off x="653401" y="2014194"/>
            <a:ext cx="8101715" cy="4313034"/>
          </a:xfrm>
        </p:spPr>
        <p:txBody>
          <a:bodyPr>
            <a:normAutofit/>
          </a:bodyPr>
          <a:lstStyle/>
          <a:p>
            <a:pPr marL="0" indent="0">
              <a:lnSpc>
                <a:spcPct val="90000"/>
              </a:lnSpc>
              <a:buNone/>
            </a:pPr>
            <a:r>
              <a:rPr lang="pl-PL" sz="2200" dirty="0"/>
              <a:t>Często zdarza się, że przedsiębiorcy odrzucają reklamacje, mimo że żądania konsumentów są całkowicie uzasadnione. Jeśli taka sytuacja nas spotka, złóżmy odwołanie. Choć przepisy w ogóle nie przewidują takiej procedury, to zwyczajowo przyjęła się i funkcjonuje. W odwołaniu wskażmy, dlaczego nie zgadzamy się ze stanowiskiem przedsiębiorcy </a:t>
            </a:r>
            <a:br>
              <a:rPr lang="pl-PL" sz="2200" dirty="0"/>
            </a:br>
            <a:r>
              <a:rPr lang="pl-PL" sz="2200" dirty="0"/>
              <a:t>i ponownie zażądajmy spełnienia naszych żądań. Z reguły konsumenci otrzymują odpowiedzi na złożone odwołania. Jednak żadne przepisy nie przymuszają przedsiębiorców do reagowania na odwołania. Dlatego jeśli nie otrzymamy żadnej odpowiedzi, nie zmienia to nic w naszej sytuacji, np. brak odpowiedzi w ciągu 14 dni nie oznacza automatycznego uznania naszych żądań za uzasadnione.</a:t>
            </a:r>
          </a:p>
        </p:txBody>
      </p:sp>
      <p:pic>
        <p:nvPicPr>
          <p:cNvPr id="7" name="Obraz 6" descr="Obraz zawierający logo&#10;&#10;Opis wygenerowany automatycznie">
            <a:extLst>
              <a:ext uri="{FF2B5EF4-FFF2-40B4-BE49-F238E27FC236}">
                <a16:creationId xmlns:a16="http://schemas.microsoft.com/office/drawing/2014/main" id="{9761FE73-9753-20EA-8E27-0235172DD9B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86154" y="2014194"/>
            <a:ext cx="2652445" cy="3749040"/>
          </a:xfrm>
          <a:prstGeom prst="rect">
            <a:avLst/>
          </a:prstGeom>
          <a:noFill/>
        </p:spPr>
      </p:pic>
    </p:spTree>
    <p:extLst>
      <p:ext uri="{BB962C8B-B14F-4D97-AF65-F5344CB8AC3E}">
        <p14:creationId xmlns:p14="http://schemas.microsoft.com/office/powerpoint/2010/main" val="210135343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Prostokąt 10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sp useBgFill="1">
        <p:nvSpPr>
          <p:cNvPr id="108" name="Prostokąt 10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0" name="Prostokąt 10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12" name="Prostokąt 11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4" name="Grupa 11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15" name="Łącznik prosty 11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6" name="Łącznik prosty 11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7" name="Łącznik prosty 11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9" name="Prostokąt 11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dirty="0"/>
          </a:p>
        </p:txBody>
      </p:sp>
      <p:pic>
        <p:nvPicPr>
          <p:cNvPr id="10" name="Obraz — symbol zastępczy 9" descr="Laptop i notes na stole">
            <a:extLst>
              <a:ext uri="{FF2B5EF4-FFF2-40B4-BE49-F238E27FC236}">
                <a16:creationId xmlns:a16="http://schemas.microsoft.com/office/drawing/2014/main" id="{201D9675-DFD6-4198-A186-4B82257CEE93}"/>
              </a:ext>
            </a:extLst>
          </p:cNvPr>
          <p:cNvPicPr>
            <a:picLocks noGrp="1" noChangeAspect="1"/>
          </p:cNvPicPr>
          <p:nvPr>
            <p:ph type="pic" idx="1"/>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10"/>
            <a:ext cx="12191982" cy="6857990"/>
          </a:xfrm>
          <a:prstGeom prst="rect">
            <a:avLst/>
          </a:prstGeom>
        </p:spPr>
      </p:pic>
      <p:sp>
        <p:nvSpPr>
          <p:cNvPr id="121" name="Prostokąt 120">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123" name="Prostokąt 12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3" name="Tytuł 2">
            <a:extLst>
              <a:ext uri="{FF2B5EF4-FFF2-40B4-BE49-F238E27FC236}">
                <a16:creationId xmlns:a16="http://schemas.microsoft.com/office/drawing/2014/main" id="{E5AD4937-CA34-4C89-9BAF-9E011BE5736D}"/>
              </a:ext>
            </a:extLst>
          </p:cNvPr>
          <p:cNvSpPr>
            <a:spLocks noGrp="1"/>
          </p:cNvSpPr>
          <p:nvPr>
            <p:ph type="title"/>
          </p:nvPr>
        </p:nvSpPr>
        <p:spPr>
          <a:xfrm>
            <a:off x="930490" y="2255291"/>
            <a:ext cx="5378869" cy="2603460"/>
          </a:xfrm>
        </p:spPr>
        <p:txBody>
          <a:bodyPr vert="horz" lIns="91440" tIns="45720" rIns="91440" bIns="45720" rtlCol="0" anchor="ctr">
            <a:normAutofit/>
          </a:bodyPr>
          <a:lstStyle>
            <a:defPPr>
              <a:defRPr lang="pl-PL"/>
            </a:defPPr>
          </a:lstStyle>
          <a:p>
            <a:pPr algn="ctr" rtl="0">
              <a:lnSpc>
                <a:spcPct val="83000"/>
              </a:lnSpc>
            </a:pPr>
            <a:r>
              <a:rPr lang="pl-PL" sz="4400" cap="all" spc="-100" dirty="0"/>
              <a:t>Dziękuję</a:t>
            </a:r>
            <a:br>
              <a:rPr lang="pl-PL" sz="4400" cap="all" spc="-100" dirty="0"/>
            </a:br>
            <a:r>
              <a:rPr lang="pl-PL" sz="4400" cap="all" spc="-100" dirty="0"/>
              <a:t>Za Uwagę!</a:t>
            </a:r>
          </a:p>
        </p:txBody>
      </p:sp>
      <p:sp>
        <p:nvSpPr>
          <p:cNvPr id="4" name="Tekst — symbol zastępczy 3">
            <a:extLst>
              <a:ext uri="{FF2B5EF4-FFF2-40B4-BE49-F238E27FC236}">
                <a16:creationId xmlns:a16="http://schemas.microsoft.com/office/drawing/2014/main" id="{F2D4B761-DD6A-43A0-8600-88D390E1E08C}"/>
              </a:ext>
            </a:extLst>
          </p:cNvPr>
          <p:cNvSpPr>
            <a:spLocks noGrp="1"/>
          </p:cNvSpPr>
          <p:nvPr>
            <p:ph type="body" sz="half" idx="2"/>
          </p:nvPr>
        </p:nvSpPr>
        <p:spPr>
          <a:xfrm>
            <a:off x="666381" y="5424381"/>
            <a:ext cx="4775075" cy="559656"/>
          </a:xfrm>
        </p:spPr>
        <p:txBody>
          <a:bodyPr vert="horz" lIns="91440" tIns="45720" rIns="91440" bIns="45720" rtlCol="0">
            <a:normAutofit/>
          </a:bodyPr>
          <a:lstStyle>
            <a:defPPr>
              <a:defRPr lang="pl-PL"/>
            </a:defPPr>
          </a:lstStyle>
          <a:p>
            <a:pPr rtl="0">
              <a:lnSpc>
                <a:spcPct val="90000"/>
              </a:lnSpc>
              <a:spcBef>
                <a:spcPts val="0"/>
              </a:spcBef>
              <a:spcAft>
                <a:spcPts val="600"/>
              </a:spcAft>
            </a:pPr>
            <a:endParaRPr lang="pl-PL" sz="1500" spc="80" dirty="0">
              <a:solidFill>
                <a:schemeClr val="tx1">
                  <a:lumMod val="75000"/>
                </a:schemeClr>
              </a:solidFill>
            </a:endParaRPr>
          </a:p>
        </p:txBody>
      </p:sp>
    </p:spTree>
    <p:extLst>
      <p:ext uri="{BB962C8B-B14F-4D97-AF65-F5344CB8AC3E}">
        <p14:creationId xmlns:p14="http://schemas.microsoft.com/office/powerpoint/2010/main" val="11033805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094A18-DDAF-F774-2E1D-15C9757273C0}"/>
              </a:ext>
            </a:extLst>
          </p:cNvPr>
          <p:cNvSpPr>
            <a:spLocks noGrp="1"/>
          </p:cNvSpPr>
          <p:nvPr>
            <p:ph type="title"/>
          </p:nvPr>
        </p:nvSpPr>
        <p:spPr>
          <a:xfrm>
            <a:off x="3088602" y="427858"/>
            <a:ext cx="6014796" cy="1043283"/>
          </a:xfrm>
        </p:spPr>
        <p:txBody>
          <a:bodyPr>
            <a:normAutofit/>
          </a:bodyPr>
          <a:lstStyle/>
          <a:p>
            <a:pPr algn="ctr"/>
            <a:r>
              <a:rPr lang="pl-PL" sz="4000" b="1" dirty="0"/>
              <a:t>Kim </a:t>
            </a:r>
            <a:r>
              <a:rPr lang="pl-PL" sz="4000" b="1" dirty="0">
                <a:solidFill>
                  <a:srgbClr val="404040"/>
                </a:solidFill>
              </a:rPr>
              <a:t>jest</a:t>
            </a:r>
            <a:r>
              <a:rPr lang="pl-PL" sz="4000" b="1" dirty="0"/>
              <a:t> konsument?</a:t>
            </a:r>
            <a:endParaRPr lang="en-US" sz="4000" b="1" dirty="0"/>
          </a:p>
        </p:txBody>
      </p:sp>
      <p:sp>
        <p:nvSpPr>
          <p:cNvPr id="8" name="Content Placeholder 2">
            <a:extLst>
              <a:ext uri="{FF2B5EF4-FFF2-40B4-BE49-F238E27FC236}">
                <a16:creationId xmlns:a16="http://schemas.microsoft.com/office/drawing/2014/main" id="{BF32C700-F023-E55A-F9D1-0AA35B4B9BAA}"/>
              </a:ext>
            </a:extLst>
          </p:cNvPr>
          <p:cNvSpPr>
            <a:spLocks noGrp="1"/>
          </p:cNvSpPr>
          <p:nvPr>
            <p:ph idx="1"/>
          </p:nvPr>
        </p:nvSpPr>
        <p:spPr>
          <a:xfrm>
            <a:off x="828040" y="1306872"/>
            <a:ext cx="10535920" cy="1056513"/>
          </a:xfrm>
        </p:spPr>
        <p:txBody>
          <a:bodyPr>
            <a:noAutofit/>
          </a:bodyPr>
          <a:lstStyle/>
          <a:p>
            <a:pPr marL="0" indent="0" algn="ctr">
              <a:buNone/>
            </a:pPr>
            <a:r>
              <a:rPr lang="pl-PL" sz="3200" dirty="0"/>
              <a:t>Osoba fizyczna dokonująca z przedsiębiorcą czynności prawnej </a:t>
            </a:r>
            <a:br>
              <a:rPr lang="pl-PL" sz="3200" dirty="0"/>
            </a:br>
            <a:r>
              <a:rPr lang="pl-PL" sz="3200" dirty="0"/>
              <a:t>(np. poprzez zawarcie umowy), niezwiązanej bezpośrednio z jej działalnością gospodarczą lub zawodową.</a:t>
            </a:r>
            <a:endParaRPr lang="en-US" sz="3200" dirty="0"/>
          </a:p>
        </p:txBody>
      </p:sp>
      <p:sp>
        <p:nvSpPr>
          <p:cNvPr id="7" name="Prostokąt 6">
            <a:extLst>
              <a:ext uri="{FF2B5EF4-FFF2-40B4-BE49-F238E27FC236}">
                <a16:creationId xmlns:a16="http://schemas.microsoft.com/office/drawing/2014/main" id="{91B093BE-8363-AD6E-FF75-0A9C236452F0}"/>
              </a:ext>
            </a:extLst>
          </p:cNvPr>
          <p:cNvSpPr/>
          <p:nvPr/>
        </p:nvSpPr>
        <p:spPr>
          <a:xfrm>
            <a:off x="1412317" y="2294276"/>
            <a:ext cx="5435600" cy="13836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endParaRPr lang="pl-PL" sz="2400" dirty="0">
              <a:latin typeface="+mj-lt"/>
            </a:endParaRPr>
          </a:p>
        </p:txBody>
      </p:sp>
      <p:sp>
        <p:nvSpPr>
          <p:cNvPr id="2" name="Tytuł 1">
            <a:extLst>
              <a:ext uri="{FF2B5EF4-FFF2-40B4-BE49-F238E27FC236}">
                <a16:creationId xmlns:a16="http://schemas.microsoft.com/office/drawing/2014/main" id="{31B146B8-E761-2E97-3523-EABA19D83921}"/>
              </a:ext>
            </a:extLst>
          </p:cNvPr>
          <p:cNvSpPr txBox="1">
            <a:spLocks/>
          </p:cNvSpPr>
          <p:nvPr/>
        </p:nvSpPr>
        <p:spPr>
          <a:xfrm>
            <a:off x="4420775" y="3138009"/>
            <a:ext cx="3350447" cy="718593"/>
          </a:xfrm>
          <a:prstGeom prst="rect">
            <a:avLst/>
          </a:prstGeom>
        </p:spPr>
        <p:txBody>
          <a:bodyPr vert="horz" lIns="91440" tIns="45720" rIns="91440" bIns="45720" rtlCol="0" anchor="ctr">
            <a:noAutofit/>
          </a:bodyPr>
          <a:lstStyle>
            <a:defPPr>
              <a:defRPr lang="pl-PL"/>
            </a:defPPr>
            <a:lvl1pPr algn="l" defTabSz="914400" rtl="0" eaLnBrk="1" latinLnBrk="0" hangingPunct="1">
              <a:lnSpc>
                <a:spcPct val="90000"/>
              </a:lnSpc>
              <a:spcBef>
                <a:spcPct val="0"/>
              </a:spcBef>
              <a:buNone/>
              <a:defRPr lang="pl-PL" sz="4800" kern="1200" cap="none" spc="0" baseline="0" dirty="0">
                <a:solidFill>
                  <a:schemeClr val="tx1">
                    <a:lumMod val="85000"/>
                    <a:lumOff val="15000"/>
                  </a:schemeClr>
                </a:solidFill>
                <a:effectLst/>
                <a:latin typeface="+mj-lt"/>
                <a:ea typeface="+mn-ea"/>
                <a:cs typeface="+mn-cs"/>
              </a:defRPr>
            </a:lvl1pPr>
          </a:lstStyle>
          <a:p>
            <a:pPr algn="ctr"/>
            <a:r>
              <a:rPr lang="pl-PL" sz="4000" b="1" dirty="0">
                <a:effectLst>
                  <a:outerShdw blurRad="38100" dist="38100" dir="2700000" algn="tl">
                    <a:srgbClr val="000000">
                      <a:alpha val="43137"/>
                    </a:srgbClr>
                  </a:outerShdw>
                </a:effectLst>
              </a:rPr>
              <a:t>Art. 22</a:t>
            </a:r>
            <a:r>
              <a:rPr lang="pl-PL" sz="4000" b="1" dirty="0"/>
              <a:t>(1) k.c.</a:t>
            </a:r>
            <a:endParaRPr lang="pl-PL" sz="4000" b="1" dirty="0">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D588710C-9B77-6A81-AFFC-B56C61420C85}"/>
              </a:ext>
            </a:extLst>
          </p:cNvPr>
          <p:cNvSpPr txBox="1">
            <a:spLocks/>
          </p:cNvSpPr>
          <p:nvPr/>
        </p:nvSpPr>
        <p:spPr>
          <a:xfrm>
            <a:off x="1087120" y="3856602"/>
            <a:ext cx="10007600" cy="2739550"/>
          </a:xfrm>
          <a:prstGeom prst="rect">
            <a:avLst/>
          </a:prstGeom>
        </p:spPr>
        <p:txBody>
          <a:bodyPr vert="horz" lIns="91440" tIns="45720" rIns="91440" bIns="45720" rtlCol="0">
            <a:noAutofit/>
          </a:bodyPr>
          <a:lstStyle>
            <a:defPPr>
              <a:defRPr lang="pl-PL"/>
            </a:defPPr>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lang="pl-PL"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lang="pl-PL" sz="1400" kern="1200">
                <a:solidFill>
                  <a:schemeClr val="tx1"/>
                </a:solidFill>
                <a:latin typeface="+mn-lt"/>
                <a:ea typeface="+mn-ea"/>
                <a:cs typeface="+mn-cs"/>
              </a:defRPr>
            </a:lvl9pPr>
          </a:lstStyle>
          <a:p>
            <a:pPr marL="0" indent="0" algn="ctr">
              <a:buFont typeface="Garamond" pitchFamily="18" charset="0"/>
              <a:buNone/>
            </a:pPr>
            <a:r>
              <a:rPr lang="pl-PL" sz="3200" dirty="0"/>
              <a:t>Za konsumenta uważa się </a:t>
            </a:r>
            <a:r>
              <a:rPr lang="pl-PL" sz="3200" u="sng" dirty="0"/>
              <a:t>osobę fizyczną</a:t>
            </a:r>
            <a:r>
              <a:rPr lang="pl-PL" sz="3200" dirty="0"/>
              <a:t> dokonującą </a:t>
            </a:r>
            <a:br>
              <a:rPr lang="pl-PL" sz="3200" dirty="0"/>
            </a:br>
            <a:r>
              <a:rPr lang="pl-PL" sz="3200" dirty="0"/>
              <a:t>z przedsiębiorcą czynności prawnej niezwiązanej bezpośrednio z jej działalnością gospodarczą lub zawodową.</a:t>
            </a:r>
          </a:p>
        </p:txBody>
      </p:sp>
    </p:spTree>
    <p:extLst>
      <p:ext uri="{BB962C8B-B14F-4D97-AF65-F5344CB8AC3E}">
        <p14:creationId xmlns:p14="http://schemas.microsoft.com/office/powerpoint/2010/main" val="40463398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50335521_TF89747358_Win32" id="{96C78F7C-2C2C-4D9D-ABBE-F08E67038266}" vid="{7D748811-6C08-4499-B431-B9B7826F0908}"/>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5E4A76-0180-4CD0-B081-82F74A33613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B96A612-58F4-4E9A-9665-3987CC3AC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243E30-12F4-4BE3-B27D-23AB115E9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Prezentacja do prowadzenia zajęć</Template>
  <TotalTime>2358</TotalTime>
  <Words>8412</Words>
  <Application>Microsoft Office PowerPoint</Application>
  <PresentationFormat>Panoramiczny</PresentationFormat>
  <Paragraphs>520</Paragraphs>
  <Slides>85</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85</vt:i4>
      </vt:variant>
    </vt:vector>
  </HeadingPairs>
  <TitlesOfParts>
    <vt:vector size="91" baseType="lpstr">
      <vt:lpstr>Arial</vt:lpstr>
      <vt:lpstr>Calibri</vt:lpstr>
      <vt:lpstr>Garamond</vt:lpstr>
      <vt:lpstr>Times New Roman</vt:lpstr>
      <vt:lpstr>Wingdings</vt:lpstr>
      <vt:lpstr>SavonVTI</vt:lpstr>
      <vt:lpstr>Prawo Konsumenta</vt:lpstr>
      <vt:lpstr>Prezentacja programu PowerPoint</vt:lpstr>
      <vt:lpstr>Tytułem wstępu…</vt:lpstr>
      <vt:lpstr>Konspekt spotkania</vt:lpstr>
      <vt:lpstr>Prezentacja programu PowerPoint</vt:lpstr>
      <vt:lpstr>Prezentacja programu PowerPoint</vt:lpstr>
      <vt:lpstr>Prezentacja programu PowerPoint</vt:lpstr>
      <vt:lpstr>Wszyscy jesteśmy konsumentami, jednak nie oznacza to, że występujemy w tej roli  w przypadku każdej zawieranej umowy. Konsument to osoba fizyczna, która kupuje od przedsiębiorcy towar lub usługę do celów prywatnych lub niezwiązanych z prowadzoną działalnością gospodarczą.</vt:lpstr>
      <vt:lpstr>Kim jest konsument?</vt:lpstr>
      <vt:lpstr>Prezentacja programu PowerPoint</vt:lpstr>
      <vt:lpstr>Prezentacja programu PowerPoint</vt:lpstr>
      <vt:lpstr>Rejestry w których można wstępnie sprawdzić firmę</vt:lpstr>
      <vt:lpstr>Czy osoba fizyczna prowadząca działalność gospodarczą, może dokonać zakupu w związku z tą działalnością  i pozostać konsumentem?</vt:lpstr>
      <vt:lpstr>Prezentacja programu PowerPoint</vt:lpstr>
      <vt:lpstr>Art. 7 p.k. – niezbywalność praw konsumenta</vt:lpstr>
      <vt:lpstr>Prezentacja programu PowerPoint</vt:lpstr>
      <vt:lpstr>Podstawowe Prawa Konsumenta</vt:lpstr>
      <vt:lpstr>Prawo do informacji – niezależnie od formy zakupu  i zawartej umowy po stronie przedsiębiorcy leży obowiązek informacyjny.</vt:lpstr>
      <vt:lpstr>Ogólne obowiązki informacyjne sprzedawcy przy sprzedaży wynikające z art. 546(1) k.c.</vt:lpstr>
      <vt:lpstr>Prezentacja programu PowerPoint</vt:lpstr>
      <vt:lpstr>Prezentacja programu PowerPoint</vt:lpstr>
      <vt:lpstr>Obowiązek informacyjny przedsiębiorcy w przypadku zawierania umowy w lokalu przedsiębiorstwa (art. 8 p.k.)</vt:lpstr>
      <vt:lpstr>Prezentacja programu PowerPoint</vt:lpstr>
      <vt:lpstr>Prezentacja programu PowerPoint</vt:lpstr>
      <vt:lpstr>Należy pamiętać!</vt:lpstr>
      <vt:lpstr>Obowiązek informacyjny przedsiębiorcy w przypadku zawierania umowy poza lokalem przedsiębiorstwa lub na odległość (art. 12 p.k.)</vt:lpstr>
      <vt:lpstr>Prezentacja programu PowerPoint</vt:lpstr>
      <vt:lpstr>Prezentacja programu PowerPoint</vt:lpstr>
      <vt:lpstr>Prezentacja programu PowerPoint</vt:lpstr>
      <vt:lpstr>Otrzymanie niezamówionego towaru</vt:lpstr>
      <vt:lpstr>Dodatkowe płatności (art. 10 p.k.)</vt:lpstr>
      <vt:lpstr>Wydanie towaru</vt:lpstr>
      <vt:lpstr>Prezentacja programu PowerPoint</vt:lpstr>
      <vt:lpstr>Odpowiedzialność sprzedawcy za przesyłkę</vt:lpstr>
      <vt:lpstr>Prezentacja programu PowerPoint</vt:lpstr>
      <vt:lpstr>Koszt formy płatności</vt:lpstr>
      <vt:lpstr>Infolinia konsumencka z przedsiębiorcą</vt:lpstr>
      <vt:lpstr>Odstąpienie od umowy zawartej na odległość</vt:lpstr>
      <vt:lpstr>Odstąpienie od umowy zawartej na odległość</vt:lpstr>
      <vt:lpstr>Prezentacja programu PowerPoint</vt:lpstr>
      <vt:lpstr>Art. 29 p.k. – wydłużenie terminu odstąpienia od umowy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FORMY DOKONYWANIA ZAKUPÓW</vt:lpstr>
      <vt:lpstr>Zakupy stacjonarne, o czym pamiętać</vt:lpstr>
      <vt:lpstr>Prezentacja programu PowerPoint</vt:lpstr>
      <vt:lpstr>Ustawa o informowaniu o cenach towarów i usług</vt:lpstr>
      <vt:lpstr>Art. 4 i.c.t.u. – wytyczne dotyczące cen </vt:lpstr>
      <vt:lpstr>Umożliwienie obejrzenia towaru</vt:lpstr>
      <vt:lpstr>Art. 5 i.c.t.u. – uprawnienia konsumenta przy rozbieżności cen </vt:lpstr>
      <vt:lpstr>Odmowa sprzedaży towaru lub wykonania usługi, a kodeks wykroczeń</vt:lpstr>
      <vt:lpstr>Prezentacja programu PowerPoint</vt:lpstr>
      <vt:lpstr>Zakupy przez telefon</vt:lpstr>
      <vt:lpstr>Art. 20 p.k. – obowiązki przedsiębiorcy przy zawieraniu umowy przez telefon </vt:lpstr>
      <vt:lpstr>Prezentacja programu PowerPoint</vt:lpstr>
      <vt:lpstr>Zakupy przez internet</vt:lpstr>
      <vt:lpstr>Prezentacja programu PowerPoint</vt:lpstr>
      <vt:lpstr>Potwierdzenie zawarcia umowy przez internet, obowiązek informacyjny </vt:lpstr>
      <vt:lpstr>Rękojmia a gwarancja</vt:lpstr>
      <vt:lpstr>Rękojmia</vt:lpstr>
      <vt:lpstr>Przykład reklamacji towaru wadliwego  w ramach rękojmi </vt:lpstr>
      <vt:lpstr>Zgodność towaru z umową (art. 43b p.k.)</vt:lpstr>
      <vt:lpstr>Prezentacja programu PowerPoint</vt:lpstr>
      <vt:lpstr>Przedsiębiorca może uchylić się od przesłanki publicznego zapewnienia, jeżeli wykaże, że: </vt:lpstr>
      <vt:lpstr>Ważne! Istnieje wyjątek od dodatkowych wymogów zgodności towaru z umową: </vt:lpstr>
      <vt:lpstr>Art. 43c p.k. – czas trwania odpowiedzialności przedsiębiorcy za zgodność towaru z umową </vt:lpstr>
      <vt:lpstr>Art. 43d p.k. - co w przypadku, gdy towar okaże się niezgodny z umową?</vt:lpstr>
      <vt:lpstr>Prezentacja programu PowerPoint</vt:lpstr>
      <vt:lpstr>Art. 43e p.k. – kiedy możemy żądać obniżenia ceny lub odstąpić od umowy?</vt:lpstr>
      <vt:lpstr>Art. 43e p.k. – obowiązki stron w przypadku odstąpienia od umowy lub obniżenia ceny</vt:lpstr>
      <vt:lpstr>Art. 43e p.k. – zwrot ceny, niemożność odstąpienia od umowy</vt:lpstr>
      <vt:lpstr>Gwarancja</vt:lpstr>
      <vt:lpstr>Oświadczenie gwarancyjne powinno zawierać co najmniej:</vt:lpstr>
      <vt:lpstr>Czas gwarancji może być różny – zależy od woli gwaranta. Oznacza to, że może wynosić rok, 7 lat,  a nawet obowiązywać dożywotnio. Informację nt. okresu trwania gwarancji powinny się znajdować  w karcie gwarancyjnej. Jeżeli nie określono czasu obowiązywania gwarancji, termin ten wynosi 2 lata  od dnia wydania rzeczy kupującemu. </vt:lpstr>
      <vt:lpstr> </vt:lpstr>
      <vt:lpstr>REKLAMACJA</vt:lpstr>
      <vt:lpstr>Wskazówki do reklamacji </vt:lpstr>
      <vt:lpstr>Prezentacja programu PowerPoint</vt:lpstr>
      <vt:lpstr>ODWOŁANIE OD ODRZUCONEJ REKLAMACJI</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Konsumenta</dc:title>
  <dc:creator>Jakub Jakóbczak</dc:creator>
  <cp:lastModifiedBy>Jakub Jakóbczak</cp:lastModifiedBy>
  <cp:revision>18</cp:revision>
  <dcterms:created xsi:type="dcterms:W3CDTF">2023-03-05T16:06:48Z</dcterms:created>
  <dcterms:modified xsi:type="dcterms:W3CDTF">2023-03-30T14:26:42Z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